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260" r:id="rId3"/>
    <p:sldId id="332" r:id="rId4"/>
    <p:sldId id="401" r:id="rId5"/>
    <p:sldId id="402" r:id="rId6"/>
    <p:sldId id="403" r:id="rId7"/>
    <p:sldId id="283" r:id="rId8"/>
    <p:sldId id="388" r:id="rId9"/>
    <p:sldId id="389" r:id="rId10"/>
    <p:sldId id="358" r:id="rId11"/>
    <p:sldId id="400" r:id="rId12"/>
    <p:sldId id="391" r:id="rId13"/>
    <p:sldId id="404" r:id="rId14"/>
    <p:sldId id="405" r:id="rId15"/>
    <p:sldId id="395" r:id="rId16"/>
    <p:sldId id="406" r:id="rId17"/>
    <p:sldId id="407" r:id="rId18"/>
    <p:sldId id="279" r:id="rId19"/>
  </p:sldIdLst>
  <p:sldSz cx="12192000" cy="6858000"/>
  <p:notesSz cx="6858000" cy="9144000"/>
  <p:defaultTextStyle>
    <a:defPPr>
      <a:defRPr lang="en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BB911C-0A44-C896-CDCC-E01802C0F531}" name="Daniela Aldescu (VERTIK)" initials="DA(" userId="S::daldescu@vertikgroup.eu::02d38be3-87d1-4341-8ad8-edc61badf429" providerId="AD"/>
  <p188:author id="{885AB662-6F9E-5995-8FC6-8710DAB8ECAC}" name="Office Pensiunea Casa Buna" initials="OPCB" userId="S::office@pensiuneacasabuna.ro::eeccb8df-9a3c-4a54-a764-c7cade395916" providerId="AD"/>
  <p188:author id="{9C8C80DC-2737-02BA-F895-19F59F914A3F}" name="Andreea Irimia (VERTIK)" initials="AI(" userId="S::airimia@vertikgroup.eu::6c309c73-671a-4d5b-9066-d3ab3cc5db4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424F"/>
    <a:srgbClr val="017900"/>
    <a:srgbClr val="FAA303"/>
    <a:srgbClr val="6A7D93"/>
    <a:srgbClr val="3C4245"/>
    <a:srgbClr val="9E9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0"/>
  </p:normalViewPr>
  <p:slideViewPr>
    <p:cSldViewPr snapToGrid="0">
      <p:cViewPr varScale="1">
        <p:scale>
          <a:sx n="117" d="100"/>
          <a:sy n="117" d="100"/>
        </p:scale>
        <p:origin x="3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https://vertiktogether-my.sharepoint.com/personal/daldescu_vertikgroup_eu/Documents/VERTIK%20Consultanta/4.DN%20AGRAR/4.Hubspot%20&amp;%20Newsletter/Chart%20milk%20pentru%20newsletter%20-%20E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58329445053558"/>
          <c:y val="5.8625479244678015E-2"/>
          <c:w val="0.80641566243590901"/>
          <c:h val="0.7524314285275743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'[Chart milk pentru newsletter - ENG.xlsx]date  grafic'!$C$7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17900"/>
            </a:solidFill>
            <a:ln w="25400">
              <a:noFill/>
            </a:ln>
          </c:spPr>
          <c:invertIfNegative val="0"/>
          <c:cat>
            <c:strRef>
              <c:f>'[Chart milk pentru newsletter - ENG.xlsx]date  grafic'!$E$5:$P$5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</c:v>
                </c:pt>
                <c:pt idx="5">
                  <c:v>Jun.</c:v>
                </c:pt>
                <c:pt idx="6">
                  <c:v>Jul.</c:v>
                </c:pt>
                <c:pt idx="7">
                  <c:v>Aug.</c:v>
                </c:pt>
                <c:pt idx="8">
                  <c:v>Sep.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'[Chart milk pentru newsletter - ENG.xlsx]date  grafic'!$E$7:$P$7</c:f>
              <c:numCache>
                <c:formatCode>#,##0</c:formatCode>
                <c:ptCount val="12"/>
                <c:pt idx="0">
                  <c:v>3999652</c:v>
                </c:pt>
                <c:pt idx="1">
                  <c:v>3699975</c:v>
                </c:pt>
                <c:pt idx="2">
                  <c:v>4166212</c:v>
                </c:pt>
                <c:pt idx="3">
                  <c:v>4051849</c:v>
                </c:pt>
                <c:pt idx="4">
                  <c:v>4068670</c:v>
                </c:pt>
                <c:pt idx="5">
                  <c:v>3865782</c:v>
                </c:pt>
                <c:pt idx="6">
                  <c:v>3909487</c:v>
                </c:pt>
                <c:pt idx="7">
                  <c:v>3833789</c:v>
                </c:pt>
                <c:pt idx="8">
                  <c:v>3825158</c:v>
                </c:pt>
                <c:pt idx="9">
                  <c:v>4081382</c:v>
                </c:pt>
                <c:pt idx="10">
                  <c:v>4018483</c:v>
                </c:pt>
                <c:pt idx="11">
                  <c:v>4388519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CD-4984-B7AF-F5D164637850}"/>
            </c:ext>
          </c:extLst>
        </c:ser>
        <c:ser>
          <c:idx val="2"/>
          <c:order val="1"/>
          <c:tx>
            <c:strRef>
              <c:f>'[Chart milk pentru newsletter - ENG.xlsx]date  grafic'!$C$8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AA303"/>
            </a:solidFill>
            <a:ln w="25400">
              <a:noFill/>
            </a:ln>
          </c:spPr>
          <c:invertIfNegative val="0"/>
          <c:cat>
            <c:strRef>
              <c:f>'[Chart milk pentru newsletter - ENG.xlsx]date  grafic'!$E$5:$P$5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</c:v>
                </c:pt>
                <c:pt idx="5">
                  <c:v>Jun.</c:v>
                </c:pt>
                <c:pt idx="6">
                  <c:v>Jul.</c:v>
                </c:pt>
                <c:pt idx="7">
                  <c:v>Aug.</c:v>
                </c:pt>
                <c:pt idx="8">
                  <c:v>Sep.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'[Chart milk pentru newsletter - ENG.xlsx]date  grafic'!$E$8:$P$8</c:f>
              <c:numCache>
                <c:formatCode>#,##0</c:formatCode>
                <c:ptCount val="12"/>
                <c:pt idx="0">
                  <c:v>4558233</c:v>
                </c:pt>
                <c:pt idx="1">
                  <c:v>4181332</c:v>
                </c:pt>
                <c:pt idx="2">
                  <c:v>4711384</c:v>
                </c:pt>
                <c:pt idx="3">
                  <c:v>4672019</c:v>
                </c:pt>
                <c:pt idx="4">
                  <c:v>4920401</c:v>
                </c:pt>
                <c:pt idx="5">
                  <c:v>4504967</c:v>
                </c:pt>
                <c:pt idx="6">
                  <c:v>4703896.7</c:v>
                </c:pt>
                <c:pt idx="7">
                  <c:v>4569201</c:v>
                </c:pt>
                <c:pt idx="8">
                  <c:v>4201459</c:v>
                </c:pt>
                <c:pt idx="9">
                  <c:v>4550204</c:v>
                </c:pt>
                <c:pt idx="10">
                  <c:v>4169763</c:v>
                </c:pt>
                <c:pt idx="11">
                  <c:v>4759624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CD-4984-B7AF-F5D164637850}"/>
            </c:ext>
          </c:extLst>
        </c:ser>
        <c:ser>
          <c:idx val="0"/>
          <c:order val="2"/>
          <c:tx>
            <c:strRef>
              <c:f>'[Chart milk pentru newsletter - ENG.xlsx]date  grafic'!$C$9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cat>
            <c:strRef>
              <c:f>'[Chart milk pentru newsletter - ENG.xlsx]date  grafic'!$E$5:$P$5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</c:v>
                </c:pt>
                <c:pt idx="5">
                  <c:v>Jun.</c:v>
                </c:pt>
                <c:pt idx="6">
                  <c:v>Jul.</c:v>
                </c:pt>
                <c:pt idx="7">
                  <c:v>Aug.</c:v>
                </c:pt>
                <c:pt idx="8">
                  <c:v>Sep.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'[Chart milk pentru newsletter - ENG.xlsx]date  grafic'!$E$9:$P$9</c:f>
              <c:numCache>
                <c:formatCode>#,##0</c:formatCode>
                <c:ptCount val="12"/>
                <c:pt idx="0">
                  <c:v>5231289</c:v>
                </c:pt>
                <c:pt idx="1">
                  <c:v>5183923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CD-4984-B7AF-F5D1646378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0035775"/>
        <c:axId val="1"/>
      </c:barChart>
      <c:catAx>
        <c:axId val="6400357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 algn="ctr">
              <a:defRPr lang="en-US" sz="14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o-RO"/>
          </a:p>
        </c:txPr>
        <c:crossAx val="1"/>
        <c:crossesAt val="3000000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ax val="5500000"/>
          <c:min val="3000000"/>
        </c:scaling>
        <c:delete val="0"/>
        <c:axPos val="l"/>
        <c:majorGridlines>
          <c:spPr>
            <a:ln w="3175">
              <a:solidFill>
                <a:schemeClr val="bg1"/>
              </a:solidFill>
              <a:prstDash val="sysDot"/>
            </a:ln>
          </c:spPr>
        </c:majorGridlines>
        <c:numFmt formatCode="#,##0;[Red]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 algn="ctr">
              <a:defRPr lang="en-US" sz="11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o-RO"/>
          </a:p>
        </c:txPr>
        <c:crossAx val="640035775"/>
        <c:crosses val="autoZero"/>
        <c:crossBetween val="between"/>
        <c:majorUnit val="500000"/>
      </c:valAx>
      <c:spPr>
        <a:solidFill>
          <a:srgbClr val="FFFFFF"/>
        </a:solidFill>
        <a:ln w="12700">
          <a:solidFill>
            <a:schemeClr val="bg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38076861630493647"/>
          <c:y val="0.9298978279379928"/>
          <c:w val="0.23846276739012701"/>
          <c:h val="7.0102172062007237E-2"/>
        </c:manualLayout>
      </c:layout>
      <c:overlay val="0"/>
      <c:txPr>
        <a:bodyPr/>
        <a:lstStyle/>
        <a:p>
          <a:pPr algn="ctr">
            <a:defRPr lang="en-US" sz="1400" b="0" i="0" u="none" strike="noStrike" kern="1200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ro-RO"/>
        </a:p>
      </c:txPr>
    </c:legend>
    <c:plotVisOnly val="1"/>
    <c:dispBlanksAs val="gap"/>
    <c:showDLblsOverMax val="0"/>
  </c:chart>
  <c:spPr>
    <a:solidFill>
      <a:sysClr val="window" lastClr="FFFFFF"/>
    </a:solidFill>
    <a:ln w="6350">
      <a:solidFill>
        <a:schemeClr val="bg1"/>
      </a:solidFill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o-RO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867E30-2FCE-4876-9EC8-E00067211D9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19FBCF-81A6-404D-B4B0-A2F7D019541A}">
      <dgm:prSet/>
      <dgm:spPr>
        <a:ln>
          <a:solidFill>
            <a:srgbClr val="017900"/>
          </a:solidFill>
        </a:ln>
      </dgm:spPr>
      <dgm:t>
        <a:bodyPr/>
        <a:lstStyle/>
        <a:p>
          <a:r>
            <a:rPr lang="en-US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OVER 300.000 LITERS PER DAY</a:t>
          </a:r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67D6569-F9EF-4DCB-81DE-546EE17AA92F}" type="parTrans" cxnId="{7242A124-D0F9-4FA7-9E7C-D38C37CBFDDB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D27EE59-C865-44BF-BE55-6CDFAD5660C1}" type="sibTrans" cxnId="{7242A124-D0F9-4FA7-9E7C-D38C37CBFDDB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793398D-5C17-40BF-8062-71E44A81AEBE}">
      <dgm:prSet/>
      <dgm:spPr>
        <a:ln>
          <a:solidFill>
            <a:srgbClr val="017900"/>
          </a:solidFill>
        </a:ln>
      </dgm:spPr>
      <dgm:t>
        <a:bodyPr/>
        <a:lstStyle/>
        <a:p>
          <a:r>
            <a:rPr lang="en-US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THE 4 DAIRY FARMS WILL PRODUCE OVER </a:t>
          </a:r>
          <a:r>
            <a:rPr lang="en-US" b="1" i="1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100 MILLION </a:t>
          </a:r>
          <a:r>
            <a: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LITERS OF MILK ANNUALLY </a:t>
          </a:r>
          <a:endParaRPr lang="en-US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C4B8B12-6DB0-44A4-82AF-148CD816FFB2}" type="parTrans" cxnId="{BD0F420A-911B-43D4-A727-1711BD66C67C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FBA5B39-AFA6-43CA-90CB-F70C993E7BE4}" type="sibTrans" cxnId="{BD0F420A-911B-43D4-A727-1711BD66C67C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B5B6B65-C98C-43B0-8BE5-D60CD0561DAE}">
      <dgm:prSet/>
      <dgm:spPr>
        <a:ln>
          <a:solidFill>
            <a:srgbClr val="017900"/>
          </a:solidFill>
        </a:ln>
      </dgm:spPr>
      <dgm:t>
        <a:bodyPr/>
        <a:lstStyle/>
        <a:p>
          <a:r>
            <a:rPr lang="en-US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RO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 HERD OF APPROX 20.000 DAIRY COWS AND YOUNG STOCK </a:t>
          </a:r>
          <a:endParaRPr lang="en-US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CC901E4-0F44-4DDE-80A9-0C72C4BBE1AF}" type="parTrans" cxnId="{4411D60D-BC2E-4404-A2CA-F4AF6398A030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8B13CFD-58D2-46E0-AAA2-6E0F0D0F91B7}" type="sibTrans" cxnId="{4411D60D-BC2E-4404-A2CA-F4AF6398A030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3C56AFE-A7E5-400A-9571-71F14AF7FFF5}" type="pres">
      <dgm:prSet presAssocID="{E9867E30-2FCE-4876-9EC8-E00067211D9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8F46BC4-4BA8-4FBC-BCA6-070135FB235A}" type="pres">
      <dgm:prSet presAssocID="{3D19FBCF-81A6-404D-B4B0-A2F7D019541A}" presName="hierRoot1" presStyleCnt="0"/>
      <dgm:spPr/>
    </dgm:pt>
    <dgm:pt modelId="{FCE7F6F8-5EFE-4D27-80D8-52F1D140CF72}" type="pres">
      <dgm:prSet presAssocID="{3D19FBCF-81A6-404D-B4B0-A2F7D019541A}" presName="composite" presStyleCnt="0"/>
      <dgm:spPr/>
    </dgm:pt>
    <dgm:pt modelId="{01A8387B-AD31-46BC-9723-811EB63121D3}" type="pres">
      <dgm:prSet presAssocID="{3D19FBCF-81A6-404D-B4B0-A2F7D019541A}" presName="background" presStyleLbl="node0" presStyleIdx="0" presStyleCnt="3"/>
      <dgm:spPr>
        <a:solidFill>
          <a:srgbClr val="FAA303"/>
        </a:solidFill>
      </dgm:spPr>
    </dgm:pt>
    <dgm:pt modelId="{3A5345AC-AB46-43E3-86CB-89BFAC9388C2}" type="pres">
      <dgm:prSet presAssocID="{3D19FBCF-81A6-404D-B4B0-A2F7D019541A}" presName="text" presStyleLbl="fgAcc0" presStyleIdx="0" presStyleCnt="3">
        <dgm:presLayoutVars>
          <dgm:chPref val="3"/>
        </dgm:presLayoutVars>
      </dgm:prSet>
      <dgm:spPr/>
    </dgm:pt>
    <dgm:pt modelId="{F54BC75E-03C6-469C-AC8E-A65AFC13809A}" type="pres">
      <dgm:prSet presAssocID="{3D19FBCF-81A6-404D-B4B0-A2F7D019541A}" presName="hierChild2" presStyleCnt="0"/>
      <dgm:spPr/>
    </dgm:pt>
    <dgm:pt modelId="{1D88627C-F814-47A5-811F-CC23F56DFBA9}" type="pres">
      <dgm:prSet presAssocID="{D793398D-5C17-40BF-8062-71E44A81AEBE}" presName="hierRoot1" presStyleCnt="0"/>
      <dgm:spPr/>
    </dgm:pt>
    <dgm:pt modelId="{7F12F3D7-BC62-458A-80A5-2A4C340E6656}" type="pres">
      <dgm:prSet presAssocID="{D793398D-5C17-40BF-8062-71E44A81AEBE}" presName="composite" presStyleCnt="0"/>
      <dgm:spPr/>
    </dgm:pt>
    <dgm:pt modelId="{C1878271-6C75-497C-B2CE-DB2A2EE8EE4A}" type="pres">
      <dgm:prSet presAssocID="{D793398D-5C17-40BF-8062-71E44A81AEBE}" presName="background" presStyleLbl="node0" presStyleIdx="1" presStyleCnt="3"/>
      <dgm:spPr>
        <a:solidFill>
          <a:srgbClr val="FAA303"/>
        </a:solidFill>
      </dgm:spPr>
    </dgm:pt>
    <dgm:pt modelId="{D1751535-89ED-4A73-A8CB-A6BF2F2AD898}" type="pres">
      <dgm:prSet presAssocID="{D793398D-5C17-40BF-8062-71E44A81AEBE}" presName="text" presStyleLbl="fgAcc0" presStyleIdx="1" presStyleCnt="3">
        <dgm:presLayoutVars>
          <dgm:chPref val="3"/>
        </dgm:presLayoutVars>
      </dgm:prSet>
      <dgm:spPr/>
    </dgm:pt>
    <dgm:pt modelId="{9ED43806-61FE-4A3F-B4DD-500086E2E05A}" type="pres">
      <dgm:prSet presAssocID="{D793398D-5C17-40BF-8062-71E44A81AEBE}" presName="hierChild2" presStyleCnt="0"/>
      <dgm:spPr/>
    </dgm:pt>
    <dgm:pt modelId="{68281EB4-069D-4D12-B058-462BBEAE0A3A}" type="pres">
      <dgm:prSet presAssocID="{4B5B6B65-C98C-43B0-8BE5-D60CD0561DAE}" presName="hierRoot1" presStyleCnt="0"/>
      <dgm:spPr/>
    </dgm:pt>
    <dgm:pt modelId="{FF52E1F1-CBD8-4A21-8184-891E10B35E03}" type="pres">
      <dgm:prSet presAssocID="{4B5B6B65-C98C-43B0-8BE5-D60CD0561DAE}" presName="composite" presStyleCnt="0"/>
      <dgm:spPr/>
    </dgm:pt>
    <dgm:pt modelId="{3C871008-61DA-4A07-9C35-C871A88043DB}" type="pres">
      <dgm:prSet presAssocID="{4B5B6B65-C98C-43B0-8BE5-D60CD0561DAE}" presName="background" presStyleLbl="node0" presStyleIdx="2" presStyleCnt="3"/>
      <dgm:spPr>
        <a:solidFill>
          <a:srgbClr val="FAA303"/>
        </a:solidFill>
      </dgm:spPr>
    </dgm:pt>
    <dgm:pt modelId="{3E978300-0D2C-4142-B11A-61DF31A9BB8E}" type="pres">
      <dgm:prSet presAssocID="{4B5B6B65-C98C-43B0-8BE5-D60CD0561DAE}" presName="text" presStyleLbl="fgAcc0" presStyleIdx="2" presStyleCnt="3">
        <dgm:presLayoutVars>
          <dgm:chPref val="3"/>
        </dgm:presLayoutVars>
      </dgm:prSet>
      <dgm:spPr/>
    </dgm:pt>
    <dgm:pt modelId="{491CCB42-E189-4395-8826-18D917C621D6}" type="pres">
      <dgm:prSet presAssocID="{4B5B6B65-C98C-43B0-8BE5-D60CD0561DAE}" presName="hierChild2" presStyleCnt="0"/>
      <dgm:spPr/>
    </dgm:pt>
  </dgm:ptLst>
  <dgm:cxnLst>
    <dgm:cxn modelId="{DBD21207-6053-4EA2-868C-9C966A059911}" type="presOf" srcId="{E9867E30-2FCE-4876-9EC8-E00067211D91}" destId="{43C56AFE-A7E5-400A-9571-71F14AF7FFF5}" srcOrd="0" destOrd="0" presId="urn:microsoft.com/office/officeart/2005/8/layout/hierarchy1"/>
    <dgm:cxn modelId="{BD0F420A-911B-43D4-A727-1711BD66C67C}" srcId="{E9867E30-2FCE-4876-9EC8-E00067211D91}" destId="{D793398D-5C17-40BF-8062-71E44A81AEBE}" srcOrd="1" destOrd="0" parTransId="{1C4B8B12-6DB0-44A4-82AF-148CD816FFB2}" sibTransId="{3FBA5B39-AFA6-43CA-90CB-F70C993E7BE4}"/>
    <dgm:cxn modelId="{42A8C40C-2DED-46EE-A4FB-6CEB9ECEFE00}" type="presOf" srcId="{3D19FBCF-81A6-404D-B4B0-A2F7D019541A}" destId="{3A5345AC-AB46-43E3-86CB-89BFAC9388C2}" srcOrd="0" destOrd="0" presId="urn:microsoft.com/office/officeart/2005/8/layout/hierarchy1"/>
    <dgm:cxn modelId="{4411D60D-BC2E-4404-A2CA-F4AF6398A030}" srcId="{E9867E30-2FCE-4876-9EC8-E00067211D91}" destId="{4B5B6B65-C98C-43B0-8BE5-D60CD0561DAE}" srcOrd="2" destOrd="0" parTransId="{8CC901E4-0F44-4DDE-80A9-0C72C4BBE1AF}" sibTransId="{D8B13CFD-58D2-46E0-AAA2-6E0F0D0F91B7}"/>
    <dgm:cxn modelId="{7242A124-D0F9-4FA7-9E7C-D38C37CBFDDB}" srcId="{E9867E30-2FCE-4876-9EC8-E00067211D91}" destId="{3D19FBCF-81A6-404D-B4B0-A2F7D019541A}" srcOrd="0" destOrd="0" parTransId="{167D6569-F9EF-4DCB-81DE-546EE17AA92F}" sibTransId="{9D27EE59-C865-44BF-BE55-6CDFAD5660C1}"/>
    <dgm:cxn modelId="{6AAAED88-F966-4B32-8F93-8611B37442D8}" type="presOf" srcId="{D793398D-5C17-40BF-8062-71E44A81AEBE}" destId="{D1751535-89ED-4A73-A8CB-A6BF2F2AD898}" srcOrd="0" destOrd="0" presId="urn:microsoft.com/office/officeart/2005/8/layout/hierarchy1"/>
    <dgm:cxn modelId="{279F9E9A-D9FF-4DAF-9BF3-8ACA2D41A78E}" type="presOf" srcId="{4B5B6B65-C98C-43B0-8BE5-D60CD0561DAE}" destId="{3E978300-0D2C-4142-B11A-61DF31A9BB8E}" srcOrd="0" destOrd="0" presId="urn:microsoft.com/office/officeart/2005/8/layout/hierarchy1"/>
    <dgm:cxn modelId="{5230731C-9B4E-483C-9DB0-91A3E29D5D27}" type="presParOf" srcId="{43C56AFE-A7E5-400A-9571-71F14AF7FFF5}" destId="{18F46BC4-4BA8-4FBC-BCA6-070135FB235A}" srcOrd="0" destOrd="0" presId="urn:microsoft.com/office/officeart/2005/8/layout/hierarchy1"/>
    <dgm:cxn modelId="{3F3A4481-36D4-46D0-B947-0F5D5C916DB2}" type="presParOf" srcId="{18F46BC4-4BA8-4FBC-BCA6-070135FB235A}" destId="{FCE7F6F8-5EFE-4D27-80D8-52F1D140CF72}" srcOrd="0" destOrd="0" presId="urn:microsoft.com/office/officeart/2005/8/layout/hierarchy1"/>
    <dgm:cxn modelId="{62509BDC-EE99-4EDE-8479-BBE0375BC1D3}" type="presParOf" srcId="{FCE7F6F8-5EFE-4D27-80D8-52F1D140CF72}" destId="{01A8387B-AD31-46BC-9723-811EB63121D3}" srcOrd="0" destOrd="0" presId="urn:microsoft.com/office/officeart/2005/8/layout/hierarchy1"/>
    <dgm:cxn modelId="{B1C12C73-D918-43F1-8CE2-1A6869DE9D58}" type="presParOf" srcId="{FCE7F6F8-5EFE-4D27-80D8-52F1D140CF72}" destId="{3A5345AC-AB46-43E3-86CB-89BFAC9388C2}" srcOrd="1" destOrd="0" presId="urn:microsoft.com/office/officeart/2005/8/layout/hierarchy1"/>
    <dgm:cxn modelId="{6938B924-1287-4B8A-B1AD-1CFA379069FC}" type="presParOf" srcId="{18F46BC4-4BA8-4FBC-BCA6-070135FB235A}" destId="{F54BC75E-03C6-469C-AC8E-A65AFC13809A}" srcOrd="1" destOrd="0" presId="urn:microsoft.com/office/officeart/2005/8/layout/hierarchy1"/>
    <dgm:cxn modelId="{5206CD6F-A193-4236-A39C-F70CA4F618F7}" type="presParOf" srcId="{43C56AFE-A7E5-400A-9571-71F14AF7FFF5}" destId="{1D88627C-F814-47A5-811F-CC23F56DFBA9}" srcOrd="1" destOrd="0" presId="urn:microsoft.com/office/officeart/2005/8/layout/hierarchy1"/>
    <dgm:cxn modelId="{A4DA25ED-05A9-45FE-83A1-7A544201A996}" type="presParOf" srcId="{1D88627C-F814-47A5-811F-CC23F56DFBA9}" destId="{7F12F3D7-BC62-458A-80A5-2A4C340E6656}" srcOrd="0" destOrd="0" presId="urn:microsoft.com/office/officeart/2005/8/layout/hierarchy1"/>
    <dgm:cxn modelId="{0BAD8962-0A81-44E0-B98B-0F5DB61AFDAF}" type="presParOf" srcId="{7F12F3D7-BC62-458A-80A5-2A4C340E6656}" destId="{C1878271-6C75-497C-B2CE-DB2A2EE8EE4A}" srcOrd="0" destOrd="0" presId="urn:microsoft.com/office/officeart/2005/8/layout/hierarchy1"/>
    <dgm:cxn modelId="{E0038840-E004-4745-864C-DBF7B333521D}" type="presParOf" srcId="{7F12F3D7-BC62-458A-80A5-2A4C340E6656}" destId="{D1751535-89ED-4A73-A8CB-A6BF2F2AD898}" srcOrd="1" destOrd="0" presId="urn:microsoft.com/office/officeart/2005/8/layout/hierarchy1"/>
    <dgm:cxn modelId="{C7B23941-BAB4-4BB1-992A-CFBF3FB81BC1}" type="presParOf" srcId="{1D88627C-F814-47A5-811F-CC23F56DFBA9}" destId="{9ED43806-61FE-4A3F-B4DD-500086E2E05A}" srcOrd="1" destOrd="0" presId="urn:microsoft.com/office/officeart/2005/8/layout/hierarchy1"/>
    <dgm:cxn modelId="{4CC9C7D3-303D-4C7D-93F6-491BB420345F}" type="presParOf" srcId="{43C56AFE-A7E5-400A-9571-71F14AF7FFF5}" destId="{68281EB4-069D-4D12-B058-462BBEAE0A3A}" srcOrd="2" destOrd="0" presId="urn:microsoft.com/office/officeart/2005/8/layout/hierarchy1"/>
    <dgm:cxn modelId="{45314A99-8EB1-4277-A868-0E601C9E3ADF}" type="presParOf" srcId="{68281EB4-069D-4D12-B058-462BBEAE0A3A}" destId="{FF52E1F1-CBD8-4A21-8184-891E10B35E03}" srcOrd="0" destOrd="0" presId="urn:microsoft.com/office/officeart/2005/8/layout/hierarchy1"/>
    <dgm:cxn modelId="{FD6A35C3-BCD7-43DC-9843-EC69BA02F323}" type="presParOf" srcId="{FF52E1F1-CBD8-4A21-8184-891E10B35E03}" destId="{3C871008-61DA-4A07-9C35-C871A88043DB}" srcOrd="0" destOrd="0" presId="urn:microsoft.com/office/officeart/2005/8/layout/hierarchy1"/>
    <dgm:cxn modelId="{4E968FE2-B2D6-4599-BF70-D7C6E19D3301}" type="presParOf" srcId="{FF52E1F1-CBD8-4A21-8184-891E10B35E03}" destId="{3E978300-0D2C-4142-B11A-61DF31A9BB8E}" srcOrd="1" destOrd="0" presId="urn:microsoft.com/office/officeart/2005/8/layout/hierarchy1"/>
    <dgm:cxn modelId="{840FCF07-4F1B-47D6-B5ED-5BC20345C006}" type="presParOf" srcId="{68281EB4-069D-4D12-B058-462BBEAE0A3A}" destId="{491CCB42-E189-4395-8826-18D917C621D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A8387B-AD31-46BC-9723-811EB63121D3}">
      <dsp:nvSpPr>
        <dsp:cNvPr id="0" name=""/>
        <dsp:cNvSpPr/>
      </dsp:nvSpPr>
      <dsp:spPr>
        <a:xfrm>
          <a:off x="0" y="539986"/>
          <a:ext cx="2656135" cy="1686645"/>
        </a:xfrm>
        <a:prstGeom prst="roundRect">
          <a:avLst>
            <a:gd name="adj" fmla="val 10000"/>
          </a:avLst>
        </a:prstGeom>
        <a:solidFill>
          <a:srgbClr val="FAA30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5345AC-AB46-43E3-86CB-89BFAC9388C2}">
      <dsp:nvSpPr>
        <dsp:cNvPr id="0" name=""/>
        <dsp:cNvSpPr/>
      </dsp:nvSpPr>
      <dsp:spPr>
        <a:xfrm>
          <a:off x="295126" y="820355"/>
          <a:ext cx="2656135" cy="1686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17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OVER 300.000 LITERS PER DAY</a:t>
          </a:r>
          <a:endParaRPr lang="en-US" sz="18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44526" y="869755"/>
        <a:ext cx="2557335" cy="1587845"/>
      </dsp:txXfrm>
    </dsp:sp>
    <dsp:sp modelId="{C1878271-6C75-497C-B2CE-DB2A2EE8EE4A}">
      <dsp:nvSpPr>
        <dsp:cNvPr id="0" name=""/>
        <dsp:cNvSpPr/>
      </dsp:nvSpPr>
      <dsp:spPr>
        <a:xfrm>
          <a:off x="3246387" y="539986"/>
          <a:ext cx="2656135" cy="1686645"/>
        </a:xfrm>
        <a:prstGeom prst="roundRect">
          <a:avLst>
            <a:gd name="adj" fmla="val 10000"/>
          </a:avLst>
        </a:prstGeom>
        <a:solidFill>
          <a:srgbClr val="FAA30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751535-89ED-4A73-A8CB-A6BF2F2AD898}">
      <dsp:nvSpPr>
        <dsp:cNvPr id="0" name=""/>
        <dsp:cNvSpPr/>
      </dsp:nvSpPr>
      <dsp:spPr>
        <a:xfrm>
          <a:off x="3541513" y="820355"/>
          <a:ext cx="2656135" cy="1686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17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US" sz="1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THE 4 DAIRY FARMS WILL PRODUCE OVER </a:t>
          </a:r>
          <a:r>
            <a:rPr lang="en-US" sz="1800" b="1" i="1" u="sng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100 MILLION </a:t>
          </a:r>
          <a:r>
            <a:rPr lang="en-US" sz="1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LITERS OF MILK ANNUALLY </a:t>
          </a:r>
          <a:endParaRPr lang="en-US" sz="18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590913" y="869755"/>
        <a:ext cx="2557335" cy="1587845"/>
      </dsp:txXfrm>
    </dsp:sp>
    <dsp:sp modelId="{3C871008-61DA-4A07-9C35-C871A88043DB}">
      <dsp:nvSpPr>
        <dsp:cNvPr id="0" name=""/>
        <dsp:cNvSpPr/>
      </dsp:nvSpPr>
      <dsp:spPr>
        <a:xfrm>
          <a:off x="6492775" y="539986"/>
          <a:ext cx="2656135" cy="1686645"/>
        </a:xfrm>
        <a:prstGeom prst="roundRect">
          <a:avLst>
            <a:gd name="adj" fmla="val 10000"/>
          </a:avLst>
        </a:prstGeom>
        <a:solidFill>
          <a:srgbClr val="FAA30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78300-0D2C-4142-B11A-61DF31A9BB8E}">
      <dsp:nvSpPr>
        <dsp:cNvPr id="0" name=""/>
        <dsp:cNvSpPr/>
      </dsp:nvSpPr>
      <dsp:spPr>
        <a:xfrm>
          <a:off x="6787901" y="820355"/>
          <a:ext cx="2656135" cy="1686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17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RO" sz="1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 HERD OF APPROX 20.000 DAIRY COWS AND YOUNG STOCK </a:t>
          </a:r>
          <a:endParaRPr lang="en-US" sz="18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6837301" y="869755"/>
        <a:ext cx="2557335" cy="15878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0.36634</cdr:x>
      <cdr:y>0.10886</cdr:y>
    </cdr:from>
    <cdr:to>
      <cdr:x>0.69307</cdr:x>
      <cdr:y>0.2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66975" y="409575"/>
          <a:ext cx="2200275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/>
        </a:p>
      </cdr:txBody>
    </cdr:sp>
  </cdr:relSizeAnchor>
  <cdr:relSizeAnchor xmlns:cdr="http://schemas.openxmlformats.org/drawingml/2006/chartDrawing">
    <cdr:from>
      <cdr:x>0.35644</cdr:x>
      <cdr:y>0.14937</cdr:y>
    </cdr:from>
    <cdr:to>
      <cdr:x>0.67893</cdr:x>
      <cdr:y>0.2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00300" y="561975"/>
          <a:ext cx="2171700" cy="190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/>
        </a:p>
      </cdr:txBody>
    </cdr:sp>
  </cdr:relSizeAnchor>
  <cdr:relSizeAnchor xmlns:cdr="http://schemas.openxmlformats.org/drawingml/2006/chartDrawing">
    <cdr:from>
      <cdr:x>0.3918</cdr:x>
      <cdr:y>0.12658</cdr:y>
    </cdr:from>
    <cdr:to>
      <cdr:x>0.66761</cdr:x>
      <cdr:y>0.19747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638425" y="476250"/>
          <a:ext cx="1857375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283B5-B998-A541-B971-C8F80DAC96E5}" type="datetimeFigureOut">
              <a:rPr lang="ro-RO" smtClean="0"/>
              <a:t>12.03.2024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DC3B0-B014-C34C-BAD2-0F6DCD2F73E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98568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7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92780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16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11328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17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08857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8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72152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9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3881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10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67664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11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20136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12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7393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13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23910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14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97942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15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3508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07094-BBED-C36D-09EC-037B0D45A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976003-2140-5B24-1B25-BF2ADB834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D812F-F6C1-216B-5CEC-40F40647A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FB91-1501-FE47-BCB8-F07FC35C730C}" type="datetime1">
              <a:rPr lang="ro-RO" smtClean="0"/>
              <a:t>12.03.2024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E2D97-217A-CE08-123C-C0EC0E198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F0F12-0E54-BF96-C5B1-02F9C99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35409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17AC8-4129-DABB-D8A2-1630CFBC9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22C19-F80D-99AE-7DD8-1A30617907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ADE97-081C-662A-91AB-DCE3562DF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ABF2-CD94-8746-B8B0-939A3C9D7A1E}" type="datetime1">
              <a:rPr lang="ro-RO" smtClean="0"/>
              <a:t>12.03.2024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8F01C-7C8C-4325-983C-10ED859DB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3CE38-8BFD-F74A-11E4-1463F593A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71128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E50820-1220-11C4-6B0E-F382582404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CD617-A5AF-CFDB-F69B-90CE2126A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29DDF-F7AC-C959-882E-2F7D7F10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D020-C69E-8748-B81A-1F16FB32EAEB}" type="datetime1">
              <a:rPr lang="ro-RO" smtClean="0"/>
              <a:t>12.03.2024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3555E-F87B-52E9-3C3B-EB799D97E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FA94D-5AA3-16F1-53D3-BB34984DA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8620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40A79-0294-65F6-A51D-6FA953F6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73AAA-91DA-1CAA-E5AB-2262A3E98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BE360-D11A-A422-EDC1-AABDD8061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731E7-416F-4A43-A7BC-E03B61CAAF86}" type="datetime1">
              <a:rPr lang="ro-RO" smtClean="0"/>
              <a:t>12.03.2024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ED28A-6D36-7E2C-7BA6-0A3CB98C5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1FB6D-344F-231D-0532-CAA667631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36039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DD3FA-9169-E190-E6F0-53CCA6B2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4DCDE6-2790-B93E-BD62-8D3B5D81C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53394-BD33-6C91-FA8F-866CD94ED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26BD0-7797-1A4D-9EA8-EB97E753AA7D}" type="datetime1">
              <a:rPr lang="ro-RO" smtClean="0"/>
              <a:t>12.03.2024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38BC3-8D2E-23A5-AFB5-928458AD0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59683-6460-8F79-725C-1AFC624D0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4936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63076-7B98-5DB7-C509-81E607C9F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4677B-C6BB-6591-FB90-C85270EBE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BEBE49-FAD6-35C1-EBF3-E4B889BD5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73347-3C77-EE1F-6A43-D6B7C4FEB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3652-6ABB-DC4A-BC8B-0F37C8DE820E}" type="datetime1">
              <a:rPr lang="ro-RO" smtClean="0"/>
              <a:t>12.03.2024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9EC19-F3C7-8214-7A35-1121A129A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5389C-2E2E-99B0-EDE3-466B36204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6199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E6288-5B52-CBC0-7C83-17EEAAFAD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4E185-87C8-E78F-FC5D-A867A74BE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30843-2E68-1118-DACC-4743F9FE3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B774C2-DF2A-E28C-064F-14B1E28F13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F9637A-4DB6-7338-6E59-8A5E493A99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3EF4F6-14E3-40EB-17A9-C9246A54E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953D-A4F7-9748-9F21-173D5DCD5BBB}" type="datetime1">
              <a:rPr lang="ro-RO" smtClean="0"/>
              <a:t>12.03.2024</a:t>
            </a:fld>
            <a:endParaRPr lang="ro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523527-E6D8-D134-5C88-A5777CEBF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911DA3-28E2-36DF-5724-03149B1BE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56808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633B2-C25F-C1C9-CDB3-850CEC883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AC4C81-D2B6-788B-421A-C05C521F9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A3AE-11EB-3C48-9256-7AB1E18F7BC5}" type="datetime1">
              <a:rPr lang="ro-RO" smtClean="0"/>
              <a:t>12.03.2024</a:t>
            </a:fld>
            <a:endParaRPr lang="ro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2C9257-5D92-78E2-8179-F62B18EA0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8BF8FF-3954-8B3E-8ACF-09D476DE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02810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C36E7-055F-7004-8708-7CA999B03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C499-4113-0940-A86A-67BAF00A83B9}" type="datetime1">
              <a:rPr lang="ro-RO" smtClean="0"/>
              <a:t>12.03.2024</a:t>
            </a:fld>
            <a:endParaRPr lang="ro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D6B4AB-659F-E1A1-0A47-0403FAA5E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BC47C-D3CE-3D6A-7251-1214913E7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91836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09FBB-8B33-245F-E60F-9116C1DEE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D835B-BBDE-4450-F688-EA21BFAF4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D3963-69F4-740D-16C3-8D9802311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751A91-0493-051E-3B94-E769BBF81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9A9FD-5206-0045-BD5E-B8F72777E8C5}" type="datetime1">
              <a:rPr lang="ro-RO" smtClean="0"/>
              <a:t>12.03.2024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19CDF3-B673-B82C-A01D-C79105AAB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E2148-B184-653A-9815-42FB01B7F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16219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90EB9-6D01-BBA4-2898-A474D37F3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3C7A1D-EF02-3D44-B50A-D690788DB8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8EBCDA-061B-CCCD-CA81-3059286BBC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69049-72F2-D22A-49BA-D03051703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7EAF1-4DAD-4546-A136-89FE4722A5E1}" type="datetime1">
              <a:rPr lang="ro-RO" smtClean="0"/>
              <a:t>12.03.2024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573C1B-AD8C-1DAB-EDDA-24C9667AE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65D74-687A-981D-3F81-562B60D45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65825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3EFD09-DAE5-EB80-1545-1B392D425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A8C22-2A16-8AA3-5650-428DD3C33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8568E-18E5-0599-DDAA-3ABB32770D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BB1A-90FD-5D4A-B6FA-E7BF87ED65C3}" type="datetime1">
              <a:rPr lang="ro-RO" smtClean="0"/>
              <a:t>12.03.2024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F88DA-633F-EE8E-FF5C-D838F3EE9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D42CF-2607-A86F-6C55-0109CCB97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3368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jpe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package" Target="../embeddings/Microsoft_Excel_Worksheet.xls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investors@dn-agrar.eu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Cows looking at the camera">
            <a:extLst>
              <a:ext uri="{FF2B5EF4-FFF2-40B4-BE49-F238E27FC236}">
                <a16:creationId xmlns:a16="http://schemas.microsoft.com/office/drawing/2014/main" id="{2F8D0210-EE5C-4867-0103-77FBDCB37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66"/>
          <a:stretch/>
        </p:blipFill>
        <p:spPr>
          <a:xfrm>
            <a:off x="2555441" y="-1042"/>
            <a:ext cx="9669642" cy="6857990"/>
          </a:xfrm>
          <a:prstGeom prst="rect">
            <a:avLst/>
          </a:prstGeom>
        </p:spPr>
      </p:pic>
      <p:sp>
        <p:nvSpPr>
          <p:cNvPr id="25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1D646E7-96EF-9BE0-B2CF-A2E79CF71D7D}"/>
              </a:ext>
            </a:extLst>
          </p:cNvPr>
          <p:cNvSpPr txBox="1">
            <a:spLocks/>
          </p:cNvSpPr>
          <p:nvPr/>
        </p:nvSpPr>
        <p:spPr>
          <a:xfrm>
            <a:off x="214987" y="2597612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Group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1454F09-CBDE-1758-29C1-5A02EB93DCD1}"/>
              </a:ext>
            </a:extLst>
          </p:cNvPr>
          <p:cNvSpPr txBox="1">
            <a:spLocks/>
          </p:cNvSpPr>
          <p:nvPr/>
        </p:nvSpPr>
        <p:spPr>
          <a:xfrm>
            <a:off x="330313" y="5761682"/>
            <a:ext cx="4023359" cy="493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EGMS MARCH 2024</a:t>
            </a:r>
            <a:endParaRPr lang="ro-RO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E54FA44-134D-7B95-44AA-60AF8E0A9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84" y="149940"/>
            <a:ext cx="3014130" cy="3014130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3667352-62E5-B914-E5D0-E0184A7DA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3089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DEF37D3-7E1B-B524-1F68-8CD06461C364}"/>
              </a:ext>
            </a:extLst>
          </p:cNvPr>
          <p:cNvSpPr/>
          <p:nvPr/>
        </p:nvSpPr>
        <p:spPr>
          <a:xfrm>
            <a:off x="8850045" y="3420454"/>
            <a:ext cx="3136615" cy="1641445"/>
          </a:xfrm>
          <a:prstGeom prst="roundRect">
            <a:avLst/>
          </a:prstGeom>
          <a:solidFill>
            <a:srgbClr val="0179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06D257-48AD-C5D9-7D36-487A85E35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83"/>
          <a:stretch/>
        </p:blipFill>
        <p:spPr bwMode="auto">
          <a:xfrm>
            <a:off x="8908498" y="3518675"/>
            <a:ext cx="3006134" cy="14469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solidFill>
            <a:srgbClr val="017900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055733" y="420564"/>
            <a:ext cx="1029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 PROJECT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BB4EE3-11F4-429F-D92A-2D0E33281591}"/>
              </a:ext>
            </a:extLst>
          </p:cNvPr>
          <p:cNvSpPr txBox="1"/>
          <p:nvPr/>
        </p:nvSpPr>
        <p:spPr>
          <a:xfrm>
            <a:off x="9196354" y="3135568"/>
            <a:ext cx="1632880" cy="121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C310C10-1AC6-8B15-76E6-2D95F3547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7535" y="1618488"/>
            <a:ext cx="2789742" cy="1946043"/>
          </a:xfrm>
          <a:prstGeom prst="round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078379-E801-4A44-A755-8A1AA4F362FB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 descr="Logo&#10;&#10;Description automatically generated">
            <a:extLst>
              <a:ext uri="{FF2B5EF4-FFF2-40B4-BE49-F238E27FC236}">
                <a16:creationId xmlns:a16="http://schemas.microsoft.com/office/drawing/2014/main" id="{7EDDD15D-3423-286C-5644-2511BEBEB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943" y="3042155"/>
            <a:ext cx="578095" cy="5780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4041C0-C882-636F-1226-9FF27355318F}"/>
              </a:ext>
            </a:extLst>
          </p:cNvPr>
          <p:cNvSpPr txBox="1"/>
          <p:nvPr/>
        </p:nvSpPr>
        <p:spPr>
          <a:xfrm>
            <a:off x="990138" y="1685484"/>
            <a:ext cx="9040369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ro-RO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Timeline</a:t>
            </a:r>
          </a:p>
          <a:p>
            <a:pPr algn="just"/>
            <a:endParaRPr lang="ro-RO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o-RO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2024: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Construction works start, approx. 1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000 cows in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o-RO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2025: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Approx. 1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700 cows in production + pregnancy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o-RO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2026: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Approx. 3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400 cows in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production + pregnancy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o-RO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2027: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Approx. 4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000 cows in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production + pregnancy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CA4B2A-8D57-A941-6FBA-BFC5481B5C52}"/>
              </a:ext>
            </a:extLst>
          </p:cNvPr>
          <p:cNvSpPr txBox="1"/>
          <p:nvPr/>
        </p:nvSpPr>
        <p:spPr>
          <a:xfrm>
            <a:off x="990139" y="1179309"/>
            <a:ext cx="9040369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planned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 completed in 2027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Capacity of 5,000 cows (3,800 dairy cows &amp; 1,200 young stock) </a:t>
            </a:r>
            <a:endParaRPr lang="ro-RO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A07B71-F970-BB27-D3E2-EB6AED75BF10}"/>
              </a:ext>
            </a:extLst>
          </p:cNvPr>
          <p:cNvSpPr txBox="1"/>
          <p:nvPr/>
        </p:nvSpPr>
        <p:spPr>
          <a:xfrm>
            <a:off x="975965" y="3427909"/>
            <a:ext cx="9040369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endParaRPr lang="en-US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ro-RO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</a:t>
            </a:r>
          </a:p>
          <a:p>
            <a:pPr algn="just"/>
            <a:endParaRPr lang="ro-RO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 Project will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an engine to our company’s growth, being estimated</a:t>
            </a:r>
          </a:p>
          <a:p>
            <a:pPr algn="just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double DN AGRAR’s business </a:t>
            </a:r>
          </a:p>
          <a:p>
            <a:pPr algn="just"/>
            <a:endParaRPr lang="ro-RO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C2AA7A-8D2B-25C0-424D-92FA337CC8DA}"/>
              </a:ext>
            </a:extLst>
          </p:cNvPr>
          <p:cNvSpPr txBox="1"/>
          <p:nvPr/>
        </p:nvSpPr>
        <p:spPr>
          <a:xfrm>
            <a:off x="962917" y="5169574"/>
            <a:ext cx="5241849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Financing</a:t>
            </a:r>
          </a:p>
          <a:p>
            <a:pPr algn="just"/>
            <a:endParaRPr lang="ro-RO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project will be funded through a bank loan.</a:t>
            </a:r>
            <a:endParaRPr lang="ro-RO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B487F3F-5A17-80EC-D652-CD102D0326C2}"/>
              </a:ext>
            </a:extLst>
          </p:cNvPr>
          <p:cNvSpPr/>
          <p:nvPr/>
        </p:nvSpPr>
        <p:spPr>
          <a:xfrm>
            <a:off x="972425" y="999573"/>
            <a:ext cx="6541246" cy="2324513"/>
          </a:xfrm>
          <a:prstGeom prst="roundRect">
            <a:avLst/>
          </a:prstGeom>
          <a:noFill/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 descr="Daily calendar outline">
            <a:extLst>
              <a:ext uri="{FF2B5EF4-FFF2-40B4-BE49-F238E27FC236}">
                <a16:creationId xmlns:a16="http://schemas.microsoft.com/office/drawing/2014/main" id="{7BA2C284-793E-C71D-65DE-1CA882F8C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22644" y="1336454"/>
            <a:ext cx="602512" cy="60251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9B76D58-880D-639C-ABCE-967D4ECA343C}"/>
              </a:ext>
            </a:extLst>
          </p:cNvPr>
          <p:cNvSpPr/>
          <p:nvPr/>
        </p:nvSpPr>
        <p:spPr>
          <a:xfrm>
            <a:off x="975967" y="3530026"/>
            <a:ext cx="6537703" cy="1265911"/>
          </a:xfrm>
          <a:prstGeom prst="roundRect">
            <a:avLst/>
          </a:prstGeom>
          <a:noFill/>
          <a:ln>
            <a:solidFill>
              <a:srgbClr val="FAA3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 descr="Upward trend outline">
            <a:extLst>
              <a:ext uri="{FF2B5EF4-FFF2-40B4-BE49-F238E27FC236}">
                <a16:creationId xmlns:a16="http://schemas.microsoft.com/office/drawing/2014/main" id="{143287A9-BF55-35C1-DF7A-561D0C7AA6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02461" y="3558827"/>
            <a:ext cx="522695" cy="52269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BF20F6A-717A-1CA7-3850-35B1ED7531EA}"/>
              </a:ext>
            </a:extLst>
          </p:cNvPr>
          <p:cNvSpPr/>
          <p:nvPr/>
        </p:nvSpPr>
        <p:spPr>
          <a:xfrm>
            <a:off x="962917" y="5040380"/>
            <a:ext cx="6544795" cy="1011593"/>
          </a:xfrm>
          <a:prstGeom prst="roundRect">
            <a:avLst/>
          </a:prstGeom>
          <a:noFill/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 descr="Bank outline">
            <a:extLst>
              <a:ext uri="{FF2B5EF4-FFF2-40B4-BE49-F238E27FC236}">
                <a16:creationId xmlns:a16="http://schemas.microsoft.com/office/drawing/2014/main" id="{9FCFCC9A-85F3-21E0-A68E-543DC16921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88556" y="5234111"/>
            <a:ext cx="649366" cy="649366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7645158C-3B36-97F2-9B85-58609BA06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805" y="4555531"/>
            <a:ext cx="589510" cy="58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86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solidFill>
            <a:srgbClr val="017900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055733" y="420564"/>
            <a:ext cx="1029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ING </a:t>
            </a:r>
            <a:r>
              <a:rPr lang="ro-RO" sz="2400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EXIM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078379-E801-4A44-A755-8A1AA4F362FB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BBF971-BB92-D099-2F06-BE5C31F6FE6E}"/>
              </a:ext>
            </a:extLst>
          </p:cNvPr>
          <p:cNvSpPr txBox="1"/>
          <p:nvPr/>
        </p:nvSpPr>
        <p:spPr>
          <a:xfrm>
            <a:off x="1864630" y="1617118"/>
            <a:ext cx="88549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RO" sz="3200" dirty="0"/>
              <a:t>History</a:t>
            </a:r>
          </a:p>
          <a:p>
            <a:pPr marL="857250" lvl="1" indent="-400050">
              <a:buFont typeface="+mj-lt"/>
              <a:buAutoNum type="romanUcPeriod"/>
            </a:pPr>
            <a:endParaRPr lang="en-RO" sz="3200" dirty="0"/>
          </a:p>
          <a:p>
            <a:pPr lvl="1"/>
            <a:r>
              <a:rPr lang="en-RO" sz="3200" dirty="0"/>
              <a:t>Diversification</a:t>
            </a:r>
          </a:p>
          <a:p>
            <a:pPr marL="857250" lvl="1" indent="-400050">
              <a:buFont typeface="+mj-lt"/>
              <a:buAutoNum type="romanUcPeriod"/>
            </a:pPr>
            <a:endParaRPr lang="en-RO" sz="3200" dirty="0"/>
          </a:p>
          <a:p>
            <a:pPr lvl="1"/>
            <a:r>
              <a:rPr lang="en-RO" sz="3200" dirty="0"/>
              <a:t> </a:t>
            </a:r>
            <a:r>
              <a:rPr lang="en-US" sz="3200" dirty="0"/>
              <a:t>Financing</a:t>
            </a:r>
            <a:r>
              <a:rPr lang="en-RO" sz="3200" dirty="0"/>
              <a:t> from ING was over 23 million euro</a:t>
            </a:r>
          </a:p>
          <a:p>
            <a:pPr marL="857250" lvl="1" indent="-400050">
              <a:buFont typeface="+mj-lt"/>
              <a:buAutoNum type="romanUcPeriod"/>
            </a:pPr>
            <a:endParaRPr lang="en-RO" sz="3200" dirty="0"/>
          </a:p>
          <a:p>
            <a:pPr lvl="1"/>
            <a:r>
              <a:rPr lang="en-RO" sz="3200" dirty="0"/>
              <a:t>Removal of pledge AM Advies shares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E4C6CF6-DA6E-F3EE-9122-33259FE68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630" y="1719402"/>
            <a:ext cx="417206" cy="417206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39DD3AA-63F6-3051-C8AA-B040FF749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630" y="2711981"/>
            <a:ext cx="417206" cy="417206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1B177DF-5F46-35D2-99EF-C31102CFB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630" y="3640246"/>
            <a:ext cx="417206" cy="417206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BE8C96C-032E-3542-4D42-DD94CEA22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630" y="4601624"/>
            <a:ext cx="417206" cy="4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55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861" y="1405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055733" y="420564"/>
            <a:ext cx="1029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 BUDGET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078379-E801-4A44-A755-8A1AA4F362FB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CD99384-9BE6-17F7-EF86-C7150F2FDD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1204614"/>
              </p:ext>
            </p:extLst>
          </p:nvPr>
        </p:nvGraphicFramePr>
        <p:xfrm>
          <a:off x="0" y="889957"/>
          <a:ext cx="12191999" cy="5946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972300" imgH="4025900" progId="Excel.Sheet.8">
                  <p:embed/>
                </p:oleObj>
              </mc:Choice>
              <mc:Fallback>
                <p:oleObj name="Worksheet" r:id="rId4" imgW="6972300" imgH="40259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889957"/>
                        <a:ext cx="12191999" cy="59462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6762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solidFill>
            <a:srgbClr val="017900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055733" y="420564"/>
            <a:ext cx="1029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 PROJECT PHASE 1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078379-E801-4A44-A755-8A1AA4F362FB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2B39B-236C-1DDD-415C-63B05A22840B}"/>
              </a:ext>
            </a:extLst>
          </p:cNvPr>
          <p:cNvSpPr txBox="1"/>
          <p:nvPr/>
        </p:nvSpPr>
        <p:spPr>
          <a:xfrm>
            <a:off x="2395347" y="1776717"/>
            <a:ext cx="63339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DN AGRAR will access a credit facility of </a:t>
            </a:r>
            <a:r>
              <a:rPr lang="en-US" b="1" dirty="0"/>
              <a:t>9.2 million euros </a:t>
            </a:r>
            <a:r>
              <a:rPr lang="en-US" dirty="0"/>
              <a:t>from Exim Banca </a:t>
            </a:r>
            <a:r>
              <a:rPr lang="en-US" dirty="0" err="1"/>
              <a:t>Românească</a:t>
            </a:r>
            <a:r>
              <a:rPr lang="en-US" dirty="0"/>
              <a:t> SA to develop the farm, for equipment and the purchase of animals.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2CFAC60-CC2C-50CA-EB01-39DAC70246CB}"/>
              </a:ext>
            </a:extLst>
          </p:cNvPr>
          <p:cNvSpPr/>
          <p:nvPr/>
        </p:nvSpPr>
        <p:spPr>
          <a:xfrm>
            <a:off x="2827148" y="3221595"/>
            <a:ext cx="6537703" cy="1125345"/>
          </a:xfrm>
          <a:prstGeom prst="roundRect">
            <a:avLst/>
          </a:prstGeom>
          <a:noFill/>
          <a:ln>
            <a:solidFill>
              <a:srgbClr val="FAA3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716794-57CD-8815-3231-38C294D06492}"/>
              </a:ext>
            </a:extLst>
          </p:cNvPr>
          <p:cNvSpPr txBox="1"/>
          <p:nvPr/>
        </p:nvSpPr>
        <p:spPr>
          <a:xfrm>
            <a:off x="3030873" y="3455487"/>
            <a:ext cx="6333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Additionally, for this project, DN AGRAR will provide </a:t>
            </a:r>
            <a:r>
              <a:rPr lang="en-US" b="1" dirty="0"/>
              <a:t>20.78% by own sources.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7C6189D-828E-DF84-D290-2049B6367FA6}"/>
              </a:ext>
            </a:extLst>
          </p:cNvPr>
          <p:cNvSpPr/>
          <p:nvPr/>
        </p:nvSpPr>
        <p:spPr>
          <a:xfrm>
            <a:off x="2069354" y="1509192"/>
            <a:ext cx="6541246" cy="1487392"/>
          </a:xfrm>
          <a:prstGeom prst="roundRect">
            <a:avLst/>
          </a:prstGeom>
          <a:noFill/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E129CF1-A07C-322C-BB93-2ECB6E2C2B68}"/>
              </a:ext>
            </a:extLst>
          </p:cNvPr>
          <p:cNvSpPr/>
          <p:nvPr/>
        </p:nvSpPr>
        <p:spPr>
          <a:xfrm>
            <a:off x="2069354" y="4566696"/>
            <a:ext cx="6541246" cy="1085524"/>
          </a:xfrm>
          <a:prstGeom prst="roundRect">
            <a:avLst/>
          </a:prstGeom>
          <a:noFill/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FF4266-62E5-EF1C-5832-22D716A0795A}"/>
              </a:ext>
            </a:extLst>
          </p:cNvPr>
          <p:cNvSpPr txBox="1"/>
          <p:nvPr/>
        </p:nvSpPr>
        <p:spPr>
          <a:xfrm>
            <a:off x="2185533" y="4819223"/>
            <a:ext cx="61018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financing of the project and related conditions are subject to the approval of the shareholders.</a:t>
            </a:r>
          </a:p>
        </p:txBody>
      </p:sp>
    </p:spTree>
    <p:extLst>
      <p:ext uri="{BB962C8B-B14F-4D97-AF65-F5344CB8AC3E}">
        <p14:creationId xmlns:p14="http://schemas.microsoft.com/office/powerpoint/2010/main" val="2179143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solidFill>
            <a:srgbClr val="017900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055733" y="420564"/>
            <a:ext cx="1029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 PROJECT FINANCING PHASE 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078379-E801-4A44-A755-8A1AA4F362FB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967797-7EA4-D8EC-8719-068CBD4D41B6}"/>
              </a:ext>
            </a:extLst>
          </p:cNvPr>
          <p:cNvSpPr txBox="1"/>
          <p:nvPr/>
        </p:nvSpPr>
        <p:spPr>
          <a:xfrm>
            <a:off x="2281240" y="1566573"/>
            <a:ext cx="67451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O" dirty="0"/>
              <a:t>INVESTMENT LOAN 			9.27  MILLION EURO</a:t>
            </a:r>
          </a:p>
          <a:p>
            <a:r>
              <a:rPr lang="en-RO" u="sng" dirty="0"/>
              <a:t>DN CONTRIBUTION				1.9    MILLION EURO</a:t>
            </a:r>
          </a:p>
          <a:p>
            <a:r>
              <a:rPr lang="en-RO" b="1" dirty="0"/>
              <a:t>TOTAL					11.2  MILLION EURO</a:t>
            </a:r>
          </a:p>
          <a:p>
            <a:endParaRPr lang="en-RO" b="1" dirty="0"/>
          </a:p>
          <a:p>
            <a:endParaRPr lang="en-RO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EB61C6-429A-E8EF-D6DC-94253A995B46}"/>
              </a:ext>
            </a:extLst>
          </p:cNvPr>
          <p:cNvSpPr txBox="1"/>
          <p:nvPr/>
        </p:nvSpPr>
        <p:spPr>
          <a:xfrm>
            <a:off x="1446226" y="3810085"/>
            <a:ext cx="100119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RO" b="1" dirty="0"/>
              <a:t>1</a:t>
            </a:r>
            <a:r>
              <a:rPr lang="en-US" b="1" dirty="0"/>
              <a:t>.</a:t>
            </a:r>
            <a:r>
              <a:rPr lang="en-RO" b="1" dirty="0"/>
              <a:t>800  DAIRY COWS </a:t>
            </a:r>
            <a:r>
              <a:rPr lang="en-US" dirty="0"/>
              <a:t>with a total value of</a:t>
            </a:r>
            <a:r>
              <a:rPr lang="en-RO" dirty="0"/>
              <a:t> </a:t>
            </a:r>
            <a:r>
              <a:rPr lang="en-RO" b="1" dirty="0"/>
              <a:t>2.430.000 EURO </a:t>
            </a:r>
            <a:r>
              <a:rPr lang="en-US" dirty="0"/>
              <a:t>will be purchased from</a:t>
            </a:r>
            <a:r>
              <a:rPr lang="en-RO" dirty="0"/>
              <a:t> the other </a:t>
            </a:r>
            <a:r>
              <a:rPr lang="en-RO" b="1" dirty="0"/>
              <a:t>DN AGRAR FARMS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RO" dirty="0"/>
              <a:t>After the operational start of the Straja farm with </a:t>
            </a:r>
            <a:r>
              <a:rPr lang="en-RO" b="1" dirty="0"/>
              <a:t>600-700 dairy cows the farm will increase its herd every month with approx. 100 dairy cows up to 3</a:t>
            </a:r>
            <a:r>
              <a:rPr lang="en-US" b="1" dirty="0"/>
              <a:t>.</a:t>
            </a:r>
            <a:r>
              <a:rPr lang="en-RO" b="1" dirty="0"/>
              <a:t>800 by the end of 2027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RO" b="1" dirty="0"/>
              <a:t>The purchase price of 1</a:t>
            </a:r>
            <a:r>
              <a:rPr lang="en-US" b="1" dirty="0"/>
              <a:t>.</a:t>
            </a:r>
            <a:r>
              <a:rPr lang="en-RO" b="1" dirty="0"/>
              <a:t>350 euro per cow </a:t>
            </a:r>
            <a:r>
              <a:rPr lang="en-RO" dirty="0"/>
              <a:t>that the other DN farms will rec</a:t>
            </a:r>
            <a:r>
              <a:rPr lang="en-GB" dirty="0" err="1"/>
              <a:t>ei</a:t>
            </a:r>
            <a:r>
              <a:rPr lang="en-RO" dirty="0"/>
              <a:t>ve, during phase 1, from </a:t>
            </a:r>
            <a:r>
              <a:rPr lang="en-US" dirty="0"/>
              <a:t>S</a:t>
            </a:r>
            <a:r>
              <a:rPr lang="en-RO" dirty="0"/>
              <a:t>traja will be used to decrease the loans to ING and EXIM with 2.430.000 </a:t>
            </a:r>
            <a:r>
              <a:rPr lang="en-US" dirty="0"/>
              <a:t>EURO</a:t>
            </a:r>
            <a:endParaRPr lang="en-RO" dirty="0"/>
          </a:p>
          <a:p>
            <a:endParaRPr lang="en-RO" b="1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F2BA672-1E53-D691-B6A7-1034EFC6C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45" y="3863778"/>
            <a:ext cx="326422" cy="326422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5961CFA-03FE-D3C5-7D01-6D54E2CE2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45" y="4436054"/>
            <a:ext cx="326422" cy="32642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3CBDB82-CCC5-94CE-7679-4994B7128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45" y="4930996"/>
            <a:ext cx="326422" cy="3264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FE7EA3-C213-46EF-3FCE-90BFFC51EA00}"/>
              </a:ext>
            </a:extLst>
          </p:cNvPr>
          <p:cNvSpPr txBox="1"/>
          <p:nvPr/>
        </p:nvSpPr>
        <p:spPr>
          <a:xfrm>
            <a:off x="992637" y="3242327"/>
            <a:ext cx="6101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O" dirty="0"/>
              <a:t>Actual investment phase 1 is:</a:t>
            </a:r>
            <a:r>
              <a:rPr lang="en-RO" b="1" dirty="0"/>
              <a:t> 8.770.000 EURO</a:t>
            </a:r>
          </a:p>
        </p:txBody>
      </p:sp>
    </p:spTree>
    <p:extLst>
      <p:ext uri="{BB962C8B-B14F-4D97-AF65-F5344CB8AC3E}">
        <p14:creationId xmlns:p14="http://schemas.microsoft.com/office/powerpoint/2010/main" val="554910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solidFill>
            <a:srgbClr val="017900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055733" y="420564"/>
            <a:ext cx="1029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 PROJECT FINANCING PHASE 2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078379-E801-4A44-A755-8A1AA4F362FB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967797-7EA4-D8EC-8719-068CBD4D41B6}"/>
              </a:ext>
            </a:extLst>
          </p:cNvPr>
          <p:cNvSpPr txBox="1"/>
          <p:nvPr/>
        </p:nvSpPr>
        <p:spPr>
          <a:xfrm>
            <a:off x="1822233" y="1872642"/>
            <a:ext cx="85475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O" dirty="0"/>
              <a:t>DN AGRAR GROUP				2.838.000 EURO		</a:t>
            </a:r>
          </a:p>
          <a:p>
            <a:r>
              <a:rPr lang="en-RO" u="sng" dirty="0"/>
              <a:t>DAIRY COWS PURCHASED FROM DN FARMS	2.700.000 EURO			 </a:t>
            </a:r>
          </a:p>
          <a:p>
            <a:r>
              <a:rPr lang="en-RO" b="1" dirty="0"/>
              <a:t>TOTAL					5.538.000 EURO</a:t>
            </a:r>
          </a:p>
          <a:p>
            <a:endParaRPr lang="en-RO" b="1" dirty="0"/>
          </a:p>
          <a:p>
            <a:endParaRPr lang="en-RO" b="1" dirty="0"/>
          </a:p>
          <a:p>
            <a:endParaRPr lang="en-RO" b="1" u="sn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6B5D10-E5F4-5E57-BDCC-33576ADAE40F}"/>
              </a:ext>
            </a:extLst>
          </p:cNvPr>
          <p:cNvSpPr txBox="1"/>
          <p:nvPr/>
        </p:nvSpPr>
        <p:spPr>
          <a:xfrm>
            <a:off x="3045069" y="3478785"/>
            <a:ext cx="61018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RO" b="1" u="sng" dirty="0"/>
          </a:p>
          <a:p>
            <a:r>
              <a:rPr lang="en-RO" b="1" dirty="0"/>
              <a:t>The purchase price received by the DN FARMS of PRODLACT, CUT and APOLD, in phase 2, will remain in these companies</a:t>
            </a:r>
            <a:r>
              <a:rPr lang="en-US" b="1" dirty="0"/>
              <a:t>.</a:t>
            </a:r>
            <a:endParaRPr lang="en-RO" b="1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DB7BFFC-8E05-4FD5-F548-E9FC5928E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647" y="3851330"/>
            <a:ext cx="326422" cy="32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88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861" y="1405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055733" y="420564"/>
            <a:ext cx="1029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 ING – EXIM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078379-E801-4A44-A755-8A1AA4F362FB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BC0E5AC-B338-1CDC-1E3B-BB89C288CF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3557" y="1204777"/>
          <a:ext cx="10620243" cy="5193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8242300" imgH="4813300" progId="Excel.Sheet.12">
                  <p:embed/>
                </p:oleObj>
              </mc:Choice>
              <mc:Fallback>
                <p:oleObj name="Worksheet" r:id="rId4" imgW="8242300" imgH="4813300" progId="Excel.Shee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6BC0E5AC-B338-1CDC-1E3B-BB89C288CF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3557" y="1204777"/>
                        <a:ext cx="10620243" cy="51931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4987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solidFill>
            <a:srgbClr val="017900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055733" y="420564"/>
            <a:ext cx="1029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 &amp; COMING EVENTS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078379-E801-4A44-A755-8A1AA4F362FB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860BF5-5496-4017-788E-23B1558947BE}"/>
              </a:ext>
            </a:extLst>
          </p:cNvPr>
          <p:cNvSpPr txBox="1"/>
          <p:nvPr/>
        </p:nvSpPr>
        <p:spPr>
          <a:xfrm>
            <a:off x="1787253" y="1323175"/>
            <a:ext cx="926843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O" sz="3200" b="1" dirty="0"/>
              <a:t>18th of March</a:t>
            </a:r>
            <a:r>
              <a:rPr lang="en-US" sz="3200" b="1" dirty="0"/>
              <a:t> -</a:t>
            </a:r>
            <a:r>
              <a:rPr lang="en-RO" sz="3200" b="1" dirty="0"/>
              <a:t> ZF C</a:t>
            </a:r>
            <a:r>
              <a:rPr lang="en-US" sz="3200" b="1" dirty="0" err="1"/>
              <a:t>apital</a:t>
            </a:r>
            <a:r>
              <a:rPr lang="en-RO" sz="3200" b="1" dirty="0"/>
              <a:t> M</a:t>
            </a:r>
            <a:r>
              <a:rPr lang="en-US" sz="3200" b="1" dirty="0" err="1"/>
              <a:t>arkets</a:t>
            </a:r>
            <a:r>
              <a:rPr lang="en-US" sz="3200" b="1" dirty="0"/>
              <a:t> Summit</a:t>
            </a:r>
            <a:endParaRPr lang="en-RO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RO" sz="3200" b="1" dirty="0"/>
          </a:p>
          <a:p>
            <a:r>
              <a:rPr lang="en-RO" sz="3200" b="1" dirty="0"/>
              <a:t>29</a:t>
            </a:r>
            <a:r>
              <a:rPr lang="en-US" sz="3200" b="1" dirty="0" err="1"/>
              <a:t>th</a:t>
            </a:r>
            <a:r>
              <a:rPr lang="en-RO" sz="3200" b="1" dirty="0"/>
              <a:t> of March </a:t>
            </a:r>
            <a:r>
              <a:rPr lang="en-US" sz="3200" b="1" dirty="0"/>
              <a:t>– P</a:t>
            </a:r>
            <a:r>
              <a:rPr lang="en-RO" sz="3200" b="1" dirty="0"/>
              <a:t>ublication</a:t>
            </a:r>
            <a:r>
              <a:rPr lang="en-US" sz="3200" b="1" dirty="0"/>
              <a:t> of GMS materials</a:t>
            </a:r>
            <a:endParaRPr lang="en-RO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RO" sz="3200" b="1" dirty="0"/>
          </a:p>
          <a:p>
            <a:r>
              <a:rPr lang="en-RO" sz="3200" b="1" dirty="0"/>
              <a:t>8-10</a:t>
            </a:r>
            <a:r>
              <a:rPr lang="en-US" sz="3200" b="1" dirty="0" err="1"/>
              <a:t>th</a:t>
            </a:r>
            <a:r>
              <a:rPr lang="en-RO" sz="3200" b="1" dirty="0"/>
              <a:t> of April </a:t>
            </a:r>
            <a:r>
              <a:rPr lang="en-US" sz="3200" b="1" dirty="0"/>
              <a:t>– Raiffeisen Conference, Zurs </a:t>
            </a:r>
            <a:r>
              <a:rPr lang="en-RO" sz="3200" b="1" dirty="0"/>
              <a:t>A</a:t>
            </a:r>
            <a:r>
              <a:rPr lang="en-US" sz="3200" b="1" dirty="0" err="1"/>
              <a:t>ustria</a:t>
            </a:r>
            <a:endParaRPr lang="en-RO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RO" sz="3200" b="1" dirty="0"/>
          </a:p>
          <a:p>
            <a:r>
              <a:rPr lang="en-RO" sz="3200" b="1" dirty="0"/>
              <a:t>29</a:t>
            </a:r>
            <a:r>
              <a:rPr lang="en-US" sz="3200" b="1" dirty="0" err="1"/>
              <a:t>th</a:t>
            </a:r>
            <a:r>
              <a:rPr lang="en-RO" sz="3200" b="1" dirty="0"/>
              <a:t> of April </a:t>
            </a:r>
            <a:r>
              <a:rPr lang="en-US" sz="3200" b="1" dirty="0"/>
              <a:t>- GMS</a:t>
            </a:r>
            <a:endParaRPr lang="en-RO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RO" sz="3200" b="1" dirty="0"/>
          </a:p>
          <a:p>
            <a:r>
              <a:rPr lang="en-RO" sz="3200" b="1" dirty="0"/>
              <a:t>30</a:t>
            </a:r>
            <a:r>
              <a:rPr lang="en-US" sz="3200" b="1" dirty="0" err="1"/>
              <a:t>th</a:t>
            </a:r>
            <a:r>
              <a:rPr lang="en-RO" sz="3200" b="1" dirty="0"/>
              <a:t> of April </a:t>
            </a:r>
            <a:r>
              <a:rPr lang="en-US" sz="3200" b="1" dirty="0"/>
              <a:t>- P</a:t>
            </a:r>
            <a:r>
              <a:rPr lang="en-RO" sz="3200" b="1" dirty="0"/>
              <a:t>ublication </a:t>
            </a:r>
            <a:r>
              <a:rPr lang="en-US" sz="3200" b="1" dirty="0"/>
              <a:t>of 2023 </a:t>
            </a:r>
            <a:r>
              <a:rPr lang="en-RO" sz="3200" b="1" dirty="0"/>
              <a:t>Annual Report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EAF5633-A881-3A54-108C-2825D529B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831" y="1466679"/>
            <a:ext cx="326422" cy="32642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39D0642-D721-6256-E6E7-0717A7B4C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831" y="2435017"/>
            <a:ext cx="326422" cy="326422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395A39EC-E156-95B7-CDB9-579352C4E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831" y="3403355"/>
            <a:ext cx="326422" cy="32642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7B59DD45-F496-03D3-D4B2-07F356CC6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831" y="4393999"/>
            <a:ext cx="326422" cy="326422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1B7AB66-FFD5-53D8-8D6F-F6317EC20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831" y="5305269"/>
            <a:ext cx="326422" cy="32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95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trips of candy">
            <a:extLst>
              <a:ext uri="{FF2B5EF4-FFF2-40B4-BE49-F238E27FC236}">
                <a16:creationId xmlns:a16="http://schemas.microsoft.com/office/drawing/2014/main" id="{08C2314C-25C0-833F-AF57-DE3E1A34A6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EC6B114-5FF8-4626-FCFE-2E65946E563C}"/>
              </a:ext>
            </a:extLst>
          </p:cNvPr>
          <p:cNvSpPr txBox="1">
            <a:spLocks/>
          </p:cNvSpPr>
          <p:nvPr/>
        </p:nvSpPr>
        <p:spPr>
          <a:xfrm>
            <a:off x="2818727" y="4678138"/>
            <a:ext cx="5698620" cy="5315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o-RO" sz="160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 </a:t>
            </a:r>
            <a:r>
              <a:rPr lang="en-GB" sz="160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INVESTOR RELATIONS</a:t>
            </a:r>
            <a:endParaRPr lang="ro-RO" sz="160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1AF1563-DEE5-730D-A508-23D085E2D47B}"/>
              </a:ext>
            </a:extLst>
          </p:cNvPr>
          <p:cNvSpPr txBox="1">
            <a:spLocks/>
          </p:cNvSpPr>
          <p:nvPr/>
        </p:nvSpPr>
        <p:spPr>
          <a:xfrm>
            <a:off x="3502674" y="5358329"/>
            <a:ext cx="4330726" cy="12081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Peter de Boer, </a:t>
            </a:r>
          </a:p>
          <a:p>
            <a:pPr>
              <a:lnSpc>
                <a:spcPct val="120000"/>
              </a:lnSpc>
            </a:pPr>
            <a:r>
              <a:rPr lang="en-GB" sz="2100" err="1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BoD</a:t>
            </a:r>
            <a:r>
              <a:rPr lang="en-GB" sz="2100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Member &amp; Investor </a:t>
            </a:r>
            <a:r>
              <a:rPr lang="en-GB" sz="2100" b="0">
                <a:solidFill>
                  <a:srgbClr val="6A7D9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Relations Manager</a:t>
            </a:r>
            <a:endParaRPr lang="en-GB" sz="2100">
              <a:solidFill>
                <a:srgbClr val="6A7D93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2100">
                <a:solidFill>
                  <a:srgbClr val="FAA30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investors@dn-agrar.eu</a:t>
            </a:r>
            <a:r>
              <a:rPr lang="en-GB" sz="2100">
                <a:solidFill>
                  <a:srgbClr val="FAA30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GB" sz="210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+40 258 818114</a:t>
            </a:r>
          </a:p>
          <a:p>
            <a:pPr algn="l"/>
            <a:endParaRPr lang="ro-RO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2930585-1123-F69A-E46C-B5BE11AA0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264" y="483136"/>
            <a:ext cx="5390079" cy="5390079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A45CFA4-2D38-7BB9-0557-483CAC725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18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2123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solidFill>
            <a:srgbClr val="017900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00EDE0-0A3E-F780-3424-6DD1726D18B3}"/>
              </a:ext>
            </a:extLst>
          </p:cNvPr>
          <p:cNvSpPr txBox="1"/>
          <p:nvPr/>
        </p:nvSpPr>
        <p:spPr>
          <a:xfrm>
            <a:off x="1211580" y="420564"/>
            <a:ext cx="452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ONTENT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Graphic 5" descr="Badge 3 outline">
            <a:extLst>
              <a:ext uri="{FF2B5EF4-FFF2-40B4-BE49-F238E27FC236}">
                <a16:creationId xmlns:a16="http://schemas.microsoft.com/office/drawing/2014/main" id="{F88BBDC1-15DE-3E0F-C83D-D2A65912D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0295" y="3153324"/>
            <a:ext cx="914400" cy="914400"/>
          </a:xfrm>
          <a:prstGeom prst="rect">
            <a:avLst/>
          </a:prstGeom>
        </p:spPr>
      </p:pic>
      <p:pic>
        <p:nvPicPr>
          <p:cNvPr id="9" name="Graphic 8" descr="Badge 1 outline">
            <a:extLst>
              <a:ext uri="{FF2B5EF4-FFF2-40B4-BE49-F238E27FC236}">
                <a16:creationId xmlns:a16="http://schemas.microsoft.com/office/drawing/2014/main" id="{FA6F0F2E-CE7E-844A-9996-95BFBD8BE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80295" y="1466679"/>
            <a:ext cx="914400" cy="914400"/>
          </a:xfrm>
          <a:prstGeom prst="rect">
            <a:avLst/>
          </a:prstGeom>
        </p:spPr>
      </p:pic>
      <p:pic>
        <p:nvPicPr>
          <p:cNvPr id="12" name="Graphic 11" descr="Badge outline">
            <a:extLst>
              <a:ext uri="{FF2B5EF4-FFF2-40B4-BE49-F238E27FC236}">
                <a16:creationId xmlns:a16="http://schemas.microsoft.com/office/drawing/2014/main" id="{8F6F2B83-9FDF-08DC-12BD-4EAD2F4B22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80295" y="2306066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465737-213F-1A33-FC51-753DFE638ECC}"/>
              </a:ext>
            </a:extLst>
          </p:cNvPr>
          <p:cNvSpPr txBox="1"/>
          <p:nvPr/>
        </p:nvSpPr>
        <p:spPr>
          <a:xfrm>
            <a:off x="3194695" y="1723796"/>
            <a:ext cx="450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</a:t>
            </a:r>
            <a:endParaRPr lang="ro-RO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0935CF-5319-74AA-9D6C-74EC1A0E6DEE}"/>
              </a:ext>
            </a:extLst>
          </p:cNvPr>
          <p:cNvSpPr txBox="1"/>
          <p:nvPr/>
        </p:nvSpPr>
        <p:spPr>
          <a:xfrm>
            <a:off x="3194695" y="3449843"/>
            <a:ext cx="450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 PROJECT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E52E44-B7EE-E75B-D485-DA5B1812DC45}"/>
              </a:ext>
            </a:extLst>
          </p:cNvPr>
          <p:cNvSpPr txBox="1"/>
          <p:nvPr/>
        </p:nvSpPr>
        <p:spPr>
          <a:xfrm>
            <a:off x="3194695" y="2582535"/>
            <a:ext cx="450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 SITUATION DN FARMS</a:t>
            </a:r>
          </a:p>
        </p:txBody>
      </p:sp>
    </p:spTree>
    <p:extLst>
      <p:ext uri="{BB962C8B-B14F-4D97-AF65-F5344CB8AC3E}">
        <p14:creationId xmlns:p14="http://schemas.microsoft.com/office/powerpoint/2010/main" val="2432925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A6BC92-9FF9-4D4A-9F43-15DD4F558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843" y="960721"/>
            <a:ext cx="5304315" cy="53737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solidFill>
            <a:srgbClr val="017900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2CC7480-6027-3DB9-EB15-00CA13818C8D}"/>
              </a:ext>
            </a:extLst>
          </p:cNvPr>
          <p:cNvSpPr txBox="1"/>
          <p:nvPr/>
        </p:nvSpPr>
        <p:spPr>
          <a:xfrm>
            <a:off x="1914252" y="2622994"/>
            <a:ext cx="1997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CUT FARM </a:t>
            </a:r>
            <a:endParaRPr lang="en-GB" b="1">
              <a:solidFill>
                <a:srgbClr val="FAA303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8832FF-BC1A-E352-6A62-900B87CC6FB4}"/>
              </a:ext>
            </a:extLst>
          </p:cNvPr>
          <p:cNvSpPr txBox="1"/>
          <p:nvPr/>
        </p:nvSpPr>
        <p:spPr>
          <a:xfrm>
            <a:off x="1997664" y="2977939"/>
            <a:ext cx="2900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dairy cattle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,000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liters/day</a:t>
            </a:r>
            <a:endParaRPr lang="en-US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cows milked/hour</a:t>
            </a:r>
            <a:endParaRPr lang="en-GB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F209B7F-DFA7-A81C-0439-471DBA4CF547}"/>
              </a:ext>
            </a:extLst>
          </p:cNvPr>
          <p:cNvCxnSpPr>
            <a:cxnSpLocks/>
          </p:cNvCxnSpPr>
          <p:nvPr/>
        </p:nvCxnSpPr>
        <p:spPr>
          <a:xfrm>
            <a:off x="1145037" y="877579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D13BA19-EFCF-BDC4-F4C3-8E3D0FEF9286}"/>
              </a:ext>
            </a:extLst>
          </p:cNvPr>
          <p:cNvSpPr txBox="1"/>
          <p:nvPr/>
        </p:nvSpPr>
        <p:spPr>
          <a:xfrm>
            <a:off x="1191258" y="420541"/>
            <a:ext cx="452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FARMS TODAY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B01D6D-3B75-F156-BA52-395FA185C0B8}"/>
              </a:ext>
            </a:extLst>
          </p:cNvPr>
          <p:cNvSpPr txBox="1"/>
          <p:nvPr/>
        </p:nvSpPr>
        <p:spPr>
          <a:xfrm>
            <a:off x="8016740" y="2723934"/>
            <a:ext cx="2608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APOLD FARM </a:t>
            </a:r>
            <a:endParaRPr lang="en-GB" b="1" dirty="0">
              <a:solidFill>
                <a:srgbClr val="FAA303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E858CD-216E-B367-BB3B-3D54B65770D2}"/>
              </a:ext>
            </a:extLst>
          </p:cNvPr>
          <p:cNvSpPr txBox="1"/>
          <p:nvPr/>
        </p:nvSpPr>
        <p:spPr>
          <a:xfrm>
            <a:off x="8002602" y="3036730"/>
            <a:ext cx="29552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00 </a:t>
            </a:r>
            <a:r>
              <a:rPr lang="ro-RO" dirty="0" err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dairy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 err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cattle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</a:t>
            </a:r>
            <a:r>
              <a:rPr lang="ro-RO" dirty="0" err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young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 err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stock</a:t>
            </a:r>
            <a:endParaRPr lang="ro-RO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70,000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liters/day</a:t>
            </a:r>
            <a:endParaRPr lang="en-US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cows milked/hour</a:t>
            </a:r>
            <a:endParaRPr lang="en-GB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DFCCBF-BF91-34E8-B9CA-68C6A4DB84FC}"/>
              </a:ext>
            </a:extLst>
          </p:cNvPr>
          <p:cNvSpPr txBox="1"/>
          <p:nvPr/>
        </p:nvSpPr>
        <p:spPr>
          <a:xfrm>
            <a:off x="971276" y="4466003"/>
            <a:ext cx="2599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LACTO AGRAR FARM</a:t>
            </a:r>
            <a:endParaRPr lang="en-GB" b="1">
              <a:solidFill>
                <a:srgbClr val="FAA303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88EBAE4-F161-20A8-2494-379708803898}"/>
              </a:ext>
            </a:extLst>
          </p:cNvPr>
          <p:cNvSpPr txBox="1"/>
          <p:nvPr/>
        </p:nvSpPr>
        <p:spPr>
          <a:xfrm>
            <a:off x="971276" y="4880804"/>
            <a:ext cx="33012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4,000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dairy cattle + young 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63,000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liters/day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350 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cows milked/hour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FC50C827-3979-4C23-D402-2DF762ED6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830" y="2637323"/>
            <a:ext cx="326422" cy="326422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AA9E85B9-CD8E-D45D-DFD9-E4C96EC8E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94" y="4469618"/>
            <a:ext cx="326422" cy="326422"/>
          </a:xfrm>
          <a:prstGeom prst="rect">
            <a:avLst/>
          </a:prstGeom>
        </p:spPr>
      </p:pic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3AFAC50C-1F3B-E208-F928-9E20DA8C7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318" y="2753602"/>
            <a:ext cx="326422" cy="32642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FEFF14E-4891-B8ED-B01F-1E206CF5B248}"/>
              </a:ext>
            </a:extLst>
          </p:cNvPr>
          <p:cNvSpPr txBox="1"/>
          <p:nvPr/>
        </p:nvSpPr>
        <p:spPr>
          <a:xfrm>
            <a:off x="8562600" y="4433294"/>
            <a:ext cx="2599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PRODLACT FARM</a:t>
            </a:r>
            <a:endParaRPr lang="en-GB" b="1">
              <a:solidFill>
                <a:srgbClr val="FAA303"/>
              </a:solidFill>
            </a:endParaRPr>
          </a:p>
        </p:txBody>
      </p:sp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FF59F62F-CB97-EBB6-8E19-8A5A1D51E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626" y="4410523"/>
            <a:ext cx="326422" cy="326422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BD89CF9-8456-3B3F-879A-B7CFB2E56DDC}"/>
              </a:ext>
            </a:extLst>
          </p:cNvPr>
          <p:cNvSpPr txBox="1"/>
          <p:nvPr/>
        </p:nvSpPr>
        <p:spPr>
          <a:xfrm>
            <a:off x="8606048" y="4792176"/>
            <a:ext cx="3301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 3,300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young stock animals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Raising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young cattle 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Apold and Cut farms </a:t>
            </a:r>
            <a:endParaRPr lang="ro-RO" b="1" dirty="0">
              <a:solidFill>
                <a:srgbClr val="017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461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49C4F6-B95B-B54D-0E92-6C5F7F3171B4}"/>
              </a:ext>
            </a:extLst>
          </p:cNvPr>
          <p:cNvSpPr/>
          <p:nvPr/>
        </p:nvSpPr>
        <p:spPr>
          <a:xfrm>
            <a:off x="8743071" y="1067165"/>
            <a:ext cx="3332365" cy="1477328"/>
          </a:xfrm>
          <a:prstGeom prst="roundRect">
            <a:avLst/>
          </a:prstGeom>
          <a:solidFill>
            <a:schemeClr val="bg2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A6BC92-9FF9-4D4A-9F43-15DD4F558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730" y="903232"/>
            <a:ext cx="5304315" cy="53737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solidFill>
            <a:srgbClr val="017900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2CC7480-6027-3DB9-EB15-00CA13818C8D}"/>
              </a:ext>
            </a:extLst>
          </p:cNvPr>
          <p:cNvSpPr txBox="1"/>
          <p:nvPr/>
        </p:nvSpPr>
        <p:spPr>
          <a:xfrm>
            <a:off x="1913480" y="2925630"/>
            <a:ext cx="1997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CUT FARM </a:t>
            </a:r>
            <a:endParaRPr lang="en-GB" b="1" dirty="0">
              <a:solidFill>
                <a:srgbClr val="FAA303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8832FF-BC1A-E352-6A62-900B87CC6FB4}"/>
              </a:ext>
            </a:extLst>
          </p:cNvPr>
          <p:cNvSpPr txBox="1"/>
          <p:nvPr/>
        </p:nvSpPr>
        <p:spPr>
          <a:xfrm>
            <a:off x="1984019" y="3313729"/>
            <a:ext cx="2900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dairy cattle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,000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liters/day</a:t>
            </a:r>
            <a:endParaRPr lang="en-US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cows milked/hour</a:t>
            </a:r>
            <a:endParaRPr lang="en-GB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F209B7F-DFA7-A81C-0439-471DBA4CF547}"/>
              </a:ext>
            </a:extLst>
          </p:cNvPr>
          <p:cNvCxnSpPr>
            <a:cxnSpLocks/>
          </p:cNvCxnSpPr>
          <p:nvPr/>
        </p:nvCxnSpPr>
        <p:spPr>
          <a:xfrm>
            <a:off x="1145037" y="877579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D13BA19-EFCF-BDC4-F4C3-8E3D0FEF9286}"/>
              </a:ext>
            </a:extLst>
          </p:cNvPr>
          <p:cNvSpPr txBox="1"/>
          <p:nvPr/>
        </p:nvSpPr>
        <p:spPr>
          <a:xfrm>
            <a:off x="1191258" y="420541"/>
            <a:ext cx="452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FARMS 2027/2028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B01D6D-3B75-F156-BA52-395FA185C0B8}"/>
              </a:ext>
            </a:extLst>
          </p:cNvPr>
          <p:cNvSpPr txBox="1"/>
          <p:nvPr/>
        </p:nvSpPr>
        <p:spPr>
          <a:xfrm>
            <a:off x="8016740" y="2723934"/>
            <a:ext cx="2608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APOLD FARM </a:t>
            </a:r>
            <a:endParaRPr lang="en-GB" b="1" dirty="0">
              <a:solidFill>
                <a:srgbClr val="FAA303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E858CD-216E-B367-BB3B-3D54B65770D2}"/>
              </a:ext>
            </a:extLst>
          </p:cNvPr>
          <p:cNvSpPr txBox="1"/>
          <p:nvPr/>
        </p:nvSpPr>
        <p:spPr>
          <a:xfrm>
            <a:off x="8002602" y="3036730"/>
            <a:ext cx="29552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00 </a:t>
            </a:r>
            <a:r>
              <a:rPr lang="ro-RO" dirty="0" err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dairy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 err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cattle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</a:t>
            </a:r>
            <a:r>
              <a:rPr lang="ro-RO" dirty="0" err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young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 err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stock</a:t>
            </a:r>
            <a:endParaRPr lang="ro-RO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100,000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liters/day</a:t>
            </a:r>
            <a:endParaRPr lang="en-US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cows milked/hour</a:t>
            </a:r>
            <a:endParaRPr lang="en-GB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DFCCBF-BF91-34E8-B9CA-68C6A4DB84FC}"/>
              </a:ext>
            </a:extLst>
          </p:cNvPr>
          <p:cNvSpPr txBox="1"/>
          <p:nvPr/>
        </p:nvSpPr>
        <p:spPr>
          <a:xfrm>
            <a:off x="971276" y="4466003"/>
            <a:ext cx="2599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LACTO AGRAR FARM</a:t>
            </a:r>
            <a:endParaRPr lang="en-GB" b="1">
              <a:solidFill>
                <a:srgbClr val="FAA303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88EBAE4-F161-20A8-2494-379708803898}"/>
              </a:ext>
            </a:extLst>
          </p:cNvPr>
          <p:cNvSpPr txBox="1"/>
          <p:nvPr/>
        </p:nvSpPr>
        <p:spPr>
          <a:xfrm>
            <a:off x="971276" y="4880804"/>
            <a:ext cx="33012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4,000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dairy cattle + young 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63,000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liters/day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350 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cows milked/hour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FC50C827-3979-4C23-D402-2DF762ED6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983" y="2932628"/>
            <a:ext cx="326422" cy="326422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AA9E85B9-CD8E-D45D-DFD9-E4C96EC8E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94" y="4469618"/>
            <a:ext cx="326422" cy="326422"/>
          </a:xfrm>
          <a:prstGeom prst="rect">
            <a:avLst/>
          </a:prstGeom>
        </p:spPr>
      </p:pic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3AFAC50C-1F3B-E208-F928-9E20DA8C7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318" y="2753602"/>
            <a:ext cx="326422" cy="32642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FEFF14E-4891-B8ED-B01F-1E206CF5B248}"/>
              </a:ext>
            </a:extLst>
          </p:cNvPr>
          <p:cNvSpPr txBox="1"/>
          <p:nvPr/>
        </p:nvSpPr>
        <p:spPr>
          <a:xfrm>
            <a:off x="8562600" y="4433294"/>
            <a:ext cx="2599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PRODLACT FARM</a:t>
            </a:r>
            <a:endParaRPr lang="en-GB" b="1">
              <a:solidFill>
                <a:srgbClr val="FAA303"/>
              </a:solidFill>
            </a:endParaRPr>
          </a:p>
        </p:txBody>
      </p:sp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FF59F62F-CB97-EBB6-8E19-8A5A1D51E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626" y="4410523"/>
            <a:ext cx="326422" cy="326422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BD89CF9-8456-3B3F-879A-B7CFB2E56DDC}"/>
              </a:ext>
            </a:extLst>
          </p:cNvPr>
          <p:cNvSpPr txBox="1"/>
          <p:nvPr/>
        </p:nvSpPr>
        <p:spPr>
          <a:xfrm>
            <a:off x="8606048" y="4792176"/>
            <a:ext cx="3301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 3,300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young stock animals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Raising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young cattle 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Apold and Cut farms </a:t>
            </a:r>
            <a:endParaRPr lang="ro-RO" b="1" dirty="0">
              <a:solidFill>
                <a:srgbClr val="017900"/>
              </a:solidFill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C206761-4EED-466D-5DFD-34E8777BD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76" y="1141992"/>
            <a:ext cx="326422" cy="3264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B3436D-0115-8843-7A85-96A227DA91C7}"/>
              </a:ext>
            </a:extLst>
          </p:cNvPr>
          <p:cNvSpPr txBox="1"/>
          <p:nvPr/>
        </p:nvSpPr>
        <p:spPr>
          <a:xfrm>
            <a:off x="878511" y="1497762"/>
            <a:ext cx="29002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3,800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 err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dairy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 err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cattle</a:t>
            </a:r>
            <a:endParaRPr lang="ro-RO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1,200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 err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young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 err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stock</a:t>
            </a:r>
            <a:endParaRPr lang="ro-RO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,000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liters/day</a:t>
            </a:r>
            <a:endParaRPr lang="en-US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cows milked/hour</a:t>
            </a:r>
            <a:endParaRPr lang="en-GB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307120-66ED-2E58-C261-3ED938D94752}"/>
              </a:ext>
            </a:extLst>
          </p:cNvPr>
          <p:cNvSpPr txBox="1"/>
          <p:nvPr/>
        </p:nvSpPr>
        <p:spPr>
          <a:xfrm>
            <a:off x="1250448" y="1129723"/>
            <a:ext cx="1997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 FARM </a:t>
            </a:r>
            <a:endParaRPr lang="en-GB" b="1" dirty="0">
              <a:solidFill>
                <a:srgbClr val="FAA30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B334EF-3640-569B-3893-1EB15BBA2990}"/>
              </a:ext>
            </a:extLst>
          </p:cNvPr>
          <p:cNvSpPr txBox="1"/>
          <p:nvPr/>
        </p:nvSpPr>
        <p:spPr>
          <a:xfrm>
            <a:off x="9286875" y="1155699"/>
            <a:ext cx="235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AA303"/>
                </a:solidFill>
              </a:rPr>
              <a:t>Acquisition</a:t>
            </a:r>
            <a:r>
              <a:rPr lang="en-RO" dirty="0">
                <a:solidFill>
                  <a:srgbClr val="FAA303"/>
                </a:solidFill>
              </a:rPr>
              <a:t> FARM</a:t>
            </a:r>
            <a:r>
              <a:rPr lang="en-US" dirty="0">
                <a:solidFill>
                  <a:srgbClr val="FAA303"/>
                </a:solidFill>
              </a:rPr>
              <a:t> 1-2</a:t>
            </a:r>
            <a:endParaRPr lang="en-RO" dirty="0">
              <a:solidFill>
                <a:srgbClr val="FAA303"/>
              </a:solidFill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6B2A388-F00A-9BA5-5818-C5AA310A4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453" y="1134935"/>
            <a:ext cx="326422" cy="3264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F91638-DFD5-9841-7917-0B7036E82356}"/>
              </a:ext>
            </a:extLst>
          </p:cNvPr>
          <p:cNvSpPr txBox="1"/>
          <p:nvPr/>
        </p:nvSpPr>
        <p:spPr>
          <a:xfrm>
            <a:off x="8870190" y="1516483"/>
            <a:ext cx="3251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……….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dairy cattle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……….</a:t>
            </a:r>
            <a:r>
              <a:rPr lang="ro-RO" dirty="0" err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liters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/day</a:t>
            </a:r>
            <a:endParaRPr lang="en-US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……….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cows milked/hour</a:t>
            </a:r>
            <a:endParaRPr lang="en-GB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250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solidFill>
            <a:srgbClr val="017900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F209B7F-DFA7-A81C-0439-471DBA4CF547}"/>
              </a:ext>
            </a:extLst>
          </p:cNvPr>
          <p:cNvCxnSpPr>
            <a:cxnSpLocks/>
          </p:cNvCxnSpPr>
          <p:nvPr/>
        </p:nvCxnSpPr>
        <p:spPr>
          <a:xfrm>
            <a:off x="1145037" y="877579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D13BA19-EFCF-BDC4-F4C3-8E3D0FEF9286}"/>
              </a:ext>
            </a:extLst>
          </p:cNvPr>
          <p:cNvSpPr txBox="1"/>
          <p:nvPr/>
        </p:nvSpPr>
        <p:spPr>
          <a:xfrm>
            <a:off x="1191258" y="420541"/>
            <a:ext cx="7419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DAIRY FARMS 2027/2028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9" name="TextBox 12">
            <a:extLst>
              <a:ext uri="{FF2B5EF4-FFF2-40B4-BE49-F238E27FC236}">
                <a16:creationId xmlns:a16="http://schemas.microsoft.com/office/drawing/2014/main" id="{B0C266EF-4DE9-75AE-9111-E7F0B0BA60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5420958"/>
              </p:ext>
            </p:extLst>
          </p:nvPr>
        </p:nvGraphicFramePr>
        <p:xfrm>
          <a:off x="1271588" y="1914524"/>
          <a:ext cx="9444037" cy="3046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794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3B39E-A842-CA9D-CC57-1392AEB37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86FB67-62D2-05C5-988A-03DBA901213B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AF7AE3A-04BF-EBDE-B415-E6DE8D86166C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solidFill>
            <a:srgbClr val="017900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A39A64-8331-1D47-15B9-61A3107FB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BEF93BA-05A3-DC9C-899E-9AC2B6F33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D1D516-63DE-ED6E-2923-28C94D44EC29}"/>
              </a:ext>
            </a:extLst>
          </p:cNvPr>
          <p:cNvSpPr txBox="1"/>
          <p:nvPr/>
        </p:nvSpPr>
        <p:spPr>
          <a:xfrm>
            <a:off x="1211580" y="420564"/>
            <a:ext cx="7486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MILK PRODUCTION EVOLUTION</a:t>
            </a:r>
            <a:endParaRPr lang="ro-RO" sz="240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4C20D9-3A36-362F-F93A-766B9ED29B58}"/>
              </a:ext>
            </a:extLst>
          </p:cNvPr>
          <p:cNvSpPr txBox="1"/>
          <p:nvPr/>
        </p:nvSpPr>
        <p:spPr>
          <a:xfrm>
            <a:off x="4572000" y="1116987"/>
            <a:ext cx="67676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- Monthly Evolution of the Quantity of Milk Delivered in </a:t>
            </a:r>
            <a:r>
              <a:rPr lang="ro-RO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 (2M) vs </a:t>
            </a:r>
            <a:r>
              <a:rPr lang="en-GB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vs 2022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DD58243-AD67-17CD-ABE9-F1387EE6C194}"/>
              </a:ext>
            </a:extLst>
          </p:cNvPr>
          <p:cNvGraphicFramePr>
            <a:graphicFrameLocks/>
          </p:cNvGraphicFramePr>
          <p:nvPr/>
        </p:nvGraphicFramePr>
        <p:xfrm>
          <a:off x="4572000" y="1890516"/>
          <a:ext cx="7346185" cy="3855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1438061-2DFA-9B94-2B88-D89980FF992A}"/>
              </a:ext>
            </a:extLst>
          </p:cNvPr>
          <p:cNvSpPr txBox="1"/>
          <p:nvPr/>
        </p:nvSpPr>
        <p:spPr>
          <a:xfrm>
            <a:off x="658340" y="1397295"/>
            <a:ext cx="3450378" cy="3763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1500" b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🐄 In February 2024 the quantity of milk delivered increased by </a:t>
            </a:r>
            <a:r>
              <a:rPr lang="en-US" sz="1500" b="1" dirty="0">
                <a:solidFill>
                  <a:srgbClr val="0079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24%</a:t>
            </a:r>
            <a:r>
              <a:rPr lang="en-US" sz="1500" b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compared to February 2023.</a:t>
            </a:r>
          </a:p>
          <a:p>
            <a:pPr algn="just"/>
            <a:r>
              <a:rPr lang="en-US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algn="just"/>
            <a:r>
              <a:rPr lang="en-US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🐄 Continuing the positive trend from January</a:t>
            </a:r>
            <a:r>
              <a:rPr lang="ro-RO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2024</a:t>
            </a:r>
            <a:r>
              <a:rPr lang="en-US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DN AGRAR exceeded the threshold of</a:t>
            </a:r>
            <a:r>
              <a:rPr lang="en-US" sz="15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b="1" dirty="0">
                <a:solidFill>
                  <a:srgbClr val="0079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million liters</a:t>
            </a:r>
            <a:r>
              <a:rPr lang="en-US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delivered monthly in February</a:t>
            </a:r>
            <a:r>
              <a:rPr lang="ro-RO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2024,</a:t>
            </a:r>
            <a:r>
              <a:rPr lang="en-US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as well.</a:t>
            </a:r>
          </a:p>
          <a:p>
            <a:pPr algn="just"/>
            <a:r>
              <a:rPr lang="en-US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algn="just"/>
            <a:r>
              <a:rPr lang="en-US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🐄In the first 2 months of the </a:t>
            </a:r>
            <a:r>
              <a:rPr lang="ro-RO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</a:t>
            </a:r>
            <a:r>
              <a:rPr lang="en-US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</a:t>
            </a:r>
            <a:r>
              <a:rPr lang="en-US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registered </a:t>
            </a:r>
            <a:r>
              <a:rPr lang="en-US" sz="1500" b="1" dirty="0">
                <a:solidFill>
                  <a:srgbClr val="0079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19%</a:t>
            </a:r>
            <a:r>
              <a:rPr lang="en-US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advance in the amount of milk delivered compared to the same period last year.</a:t>
            </a:r>
          </a:p>
          <a:p>
            <a:pPr algn="just">
              <a:lnSpc>
                <a:spcPct val="125000"/>
              </a:lnSpc>
            </a:pPr>
            <a:r>
              <a:rPr lang="en-US" sz="1500" b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B42427-7DF5-B44F-B4F3-77B81E39B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651" y="1753991"/>
            <a:ext cx="1466887" cy="11411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59D7FB-0B72-41D5-7AF4-1E3FDFC73A57}"/>
              </a:ext>
            </a:extLst>
          </p:cNvPr>
          <p:cNvSpPr txBox="1"/>
          <p:nvPr/>
        </p:nvSpPr>
        <p:spPr>
          <a:xfrm>
            <a:off x="1211580" y="5234392"/>
            <a:ext cx="30067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400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  <a:r>
              <a:rPr lang="en-GB" sz="2400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 </a:t>
            </a:r>
            <a:r>
              <a:rPr lang="en-GB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</a:t>
            </a:r>
            <a:endParaRPr lang="ro-RO" dirty="0">
              <a:solidFill>
                <a:srgbClr val="FAA30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GB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</a:t>
            </a:r>
            <a:r>
              <a:rPr lang="ro-RO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Feb. </a:t>
            </a:r>
            <a:r>
              <a:rPr lang="en-GB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</a:t>
            </a:r>
            <a:r>
              <a:rPr lang="ro-RO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en-GB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vs Feb. 2023</a:t>
            </a:r>
            <a:endParaRPr lang="en-GB" dirty="0">
              <a:solidFill>
                <a:srgbClr val="FAA30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8FC8CF-52FA-2229-9DA5-557908F6A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10" y="5161164"/>
            <a:ext cx="704850" cy="771525"/>
          </a:xfrm>
          <a:prstGeom prst="rect">
            <a:avLst/>
          </a:prstGeom>
          <a:solidFill>
            <a:srgbClr val="FAA303"/>
          </a:solidFill>
        </p:spPr>
      </p:pic>
    </p:spTree>
    <p:extLst>
      <p:ext uri="{BB962C8B-B14F-4D97-AF65-F5344CB8AC3E}">
        <p14:creationId xmlns:p14="http://schemas.microsoft.com/office/powerpoint/2010/main" val="3003823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459">
              <a:srgbClr val="CEDAEF"/>
            </a:gs>
            <a:gs pos="14652">
              <a:srgbClr val="E7EDF7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3667352-62E5-B914-E5D0-E0184A7DA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7</a:t>
            </a:fld>
            <a:endParaRPr lang="ro-RO"/>
          </a:p>
        </p:txBody>
      </p:sp>
      <p:pic>
        <p:nvPicPr>
          <p:cNvPr id="7" name="Graphic 6" descr="Badge 3 outline">
            <a:extLst>
              <a:ext uri="{FF2B5EF4-FFF2-40B4-BE49-F238E27FC236}">
                <a16:creationId xmlns:a16="http://schemas.microsoft.com/office/drawing/2014/main" id="{D35BC78D-5C18-ED13-5A27-F9B63E279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487" y="219830"/>
            <a:ext cx="1922008" cy="19220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BC0A34-2853-4601-950D-CE9AB2696D28}"/>
              </a:ext>
            </a:extLst>
          </p:cNvPr>
          <p:cNvSpPr txBox="1"/>
          <p:nvPr/>
        </p:nvSpPr>
        <p:spPr>
          <a:xfrm>
            <a:off x="239712" y="2855745"/>
            <a:ext cx="64182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 PROJECT </a:t>
            </a:r>
          </a:p>
          <a:p>
            <a:endParaRPr lang="en-US" sz="32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32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3.800 DAIRY COWS</a:t>
            </a:r>
          </a:p>
          <a:p>
            <a:r>
              <a:rPr lang="en-US" sz="32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1.200 YOUNG STOCK</a:t>
            </a:r>
          </a:p>
          <a:p>
            <a:r>
              <a:rPr lang="en-US" sz="32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MILKING ROTORS </a:t>
            </a:r>
            <a:endParaRPr lang="ro-RO" sz="32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 descr="A group of cows in a barn&#10;&#10;Description automatically generated with medium confidence">
            <a:extLst>
              <a:ext uri="{FF2B5EF4-FFF2-40B4-BE49-F238E27FC236}">
                <a16:creationId xmlns:a16="http://schemas.microsoft.com/office/drawing/2014/main" id="{FE0C7816-9933-7474-3434-CCD8645BA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924" y="0"/>
            <a:ext cx="7077075" cy="6858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7A1B24A-B490-347A-3C59-4001FF302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391" y="0"/>
            <a:ext cx="1640817" cy="164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23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solidFill>
            <a:srgbClr val="017900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055733" y="420564"/>
            <a:ext cx="1029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 PROJECT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078379-E801-4A44-A755-8A1AA4F362FB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1E4BC1-AAE9-9968-DB1D-43E48CD12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0"/>
            <a:ext cx="2843212" cy="179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1E128F3-491C-F371-C20F-34A8E8375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840" y="-19247"/>
            <a:ext cx="2619375" cy="180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2BE34F-D103-D71B-154F-ECDF5727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5271" y="1782721"/>
            <a:ext cx="3955106" cy="4490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9E6CE9-2979-6635-F773-708FDCC04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96965"/>
            <a:ext cx="4245270" cy="44762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D4ECAC-A549-3D32-CFE2-697F987F05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75" y="1783704"/>
            <a:ext cx="4048124" cy="4502763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20EDA8B-CB39-A618-5F62-0695AEA0F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822" y="0"/>
            <a:ext cx="2605177" cy="178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485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solidFill>
            <a:srgbClr val="017900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055733" y="420564"/>
            <a:ext cx="1029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 PROJECT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078379-E801-4A44-A755-8A1AA4F362FB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1E4BC1-AAE9-9968-DB1D-43E48CD12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0"/>
            <a:ext cx="2843212" cy="179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1E128F3-491C-F371-C20F-34A8E8375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840" y="-19247"/>
            <a:ext cx="2619375" cy="180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2BE34F-D103-D71B-154F-ECDF5727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2802" y="1812192"/>
            <a:ext cx="3433919" cy="44762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D4ECAC-A549-3D32-CFE2-697F987F05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6721" y="1812195"/>
            <a:ext cx="3395320" cy="44610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D7A5D0-A7CA-E800-D2A7-E0A84AF7FD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24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5696</TotalTime>
  <Words>861</Words>
  <Application>Microsoft Office PowerPoint</Application>
  <PresentationFormat>Widescreen</PresentationFormat>
  <Paragraphs>157</Paragraphs>
  <Slides>18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Open Sans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Sarca G V Andreea</dc:creator>
  <cp:lastModifiedBy>Angelescu Gabriel</cp:lastModifiedBy>
  <cp:revision>93</cp:revision>
  <cp:lastPrinted>2024-03-12T06:58:05Z</cp:lastPrinted>
  <dcterms:created xsi:type="dcterms:W3CDTF">2022-09-22T10:57:14Z</dcterms:created>
  <dcterms:modified xsi:type="dcterms:W3CDTF">2024-03-12T07:50:55Z</dcterms:modified>
</cp:coreProperties>
</file>