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7" r:id="rId3"/>
    <p:sldId id="513" r:id="rId4"/>
    <p:sldId id="563" r:id="rId5"/>
    <p:sldId id="519" r:id="rId6"/>
    <p:sldId id="562" r:id="rId7"/>
    <p:sldId id="564" r:id="rId8"/>
    <p:sldId id="528" r:id="rId9"/>
    <p:sldId id="521" r:id="rId10"/>
    <p:sldId id="529" r:id="rId11"/>
    <p:sldId id="523" r:id="rId12"/>
    <p:sldId id="524" r:id="rId13"/>
    <p:sldId id="576" r:id="rId14"/>
    <p:sldId id="264" r:id="rId15"/>
    <p:sldId id="526" r:id="rId16"/>
    <p:sldId id="545" r:id="rId17"/>
    <p:sldId id="274" r:id="rId18"/>
    <p:sldId id="577" r:id="rId19"/>
    <p:sldId id="530" r:id="rId20"/>
    <p:sldId id="573" r:id="rId21"/>
    <p:sldId id="532" r:id="rId22"/>
    <p:sldId id="578" r:id="rId23"/>
    <p:sldId id="541" r:id="rId24"/>
    <p:sldId id="580" r:id="rId25"/>
    <p:sldId id="581" r:id="rId26"/>
    <p:sldId id="570" r:id="rId27"/>
    <p:sldId id="579" r:id="rId28"/>
    <p:sldId id="534" r:id="rId29"/>
    <p:sldId id="538" r:id="rId30"/>
    <p:sldId id="536" r:id="rId31"/>
    <p:sldId id="583" r:id="rId32"/>
    <p:sldId id="533" r:id="rId33"/>
    <p:sldId id="531" r:id="rId34"/>
    <p:sldId id="548" r:id="rId35"/>
    <p:sldId id="571" r:id="rId36"/>
    <p:sldId id="568" r:id="rId37"/>
    <p:sldId id="288" r:id="rId38"/>
    <p:sldId id="575" r:id="rId39"/>
    <p:sldId id="574" r:id="rId40"/>
    <p:sldId id="298" r:id="rId41"/>
    <p:sldId id="511" r:id="rId42"/>
    <p:sldId id="354" r:id="rId43"/>
  </p:sldIdLst>
  <p:sldSz cx="12192000" cy="6858000"/>
  <p:notesSz cx="6797675" cy="9929813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B911C-0A44-C896-CDCC-E01802C0F531}" name="Daniela Aldescu (VERTIK)" initials="DA" userId="S::daldescu@vertikgroup.eu::02d38be3-87d1-4341-8ad8-edc61badf429" providerId="AD"/>
  <p188:author id="{1D2B9A43-757E-EDE3-D167-0714A4ABCBB8}" name="Lacrima POPA" initials="LP" userId="S::lacrima.popa@dn-agrar.eu::93509d14-3cb5-4b43-af87-999365e6340f" providerId="AD"/>
  <p188:author id="{995AAE73-41A5-5F4A-90F2-78712119BC4D}" name="Madalina Stanciu (VERTIK)" initials="MS" userId="S::mstanciu@vertikgroup.eu::157a72c8-8b27-47d4-b9cb-f3f78052c39d" providerId="AD"/>
  <p188:author id="{9C8C80DC-2737-02BA-F895-19F59F914A3F}" name="Andreea Irimia (VERTIK)" initials="AI(" userId="S::airimia@vertikgroup.eu::6c309c73-671a-4d5b-9066-d3ab3cc5db4f" providerId="AD"/>
  <p188:author id="{2BABA9DC-31B2-83D5-6A8D-FB75AEE4CD03}" name="Vlad Obreja (VERTIK)" initials="VO" userId="S::vobreja@vertikgroup.eu::3ed25790-2a98-4d36-b70f-54f9ca63ce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303"/>
    <a:srgbClr val="3C424F"/>
    <a:srgbClr val="017900"/>
    <a:srgbClr val="F9A303"/>
    <a:srgbClr val="00CC00"/>
    <a:srgbClr val="CA8302"/>
    <a:srgbClr val="80350E"/>
    <a:srgbClr val="9E9890"/>
    <a:srgbClr val="3C4245"/>
    <a:srgbClr val="6A7D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803F41-D082-4ED0-BDF0-D21F81784C7E}" v="11" dt="2025-08-28T12:43:19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588"/>
    <p:restoredTop sz="94708"/>
  </p:normalViewPr>
  <p:slideViewPr>
    <p:cSldViewPr snapToGrid="0">
      <p:cViewPr varScale="1">
        <p:scale>
          <a:sx n="103" d="100"/>
          <a:sy n="103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microsoft.com/office/2018/10/relationships/authors" Target="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crima POPA" userId="93509d14-3cb5-4b43-af87-999365e6340f" providerId="ADAL" clId="{7B803F41-D082-4ED0-BDF0-D21F81784C7E}"/>
    <pc:docChg chg="custSel addSld delSld modSld sldOrd">
      <pc:chgData name="Lacrima POPA" userId="93509d14-3cb5-4b43-af87-999365e6340f" providerId="ADAL" clId="{7B803F41-D082-4ED0-BDF0-D21F81784C7E}" dt="2025-08-28T12:43:27.953" v="67" actId="47"/>
      <pc:docMkLst>
        <pc:docMk/>
      </pc:docMkLst>
      <pc:sldChg chg="del">
        <pc:chgData name="Lacrima POPA" userId="93509d14-3cb5-4b43-af87-999365e6340f" providerId="ADAL" clId="{7B803F41-D082-4ED0-BDF0-D21F81784C7E}" dt="2025-08-28T12:42:43.769" v="52" actId="47"/>
        <pc:sldMkLst>
          <pc:docMk/>
          <pc:sldMk cId="1362542786" sldId="479"/>
        </pc:sldMkLst>
      </pc:sldChg>
      <pc:sldChg chg="del">
        <pc:chgData name="Lacrima POPA" userId="93509d14-3cb5-4b43-af87-999365e6340f" providerId="ADAL" clId="{7B803F41-D082-4ED0-BDF0-D21F81784C7E}" dt="2025-08-28T12:42:58.102" v="58" actId="47"/>
        <pc:sldMkLst>
          <pc:docMk/>
          <pc:sldMk cId="3055398086" sldId="501"/>
        </pc:sldMkLst>
      </pc:sldChg>
      <pc:sldChg chg="del">
        <pc:chgData name="Lacrima POPA" userId="93509d14-3cb5-4b43-af87-999365e6340f" providerId="ADAL" clId="{7B803F41-D082-4ED0-BDF0-D21F81784C7E}" dt="2025-08-28T12:42:27.444" v="46" actId="47"/>
        <pc:sldMkLst>
          <pc:docMk/>
          <pc:sldMk cId="2979170271" sldId="503"/>
        </pc:sldMkLst>
      </pc:sldChg>
      <pc:sldChg chg="del">
        <pc:chgData name="Lacrima POPA" userId="93509d14-3cb5-4b43-af87-999365e6340f" providerId="ADAL" clId="{7B803F41-D082-4ED0-BDF0-D21F81784C7E}" dt="2025-08-28T12:39:11.373" v="15" actId="47"/>
        <pc:sldMkLst>
          <pc:docMk/>
          <pc:sldMk cId="582428864" sldId="565"/>
        </pc:sldMkLst>
      </pc:sldChg>
      <pc:sldChg chg="del ord">
        <pc:chgData name="Lacrima POPA" userId="93509d14-3cb5-4b43-af87-999365e6340f" providerId="ADAL" clId="{7B803F41-D082-4ED0-BDF0-D21F81784C7E}" dt="2025-08-28T12:41:43.580" v="31" actId="47"/>
        <pc:sldMkLst>
          <pc:docMk/>
          <pc:sldMk cId="427552683" sldId="566"/>
        </pc:sldMkLst>
      </pc:sldChg>
      <pc:sldChg chg="del">
        <pc:chgData name="Lacrima POPA" userId="93509d14-3cb5-4b43-af87-999365e6340f" providerId="ADAL" clId="{7B803F41-D082-4ED0-BDF0-D21F81784C7E}" dt="2025-08-28T12:42:14.663" v="44" actId="47"/>
        <pc:sldMkLst>
          <pc:docMk/>
          <pc:sldMk cId="2759503807" sldId="567"/>
        </pc:sldMkLst>
      </pc:sldChg>
      <pc:sldChg chg="del">
        <pc:chgData name="Lacrima POPA" userId="93509d14-3cb5-4b43-af87-999365e6340f" providerId="ADAL" clId="{7B803F41-D082-4ED0-BDF0-D21F81784C7E}" dt="2025-08-28T12:43:23.005" v="66" actId="47"/>
        <pc:sldMkLst>
          <pc:docMk/>
          <pc:sldMk cId="2931799467" sldId="569"/>
        </pc:sldMkLst>
      </pc:sldChg>
      <pc:sldChg chg="addSp delSp modSp add mod ord">
        <pc:chgData name="Lacrima POPA" userId="93509d14-3cb5-4b43-af87-999365e6340f" providerId="ADAL" clId="{7B803F41-D082-4ED0-BDF0-D21F81784C7E}" dt="2025-08-28T12:39:06.205" v="14"/>
        <pc:sldMkLst>
          <pc:docMk/>
          <pc:sldMk cId="427000726" sldId="576"/>
        </pc:sldMkLst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5" creationId="{8327FCA6-12CA-F897-0E70-7FA1C286395B}"/>
          </ac:spMkLst>
        </pc:spChg>
        <pc:spChg chg="del">
          <ac:chgData name="Lacrima POPA" userId="93509d14-3cb5-4b43-af87-999365e6340f" providerId="ADAL" clId="{7B803F41-D082-4ED0-BDF0-D21F81784C7E}" dt="2025-08-28T12:38:46.375" v="10" actId="478"/>
          <ac:spMkLst>
            <pc:docMk/>
            <pc:sldMk cId="427000726" sldId="576"/>
            <ac:spMk id="7" creationId="{92656AE4-A9A8-2154-9C0D-EB7C7321CF5C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9" creationId="{D83A94CE-1346-522B-8C16-4BD7D4C22133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10" creationId="{C437D5A7-6FE8-C81D-AF8A-833959026286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11" creationId="{1E4B803F-23AB-431C-7E3B-C092A4E99220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12" creationId="{1D055448-888B-9891-B2BE-FB6832FB9940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14" creationId="{733EDE94-093F-13E7-BC47-F1F6FBB7025F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15" creationId="{7CDB48C6-4A6C-1EBA-AD8C-6322E7477941}"/>
          </ac:spMkLst>
        </pc:spChg>
        <pc:spChg chg="del">
          <ac:chgData name="Lacrima POPA" userId="93509d14-3cb5-4b43-af87-999365e6340f" providerId="ADAL" clId="{7B803F41-D082-4ED0-BDF0-D21F81784C7E}" dt="2025-08-28T12:38:37.969" v="8" actId="478"/>
          <ac:spMkLst>
            <pc:docMk/>
            <pc:sldMk cId="427000726" sldId="576"/>
            <ac:spMk id="16" creationId="{5213DD88-0BF1-FD44-672C-220123E80657}"/>
          </ac:spMkLst>
        </pc:spChg>
        <pc:spChg chg="del">
          <ac:chgData name="Lacrima POPA" userId="93509d14-3cb5-4b43-af87-999365e6340f" providerId="ADAL" clId="{7B803F41-D082-4ED0-BDF0-D21F81784C7E}" dt="2025-08-28T12:38:46.375" v="10" actId="478"/>
          <ac:spMkLst>
            <pc:docMk/>
            <pc:sldMk cId="427000726" sldId="576"/>
            <ac:spMk id="19" creationId="{C27ACBC5-DDAB-834C-F6AE-6FFD0E18C6FE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21" creationId="{2CF7C322-F048-70B4-3596-CCCBEF12C3CD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27" creationId="{E01F2C41-6B2E-E385-02EF-3B5F0F93DC87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28" creationId="{20BE9720-5D4B-3622-6A38-AE7E0CDD8077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31" creationId="{47CB7E21-4264-5CDF-372D-B8AA3649A715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32" creationId="{1FFCD5CC-0492-9E2A-0700-0C0B05F24E33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34" creationId="{C72CA7CD-46FF-AC15-8F5B-9BCB387059D2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36" creationId="{C542FF3B-D13F-91AA-9437-18429A7C7772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41" creationId="{05B333B6-233D-31BF-32F2-C838BC775050}"/>
          </ac:spMkLst>
        </pc:spChg>
        <pc:spChg chg="del">
          <ac:chgData name="Lacrima POPA" userId="93509d14-3cb5-4b43-af87-999365e6340f" providerId="ADAL" clId="{7B803F41-D082-4ED0-BDF0-D21F81784C7E}" dt="2025-08-28T12:38:41.312" v="9" actId="478"/>
          <ac:spMkLst>
            <pc:docMk/>
            <pc:sldMk cId="427000726" sldId="576"/>
            <ac:spMk id="44" creationId="{7F260C4F-C2D2-6473-AE76-19CA8727D2C5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45" creationId="{7FE806D9-C514-F0F5-E26E-B0178CC13807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46" creationId="{93564D08-BCD7-2739-2347-6DE94FB1632A}"/>
          </ac:spMkLst>
        </pc:spChg>
        <pc:spChg chg="del">
          <ac:chgData name="Lacrima POPA" userId="93509d14-3cb5-4b43-af87-999365e6340f" providerId="ADAL" clId="{7B803F41-D082-4ED0-BDF0-D21F81784C7E}" dt="2025-08-28T12:38:34.910" v="7" actId="478"/>
          <ac:spMkLst>
            <pc:docMk/>
            <pc:sldMk cId="427000726" sldId="576"/>
            <ac:spMk id="47" creationId="{BE81762A-3881-5E4C-7B9B-992BA2326584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49" creationId="{27B7315B-8C8B-E990-8EBE-932F88BAFD60}"/>
          </ac:spMkLst>
        </pc:spChg>
        <pc:spChg chg="add mod">
          <ac:chgData name="Lacrima POPA" userId="93509d14-3cb5-4b43-af87-999365e6340f" providerId="ADAL" clId="{7B803F41-D082-4ED0-BDF0-D21F81784C7E}" dt="2025-08-28T12:39:06.205" v="14"/>
          <ac:spMkLst>
            <pc:docMk/>
            <pc:sldMk cId="427000726" sldId="576"/>
            <ac:spMk id="50" creationId="{B72EDCAC-6E22-E866-75E0-01695D6727FF}"/>
          </ac:spMkLst>
        </pc:spChg>
        <pc:picChg chg="del">
          <ac:chgData name="Lacrima POPA" userId="93509d14-3cb5-4b43-af87-999365e6340f" providerId="ADAL" clId="{7B803F41-D082-4ED0-BDF0-D21F81784C7E}" dt="2025-08-28T12:38:48.547" v="11" actId="478"/>
          <ac:picMkLst>
            <pc:docMk/>
            <pc:sldMk cId="427000726" sldId="576"/>
            <ac:picMk id="2" creationId="{56D3AA9D-8C3C-7E65-1D5D-CA37339FD1A3}"/>
          </ac:picMkLst>
        </pc:picChg>
        <pc:picChg chg="del">
          <ac:chgData name="Lacrima POPA" userId="93509d14-3cb5-4b43-af87-999365e6340f" providerId="ADAL" clId="{7B803F41-D082-4ED0-BDF0-D21F81784C7E}" dt="2025-08-28T12:38:53.488" v="12" actId="478"/>
          <ac:picMkLst>
            <pc:docMk/>
            <pc:sldMk cId="427000726" sldId="576"/>
            <ac:picMk id="3" creationId="{FA259F48-3988-C328-0068-CC595E7120A7}"/>
          </ac:picMkLst>
        </pc:picChg>
        <pc:picChg chg="del">
          <ac:chgData name="Lacrima POPA" userId="93509d14-3cb5-4b43-af87-999365e6340f" providerId="ADAL" clId="{7B803F41-D082-4ED0-BDF0-D21F81784C7E}" dt="2025-08-28T12:38:55.313" v="13" actId="478"/>
          <ac:picMkLst>
            <pc:docMk/>
            <pc:sldMk cId="427000726" sldId="576"/>
            <ac:picMk id="58" creationId="{5A054DAF-D7A4-3E36-E494-8FFCA78AA81B}"/>
          </ac:picMkLst>
        </pc:picChg>
      </pc:sldChg>
      <pc:sldChg chg="add del setBg">
        <pc:chgData name="Lacrima POPA" userId="93509d14-3cb5-4b43-af87-999365e6340f" providerId="ADAL" clId="{7B803F41-D082-4ED0-BDF0-D21F81784C7E}" dt="2025-08-28T12:38:03.072" v="3"/>
        <pc:sldMkLst>
          <pc:docMk/>
          <pc:sldMk cId="496284339" sldId="576"/>
        </pc:sldMkLst>
      </pc:sldChg>
      <pc:sldChg chg="add del setBg">
        <pc:chgData name="Lacrima POPA" userId="93509d14-3cb5-4b43-af87-999365e6340f" providerId="ADAL" clId="{7B803F41-D082-4ED0-BDF0-D21F81784C7E}" dt="2025-08-28T12:37:51.617" v="1"/>
        <pc:sldMkLst>
          <pc:docMk/>
          <pc:sldMk cId="2748661053" sldId="576"/>
        </pc:sldMkLst>
      </pc:sldChg>
      <pc:sldChg chg="addSp delSp modSp add mod ord">
        <pc:chgData name="Lacrima POPA" userId="93509d14-3cb5-4b43-af87-999365e6340f" providerId="ADAL" clId="{7B803F41-D082-4ED0-BDF0-D21F81784C7E}" dt="2025-08-28T12:41:37.223" v="30"/>
        <pc:sldMkLst>
          <pc:docMk/>
          <pc:sldMk cId="2875104444" sldId="577"/>
        </pc:sldMkLst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5" creationId="{FD73F304-D88D-3EB9-6FEF-9B3923C1BEEB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7" creationId="{2F8F3814-8765-A9B1-588F-94085E2E4802}"/>
          </ac:spMkLst>
        </pc:spChg>
        <pc:spChg chg="del mod">
          <ac:chgData name="Lacrima POPA" userId="93509d14-3cb5-4b43-af87-999365e6340f" providerId="ADAL" clId="{7B803F41-D082-4ED0-BDF0-D21F81784C7E}" dt="2025-08-28T12:41:20.965" v="25" actId="478"/>
          <ac:spMkLst>
            <pc:docMk/>
            <pc:sldMk cId="2875104444" sldId="577"/>
            <ac:spMk id="8" creationId="{8513A3D3-23AF-6C12-582D-7E7F3E1DB885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9" creationId="{0DCD5DE5-928E-5BCF-E8D0-600927A32991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11" creationId="{FCE03F75-6709-E7EA-B4FA-E22A292151C6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12" creationId="{49419B3A-14DC-E296-141B-75584866C177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13" creationId="{5D5F237C-B68D-2C58-EE66-1543E4EB3E29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15" creationId="{F5D7B6B7-969B-1A97-746F-72C88241A848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22" creationId="{C88EC08D-A63B-3A4D-8A19-EFDF00808D1C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23" creationId="{19B2AD38-9DAF-2271-7079-56D585CD609A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30" creationId="{B16ADC4C-28A8-0791-78FD-323FD44141AF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33" creationId="{54C046E3-786D-C730-3815-023F069A3ADD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34" creationId="{1E457F3C-82E9-21B3-B449-284AC9B509CD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38" creationId="{3F29D20C-8D9A-0398-267C-2A2D5782F0E2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39" creationId="{F8E738F6-8A58-86C6-88A2-B524C9DE9356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42" creationId="{D931AF29-924B-7570-26DA-B356174760ED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43" creationId="{CDBB7B3C-53CD-9252-A588-EF8F7B04E236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44" creationId="{C36F9247-E533-717F-A540-6C19DE66B46F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45" creationId="{744D22D8-1D41-13AF-EBB2-EAFEF95EC0BB}"/>
          </ac:spMkLst>
        </pc:spChg>
        <pc:spChg chg="add mod">
          <ac:chgData name="Lacrima POPA" userId="93509d14-3cb5-4b43-af87-999365e6340f" providerId="ADAL" clId="{7B803F41-D082-4ED0-BDF0-D21F81784C7E}" dt="2025-08-28T12:41:37.223" v="30"/>
          <ac:spMkLst>
            <pc:docMk/>
            <pc:sldMk cId="2875104444" sldId="577"/>
            <ac:spMk id="47" creationId="{A295EC89-0F83-97CA-145F-764E76A04245}"/>
          </ac:spMkLst>
        </pc:spChg>
        <pc:spChg chg="del">
          <ac:chgData name="Lacrima POPA" userId="93509d14-3cb5-4b43-af87-999365e6340f" providerId="ADAL" clId="{7B803F41-D082-4ED0-BDF0-D21F81784C7E}" dt="2025-08-28T12:41:08.954" v="23" actId="478"/>
          <ac:spMkLst>
            <pc:docMk/>
            <pc:sldMk cId="2875104444" sldId="577"/>
            <ac:spMk id="49" creationId="{9A7801CB-F859-AB0C-C75C-1D0F67A94C93}"/>
          </ac:spMkLst>
        </pc:spChg>
        <pc:picChg chg="del">
          <ac:chgData name="Lacrima POPA" userId="93509d14-3cb5-4b43-af87-999365e6340f" providerId="ADAL" clId="{7B803F41-D082-4ED0-BDF0-D21F81784C7E}" dt="2025-08-28T12:41:21.965" v="26" actId="478"/>
          <ac:picMkLst>
            <pc:docMk/>
            <pc:sldMk cId="2875104444" sldId="577"/>
            <ac:picMk id="56" creationId="{FDC09B6B-60D8-B6AD-CAB2-3723D8F747DF}"/>
          </ac:picMkLst>
        </pc:picChg>
      </pc:sldChg>
      <pc:sldChg chg="addSp modSp add ord">
        <pc:chgData name="Lacrima POPA" userId="93509d14-3cb5-4b43-af87-999365e6340f" providerId="ADAL" clId="{7B803F41-D082-4ED0-BDF0-D21F81784C7E}" dt="2025-08-28T12:42:11.844" v="43"/>
        <pc:sldMkLst>
          <pc:docMk/>
          <pc:sldMk cId="732641267" sldId="578"/>
        </pc:sldMkLst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4" creationId="{3860E8EB-0655-30A2-0606-FCAA434F3B75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5" creationId="{1B3D5A79-243B-1138-7346-812615D8EA32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8" creationId="{4BB4CD27-5FDA-05E8-33C8-26C03574BF26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14" creationId="{243C065D-7C9D-D820-AF26-8C874371048C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15" creationId="{941B0B82-EC8C-F7E7-14E9-8DD3B466696B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19" creationId="{ABA239F9-D3D7-7493-EF83-1D5911AAF656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22" creationId="{7C45709F-550C-0983-5AAF-8C650F8183FE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23" creationId="{6126DC27-B51E-5E45-A661-2ADFA3EEF165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26" creationId="{5C906A9A-CFCB-775E-0A50-7BB588910C8D}"/>
          </ac:spMkLst>
        </pc:spChg>
        <pc:spChg chg="add mod">
          <ac:chgData name="Lacrima POPA" userId="93509d14-3cb5-4b43-af87-999365e6340f" providerId="ADAL" clId="{7B803F41-D082-4ED0-BDF0-D21F81784C7E}" dt="2025-08-28T12:42:11.844" v="43"/>
          <ac:spMkLst>
            <pc:docMk/>
            <pc:sldMk cId="732641267" sldId="578"/>
            <ac:spMk id="27" creationId="{6D421C2C-9649-DD27-9B2F-229CF229CB02}"/>
          </ac:spMkLst>
        </pc:spChg>
      </pc:sldChg>
      <pc:sldChg chg="addSp modSp add">
        <pc:chgData name="Lacrima POPA" userId="93509d14-3cb5-4b43-af87-999365e6340f" providerId="ADAL" clId="{7B803F41-D082-4ED0-BDF0-D21F81784C7E}" dt="2025-08-28T12:42:25.047" v="45"/>
        <pc:sldMkLst>
          <pc:docMk/>
          <pc:sldMk cId="2810065505" sldId="579"/>
        </pc:sldMkLst>
        <pc:spChg chg="add mod">
          <ac:chgData name="Lacrima POPA" userId="93509d14-3cb5-4b43-af87-999365e6340f" providerId="ADAL" clId="{7B803F41-D082-4ED0-BDF0-D21F81784C7E}" dt="2025-08-28T12:42:25.047" v="45"/>
          <ac:spMkLst>
            <pc:docMk/>
            <pc:sldMk cId="2810065505" sldId="579"/>
            <ac:spMk id="2" creationId="{0C3F285B-B50D-94FF-B281-52E333BFF3C2}"/>
          </ac:spMkLst>
        </pc:spChg>
        <pc:spChg chg="add mod">
          <ac:chgData name="Lacrima POPA" userId="93509d14-3cb5-4b43-af87-999365e6340f" providerId="ADAL" clId="{7B803F41-D082-4ED0-BDF0-D21F81784C7E}" dt="2025-08-28T12:42:25.047" v="45"/>
          <ac:spMkLst>
            <pc:docMk/>
            <pc:sldMk cId="2810065505" sldId="579"/>
            <ac:spMk id="3" creationId="{ACB5C7CB-2379-A9B8-8F87-B4229B3859BC}"/>
          </ac:spMkLst>
        </pc:spChg>
        <pc:spChg chg="add mod">
          <ac:chgData name="Lacrima POPA" userId="93509d14-3cb5-4b43-af87-999365e6340f" providerId="ADAL" clId="{7B803F41-D082-4ED0-BDF0-D21F81784C7E}" dt="2025-08-28T12:42:25.047" v="45"/>
          <ac:spMkLst>
            <pc:docMk/>
            <pc:sldMk cId="2810065505" sldId="579"/>
            <ac:spMk id="4" creationId="{55EE0D1C-AF29-0D39-1BBF-E2E3E33E3C8C}"/>
          </ac:spMkLst>
        </pc:spChg>
        <pc:spChg chg="add mod">
          <ac:chgData name="Lacrima POPA" userId="93509d14-3cb5-4b43-af87-999365e6340f" providerId="ADAL" clId="{7B803F41-D082-4ED0-BDF0-D21F81784C7E}" dt="2025-08-28T12:42:25.047" v="45"/>
          <ac:spMkLst>
            <pc:docMk/>
            <pc:sldMk cId="2810065505" sldId="579"/>
            <ac:spMk id="5" creationId="{59255009-6959-40A7-8311-07AAE1AA1511}"/>
          </ac:spMkLst>
        </pc:spChg>
        <pc:spChg chg="add mod">
          <ac:chgData name="Lacrima POPA" userId="93509d14-3cb5-4b43-af87-999365e6340f" providerId="ADAL" clId="{7B803F41-D082-4ED0-BDF0-D21F81784C7E}" dt="2025-08-28T12:42:25.047" v="45"/>
          <ac:spMkLst>
            <pc:docMk/>
            <pc:sldMk cId="2810065505" sldId="579"/>
            <ac:spMk id="6" creationId="{C2BD7ADA-1AE6-06EF-62EF-931A311ABB31}"/>
          </ac:spMkLst>
        </pc:spChg>
        <pc:picChg chg="add mod">
          <ac:chgData name="Lacrima POPA" userId="93509d14-3cb5-4b43-af87-999365e6340f" providerId="ADAL" clId="{7B803F41-D082-4ED0-BDF0-D21F81784C7E}" dt="2025-08-28T12:42:25.047" v="45"/>
          <ac:picMkLst>
            <pc:docMk/>
            <pc:sldMk cId="2810065505" sldId="579"/>
            <ac:picMk id="7" creationId="{0B830AE5-F076-9836-1013-86C194199974}"/>
          </ac:picMkLst>
        </pc:picChg>
        <pc:picChg chg="add mod">
          <ac:chgData name="Lacrima POPA" userId="93509d14-3cb5-4b43-af87-999365e6340f" providerId="ADAL" clId="{7B803F41-D082-4ED0-BDF0-D21F81784C7E}" dt="2025-08-28T12:42:25.047" v="45"/>
          <ac:picMkLst>
            <pc:docMk/>
            <pc:sldMk cId="2810065505" sldId="579"/>
            <ac:picMk id="8" creationId="{83F50BC0-E48D-A4B8-AFB8-F7DCD0E9431E}"/>
          </ac:picMkLst>
        </pc:picChg>
        <pc:picChg chg="add mod">
          <ac:chgData name="Lacrima POPA" userId="93509d14-3cb5-4b43-af87-999365e6340f" providerId="ADAL" clId="{7B803F41-D082-4ED0-BDF0-D21F81784C7E}" dt="2025-08-28T12:42:25.047" v="45"/>
          <ac:picMkLst>
            <pc:docMk/>
            <pc:sldMk cId="2810065505" sldId="579"/>
            <ac:picMk id="9" creationId="{2A55F49D-76EB-57D5-1662-8CAB30E88A7F}"/>
          </ac:picMkLst>
        </pc:picChg>
        <pc:picChg chg="add mod">
          <ac:chgData name="Lacrima POPA" userId="93509d14-3cb5-4b43-af87-999365e6340f" providerId="ADAL" clId="{7B803F41-D082-4ED0-BDF0-D21F81784C7E}" dt="2025-08-28T12:42:25.047" v="45"/>
          <ac:picMkLst>
            <pc:docMk/>
            <pc:sldMk cId="2810065505" sldId="579"/>
            <ac:picMk id="10" creationId="{299A371D-24E8-8F9D-5B83-9472F49C5F9C}"/>
          </ac:picMkLst>
        </pc:picChg>
        <pc:picChg chg="add mod">
          <ac:chgData name="Lacrima POPA" userId="93509d14-3cb5-4b43-af87-999365e6340f" providerId="ADAL" clId="{7B803F41-D082-4ED0-BDF0-D21F81784C7E}" dt="2025-08-28T12:42:25.047" v="45"/>
          <ac:picMkLst>
            <pc:docMk/>
            <pc:sldMk cId="2810065505" sldId="579"/>
            <ac:picMk id="11" creationId="{9305CAC7-7BB1-364C-C4D8-247D983041BC}"/>
          </ac:picMkLst>
        </pc:picChg>
      </pc:sldChg>
      <pc:sldChg chg="addSp modSp add ord">
        <pc:chgData name="Lacrima POPA" userId="93509d14-3cb5-4b43-af87-999365e6340f" providerId="ADAL" clId="{7B803F41-D082-4ED0-BDF0-D21F81784C7E}" dt="2025-08-28T12:42:39.758" v="51"/>
        <pc:sldMkLst>
          <pc:docMk/>
          <pc:sldMk cId="2673095557" sldId="580"/>
        </pc:sldMkLst>
        <pc:spChg chg="add mod">
          <ac:chgData name="Lacrima POPA" userId="93509d14-3cb5-4b43-af87-999365e6340f" providerId="ADAL" clId="{7B803F41-D082-4ED0-BDF0-D21F81784C7E}" dt="2025-08-28T12:42:39.758" v="51"/>
          <ac:spMkLst>
            <pc:docMk/>
            <pc:sldMk cId="2673095557" sldId="580"/>
            <ac:spMk id="2" creationId="{21EC7C0E-3FF2-633C-6101-8FA60D5B834B}"/>
          </ac:spMkLst>
        </pc:spChg>
        <pc:spChg chg="add mod">
          <ac:chgData name="Lacrima POPA" userId="93509d14-3cb5-4b43-af87-999365e6340f" providerId="ADAL" clId="{7B803F41-D082-4ED0-BDF0-D21F81784C7E}" dt="2025-08-28T12:42:39.758" v="51"/>
          <ac:spMkLst>
            <pc:docMk/>
            <pc:sldMk cId="2673095557" sldId="580"/>
            <ac:spMk id="3" creationId="{65DEDB18-3E2D-FC25-2511-4D1B541F0956}"/>
          </ac:spMkLst>
        </pc:spChg>
        <pc:spChg chg="add mod">
          <ac:chgData name="Lacrima POPA" userId="93509d14-3cb5-4b43-af87-999365e6340f" providerId="ADAL" clId="{7B803F41-D082-4ED0-BDF0-D21F81784C7E}" dt="2025-08-28T12:42:39.758" v="51"/>
          <ac:spMkLst>
            <pc:docMk/>
            <pc:sldMk cId="2673095557" sldId="580"/>
            <ac:spMk id="4" creationId="{1C0C4173-B682-5953-5AA8-F0F994B89216}"/>
          </ac:spMkLst>
        </pc:spChg>
        <pc:spChg chg="add mod">
          <ac:chgData name="Lacrima POPA" userId="93509d14-3cb5-4b43-af87-999365e6340f" providerId="ADAL" clId="{7B803F41-D082-4ED0-BDF0-D21F81784C7E}" dt="2025-08-28T12:42:39.758" v="51"/>
          <ac:spMkLst>
            <pc:docMk/>
            <pc:sldMk cId="2673095557" sldId="580"/>
            <ac:spMk id="5" creationId="{789A56D0-8AC8-12E7-3A98-ACC58A2DDAC6}"/>
          </ac:spMkLst>
        </pc:spChg>
        <pc:spChg chg="add mod">
          <ac:chgData name="Lacrima POPA" userId="93509d14-3cb5-4b43-af87-999365e6340f" providerId="ADAL" clId="{7B803F41-D082-4ED0-BDF0-D21F81784C7E}" dt="2025-08-28T12:42:39.758" v="51"/>
          <ac:spMkLst>
            <pc:docMk/>
            <pc:sldMk cId="2673095557" sldId="580"/>
            <ac:spMk id="6" creationId="{A25C7411-7E74-0735-469C-FD298FC812DA}"/>
          </ac:spMkLst>
        </pc:spChg>
        <pc:picChg chg="add mod">
          <ac:chgData name="Lacrima POPA" userId="93509d14-3cb5-4b43-af87-999365e6340f" providerId="ADAL" clId="{7B803F41-D082-4ED0-BDF0-D21F81784C7E}" dt="2025-08-28T12:42:39.758" v="51"/>
          <ac:picMkLst>
            <pc:docMk/>
            <pc:sldMk cId="2673095557" sldId="580"/>
            <ac:picMk id="7" creationId="{3B1B5297-FFB7-D8C2-D06C-9AE14A86B32B}"/>
          </ac:picMkLst>
        </pc:picChg>
        <pc:picChg chg="add mod">
          <ac:chgData name="Lacrima POPA" userId="93509d14-3cb5-4b43-af87-999365e6340f" providerId="ADAL" clId="{7B803F41-D082-4ED0-BDF0-D21F81784C7E}" dt="2025-08-28T12:42:39.758" v="51"/>
          <ac:picMkLst>
            <pc:docMk/>
            <pc:sldMk cId="2673095557" sldId="580"/>
            <ac:picMk id="8" creationId="{D420A9A5-14CB-D4A2-5C38-1FD99F1A2B72}"/>
          </ac:picMkLst>
        </pc:picChg>
        <pc:picChg chg="add mod">
          <ac:chgData name="Lacrima POPA" userId="93509d14-3cb5-4b43-af87-999365e6340f" providerId="ADAL" clId="{7B803F41-D082-4ED0-BDF0-D21F81784C7E}" dt="2025-08-28T12:42:39.758" v="51"/>
          <ac:picMkLst>
            <pc:docMk/>
            <pc:sldMk cId="2673095557" sldId="580"/>
            <ac:picMk id="10" creationId="{0EDF80BA-725A-CCCE-C75D-5107CE6A6D80}"/>
          </ac:picMkLst>
        </pc:picChg>
        <pc:picChg chg="add mod">
          <ac:chgData name="Lacrima POPA" userId="93509d14-3cb5-4b43-af87-999365e6340f" providerId="ADAL" clId="{7B803F41-D082-4ED0-BDF0-D21F81784C7E}" dt="2025-08-28T12:42:39.758" v="51"/>
          <ac:picMkLst>
            <pc:docMk/>
            <pc:sldMk cId="2673095557" sldId="580"/>
            <ac:picMk id="11" creationId="{606314BF-3D23-EC7B-60A9-F3BE0FBF38C5}"/>
          </ac:picMkLst>
        </pc:picChg>
        <pc:picChg chg="add mod">
          <ac:chgData name="Lacrima POPA" userId="93509d14-3cb5-4b43-af87-999365e6340f" providerId="ADAL" clId="{7B803F41-D082-4ED0-BDF0-D21F81784C7E}" dt="2025-08-28T12:42:39.758" v="51"/>
          <ac:picMkLst>
            <pc:docMk/>
            <pc:sldMk cId="2673095557" sldId="580"/>
            <ac:picMk id="12" creationId="{1804C3F9-D7CC-7AF1-7239-06CB7CE4DE10}"/>
          </ac:picMkLst>
        </pc:picChg>
      </pc:sldChg>
      <pc:sldChg chg="addSp modSp add ord">
        <pc:chgData name="Lacrima POPA" userId="93509d14-3cb5-4b43-af87-999365e6340f" providerId="ADAL" clId="{7B803F41-D082-4ED0-BDF0-D21F81784C7E}" dt="2025-08-28T12:42:53.773" v="57"/>
        <pc:sldMkLst>
          <pc:docMk/>
          <pc:sldMk cId="2396699772" sldId="581"/>
        </pc:sldMkLst>
        <pc:spChg chg="add mod">
          <ac:chgData name="Lacrima POPA" userId="93509d14-3cb5-4b43-af87-999365e6340f" providerId="ADAL" clId="{7B803F41-D082-4ED0-BDF0-D21F81784C7E}" dt="2025-08-28T12:42:53.773" v="57"/>
          <ac:spMkLst>
            <pc:docMk/>
            <pc:sldMk cId="2396699772" sldId="581"/>
            <ac:spMk id="2" creationId="{6CF12442-FA77-8C5B-6C31-05AD96F69935}"/>
          </ac:spMkLst>
        </pc:spChg>
        <pc:spChg chg="add mod">
          <ac:chgData name="Lacrima POPA" userId="93509d14-3cb5-4b43-af87-999365e6340f" providerId="ADAL" clId="{7B803F41-D082-4ED0-BDF0-D21F81784C7E}" dt="2025-08-28T12:42:53.773" v="57"/>
          <ac:spMkLst>
            <pc:docMk/>
            <pc:sldMk cId="2396699772" sldId="581"/>
            <ac:spMk id="3" creationId="{71DD5C56-679F-C11B-2DB7-58DAD9D551D6}"/>
          </ac:spMkLst>
        </pc:spChg>
        <pc:spChg chg="add mod">
          <ac:chgData name="Lacrima POPA" userId="93509d14-3cb5-4b43-af87-999365e6340f" providerId="ADAL" clId="{7B803F41-D082-4ED0-BDF0-D21F81784C7E}" dt="2025-08-28T12:42:53.773" v="57"/>
          <ac:spMkLst>
            <pc:docMk/>
            <pc:sldMk cId="2396699772" sldId="581"/>
            <ac:spMk id="4" creationId="{01FE3FB4-1098-4594-BDEE-9EA6F9E2C6F6}"/>
          </ac:spMkLst>
        </pc:spChg>
        <pc:spChg chg="add mod">
          <ac:chgData name="Lacrima POPA" userId="93509d14-3cb5-4b43-af87-999365e6340f" providerId="ADAL" clId="{7B803F41-D082-4ED0-BDF0-D21F81784C7E}" dt="2025-08-28T12:42:53.773" v="57"/>
          <ac:spMkLst>
            <pc:docMk/>
            <pc:sldMk cId="2396699772" sldId="581"/>
            <ac:spMk id="5" creationId="{60143F50-A47E-5FEC-68BD-6B956DC094F9}"/>
          </ac:spMkLst>
        </pc:spChg>
        <pc:spChg chg="add mod">
          <ac:chgData name="Lacrima POPA" userId="93509d14-3cb5-4b43-af87-999365e6340f" providerId="ADAL" clId="{7B803F41-D082-4ED0-BDF0-D21F81784C7E}" dt="2025-08-28T12:42:53.773" v="57"/>
          <ac:spMkLst>
            <pc:docMk/>
            <pc:sldMk cId="2396699772" sldId="581"/>
            <ac:spMk id="6" creationId="{224A9274-3CCF-B19F-30BF-990B8A601D9D}"/>
          </ac:spMkLst>
        </pc:spChg>
        <pc:picChg chg="add mod">
          <ac:chgData name="Lacrima POPA" userId="93509d14-3cb5-4b43-af87-999365e6340f" providerId="ADAL" clId="{7B803F41-D082-4ED0-BDF0-D21F81784C7E}" dt="2025-08-28T12:42:53.773" v="57"/>
          <ac:picMkLst>
            <pc:docMk/>
            <pc:sldMk cId="2396699772" sldId="581"/>
            <ac:picMk id="7" creationId="{F03B9855-EEC9-26FE-7EA4-325A5DB13368}"/>
          </ac:picMkLst>
        </pc:picChg>
        <pc:picChg chg="add mod">
          <ac:chgData name="Lacrima POPA" userId="93509d14-3cb5-4b43-af87-999365e6340f" providerId="ADAL" clId="{7B803F41-D082-4ED0-BDF0-D21F81784C7E}" dt="2025-08-28T12:42:53.773" v="57"/>
          <ac:picMkLst>
            <pc:docMk/>
            <pc:sldMk cId="2396699772" sldId="581"/>
            <ac:picMk id="8" creationId="{02B89124-5167-65DD-75EF-70256E56E29E}"/>
          </ac:picMkLst>
        </pc:picChg>
        <pc:picChg chg="add mod">
          <ac:chgData name="Lacrima POPA" userId="93509d14-3cb5-4b43-af87-999365e6340f" providerId="ADAL" clId="{7B803F41-D082-4ED0-BDF0-D21F81784C7E}" dt="2025-08-28T12:42:53.773" v="57"/>
          <ac:picMkLst>
            <pc:docMk/>
            <pc:sldMk cId="2396699772" sldId="581"/>
            <ac:picMk id="9" creationId="{7FD0CF71-7C58-3B9D-C597-F69CDAD22812}"/>
          </ac:picMkLst>
        </pc:picChg>
        <pc:picChg chg="add mod">
          <ac:chgData name="Lacrima POPA" userId="93509d14-3cb5-4b43-af87-999365e6340f" providerId="ADAL" clId="{7B803F41-D082-4ED0-BDF0-D21F81784C7E}" dt="2025-08-28T12:42:53.773" v="57"/>
          <ac:picMkLst>
            <pc:docMk/>
            <pc:sldMk cId="2396699772" sldId="581"/>
            <ac:picMk id="10" creationId="{CD5B18D5-BFE1-9DC6-18D3-59273EE4F518}"/>
          </ac:picMkLst>
        </pc:picChg>
        <pc:picChg chg="add mod">
          <ac:chgData name="Lacrima POPA" userId="93509d14-3cb5-4b43-af87-999365e6340f" providerId="ADAL" clId="{7B803F41-D082-4ED0-BDF0-D21F81784C7E}" dt="2025-08-28T12:42:53.773" v="57"/>
          <ac:picMkLst>
            <pc:docMk/>
            <pc:sldMk cId="2396699772" sldId="581"/>
            <ac:picMk id="11" creationId="{F0EAD8E0-2D3B-8BCC-E9E7-651F1A4F46D4}"/>
          </ac:picMkLst>
        </pc:picChg>
      </pc:sldChg>
      <pc:sldChg chg="add del">
        <pc:chgData name="Lacrima POPA" userId="93509d14-3cb5-4b43-af87-999365e6340f" providerId="ADAL" clId="{7B803F41-D082-4ED0-BDF0-D21F81784C7E}" dt="2025-08-28T12:43:27.953" v="67" actId="47"/>
        <pc:sldMkLst>
          <pc:docMk/>
          <pc:sldMk cId="53822610" sldId="582"/>
        </pc:sldMkLst>
      </pc:sldChg>
      <pc:sldChg chg="addSp modSp add ord">
        <pc:chgData name="Lacrima POPA" userId="93509d14-3cb5-4b43-af87-999365e6340f" providerId="ADAL" clId="{7B803F41-D082-4ED0-BDF0-D21F81784C7E}" dt="2025-08-28T12:43:19.882" v="65"/>
        <pc:sldMkLst>
          <pc:docMk/>
          <pc:sldMk cId="1934024602" sldId="583"/>
        </pc:sldMkLst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5" creationId="{1DED855E-E9DC-6D3F-7805-3C815B129038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7" creationId="{943C84D1-679D-9EF6-45C5-7B4A9E83B58E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8" creationId="{E1E2E108-C276-4C5F-E2C7-D8BC9413D45D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13" creationId="{4FA257B3-F276-8B52-DC30-0A506BC306D6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16" creationId="{6B6F3252-F33D-497E-06E9-A26D1658576C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18" creationId="{5EDAE708-59E5-39A1-ADB1-C585D75C0E22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19" creationId="{1AA4C0ED-892F-CDB5-DEC5-306C35995D08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20" creationId="{5554E410-9900-63DF-10E0-CDF927B72E08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23" creationId="{9EE946AF-2915-6A3E-0923-F933F59C40A5}"/>
          </ac:spMkLst>
        </pc:spChg>
        <pc:spChg chg="add mod">
          <ac:chgData name="Lacrima POPA" userId="93509d14-3cb5-4b43-af87-999365e6340f" providerId="ADAL" clId="{7B803F41-D082-4ED0-BDF0-D21F81784C7E}" dt="2025-08-28T12:43:19.882" v="65"/>
          <ac:spMkLst>
            <pc:docMk/>
            <pc:sldMk cId="1934024602" sldId="583"/>
            <ac:spMk id="27" creationId="{0D980C80-89F6-1A61-D552-769880C9F0F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vertiktogether-my.sharepoint.com/personal/daldescu_vertikgroup_eu/Documents/VERTIK%20Consultanta/DN%20AGRAR/EU%20Prices%20of%20cows%20RAW%20MILK/EU%20Prices%20of%20cows%20RAW%20MIL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vertiktogether-my.sharepoint.com/personal/daldescu_vertikgroup_eu/Documents/VERTIK%20Consultanta/DN%20AGRAR/EU%20Prices%20of%20cows%20RAW%20MILK/EU%20Prices%20of%20cows%20RAW%20MIL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92098288174632"/>
          <c:y val="3.1834476943459006E-2"/>
          <c:w val="0.82707900862840811"/>
          <c:h val="0.880980808626691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ED9F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2E-486F-860F-917C2346199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2E-486F-860F-917C2346199F}"/>
              </c:ext>
            </c:extLst>
          </c:dPt>
          <c:dPt>
            <c:idx val="2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2E-486F-860F-917C2346199F}"/>
              </c:ext>
            </c:extLst>
          </c:dPt>
          <c:dPt>
            <c:idx val="3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2E-486F-860F-917C2346199F}"/>
              </c:ext>
            </c:extLst>
          </c:dPt>
          <c:dLbls>
            <c:dLbl>
              <c:idx val="0"/>
              <c:layout>
                <c:manualLayout>
                  <c:x val="1.4467760043519023E-7"/>
                  <c:y val="3.50402320396730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60065CAE-1CCF-4E60-8C89-D60939385AAB}" type="VALUE">
                      <a: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 algn="ctr" rtl="0">
                        <a:defRPr lang="en-US" b="1"/>
                      </a:pPr>
                      <a:t>[VALUE]</a:t>
                    </a:fld>
                    <a:endParaRPr lang="ro-R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A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12E-486F-860F-917C2346199F}"/>
                </c:ext>
              </c:extLst>
            </c:dLbl>
            <c:dLbl>
              <c:idx val="1"/>
              <c:layout>
                <c:manualLayout>
                  <c:x val="7.4263989771451112E-3"/>
                  <c:y val="-3.2119728416240844E-17"/>
                </c:manualLayout>
              </c:layout>
              <c:tx>
                <c:rich>
                  <a:bodyPr/>
                  <a:lstStyle/>
                  <a:p>
                    <a:fld id="{8460E4F9-86F2-42A2-B72A-1FA0CC820420}" type="VALUE">
                      <a: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[VALUE]</a:t>
                    </a:fld>
                    <a:endParaRPr lang="ro-R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12E-486F-860F-917C2346199F}"/>
                </c:ext>
              </c:extLst>
            </c:dLbl>
            <c:dLbl>
              <c:idx val="2"/>
              <c:layout>
                <c:manualLayout>
                  <c:x val="-1.11395984657176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2E-486F-860F-917C2346199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1543668555452"/>
                      <c:h val="0.104208997568751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12E-486F-860F-917C234619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6M 2022</c:v>
                </c:pt>
                <c:pt idx="1">
                  <c:v>6M 2023</c:v>
                </c:pt>
                <c:pt idx="2">
                  <c:v>6M 2024</c:v>
                </c:pt>
                <c:pt idx="3">
                  <c:v>6M 2025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62.402956000000003</c:v>
                </c:pt>
                <c:pt idx="1">
                  <c:v>80.349548999999996</c:v>
                </c:pt>
                <c:pt idx="2">
                  <c:v>83.247229000000004</c:v>
                </c:pt>
                <c:pt idx="3">
                  <c:v>101.24605099999999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12E-486F-860F-917C234619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99363856883233"/>
          <c:y val="0.10126958300561373"/>
          <c:w val="0.77824428676561708"/>
          <c:h val="0.8053050720221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ED9F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B7-4EB2-BF66-FB3A53F6423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B7-4EB2-BF66-FB3A53F6423B}"/>
              </c:ext>
            </c:extLst>
          </c:dPt>
          <c:dPt>
            <c:idx val="2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B7-4EB2-BF66-FB3A53F6423B}"/>
              </c:ext>
            </c:extLst>
          </c:dPt>
          <c:dPt>
            <c:idx val="3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B7-4EB2-BF66-FB3A53F6423B}"/>
              </c:ext>
            </c:extLst>
          </c:dPt>
          <c:dLbls>
            <c:dLbl>
              <c:idx val="0"/>
              <c:layout>
                <c:manualLayout>
                  <c:x val="3.7100580843188115E-3"/>
                  <c:y val="3.62752839638057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226273C-E285-4B3D-8BF4-4F6783E60562}" type="VALUE">
                      <a:rPr lang="en-US"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 algn="ctr">
                        <a:defRPr lang="en-US" b="1"/>
                      </a:pPr>
                      <a:t>[VALUE]</a:t>
                    </a:fld>
                    <a:endParaRPr lang="ro-R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A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0B7-4EB2-BF66-FB3A53F6423B}"/>
                </c:ext>
              </c:extLst>
            </c:dLbl>
            <c:dLbl>
              <c:idx val="1"/>
              <c:layout>
                <c:manualLayout>
                  <c:x val="-1.1130174252956503E-2"/>
                  <c:y val="1.31910123504748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B7-4EB2-BF66-FB3A53F6423B}"/>
                </c:ext>
              </c:extLst>
            </c:dLbl>
            <c:dLbl>
              <c:idx val="2"/>
              <c:layout>
                <c:manualLayout>
                  <c:x val="0"/>
                  <c:y val="-2.9679777788568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0B7-4EB2-BF66-FB3A53F642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6M 2022</c:v>
                </c:pt>
                <c:pt idx="1">
                  <c:v>6M 2023</c:v>
                </c:pt>
                <c:pt idx="2">
                  <c:v>6M 2024</c:v>
                </c:pt>
                <c:pt idx="3">
                  <c:v>6M 2025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18.474730000000001</c:v>
                </c:pt>
                <c:pt idx="1">
                  <c:v>31.6</c:v>
                </c:pt>
                <c:pt idx="2">
                  <c:v>34.739086999999998</c:v>
                </c:pt>
                <c:pt idx="3">
                  <c:v>49.375613000000001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B7-4EB2-BF66-FB3A53F64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50958990468709"/>
          <c:y val="0.43764039794272147"/>
          <c:w val="0.77824428676561708"/>
          <c:h val="0.47882751634789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PROFIT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C000">
                  <a:alpha val="94000"/>
                </a:srgb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ED9F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7E-40B1-AD62-D6A7323AEA5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07E-40B1-AD62-D6A7323AEA5A}"/>
              </c:ext>
            </c:extLst>
          </c:dPt>
          <c:dPt>
            <c:idx val="2"/>
            <c:invertIfNegative val="0"/>
            <c:bubble3D val="0"/>
            <c:spPr>
              <a:solidFill>
                <a:srgbClr val="017900"/>
              </a:solidFill>
              <a:ln>
                <a:solidFill>
                  <a:schemeClr val="bg1">
                    <a:alpha val="94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07E-40B1-AD62-D6A7323AEA5A}"/>
              </c:ext>
            </c:extLst>
          </c:dPt>
          <c:dPt>
            <c:idx val="3"/>
            <c:invertIfNegative val="0"/>
            <c:bubble3D val="0"/>
            <c:spPr>
              <a:solidFill>
                <a:srgbClr val="FAA303"/>
              </a:solidFill>
              <a:ln>
                <a:solidFill>
                  <a:srgbClr val="FFC000">
                    <a:alpha val="94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07E-40B1-AD62-D6A7323AEA5A}"/>
              </c:ext>
            </c:extLst>
          </c:dPt>
          <c:dLbls>
            <c:dLbl>
              <c:idx val="0"/>
              <c:layout>
                <c:manualLayout>
                  <c:x val="-3.6758672131864049E-3"/>
                  <c:y val="4.2870790139043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89816988544249"/>
                      <c:h val="0.117400009919225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07E-40B1-AD62-D6A7323AEA5A}"/>
                </c:ext>
              </c:extLst>
            </c:dLbl>
            <c:dLbl>
              <c:idx val="1"/>
              <c:layout>
                <c:manualLayout>
                  <c:x val="7.3520238761317124E-3"/>
                  <c:y val="9.8932592628561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7E-40B1-AD62-D6A7323AEA5A}"/>
                </c:ext>
              </c:extLst>
            </c:dLbl>
            <c:dLbl>
              <c:idx val="2"/>
              <c:layout>
                <c:manualLayout>
                  <c:x val="-1.1028035814197569E-2"/>
                  <c:y val="-1.97865185257122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7E-40B1-AD62-D6A7323AEA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6M 2022</c:v>
                </c:pt>
                <c:pt idx="1">
                  <c:v>6M 2023</c:v>
                </c:pt>
                <c:pt idx="2">
                  <c:v>6M 2024</c:v>
                </c:pt>
                <c:pt idx="3">
                  <c:v>6M 2025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5.0576629999999998</c:v>
                </c:pt>
                <c:pt idx="1">
                  <c:v>15.175641000000001</c:v>
                </c:pt>
                <c:pt idx="2">
                  <c:v>15.077972000000001</c:v>
                </c:pt>
                <c:pt idx="3">
                  <c:v>27.178169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07E-40B1-AD62-D6A7323AE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-36"/>
        <c:axId val="1134140896"/>
        <c:axId val="1134141376"/>
      </c:barChart>
      <c:catAx>
        <c:axId val="113414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1376"/>
        <c:crosses val="autoZero"/>
        <c:auto val="1"/>
        <c:lblAlgn val="ctr"/>
        <c:lblOffset val="100"/>
        <c:noMultiLvlLbl val="0"/>
      </c:catAx>
      <c:valAx>
        <c:axId val="1134141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34140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100" b="1" i="1" u="none" strike="noStrike" kern="1200" spc="0" baseline="0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 of milk at the region level</a:t>
            </a:r>
          </a:p>
          <a:p>
            <a:pPr>
              <a:defRPr lang="en-GB" sz="1100" b="1" i="1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c/kg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100" b="1" i="1" u="none" strike="noStrike" kern="1200" spc="0" baseline="0" dirty="0" smtClean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35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4C0-4C5C-ADDE-97AC0EE2C2A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C0-4C5C-ADDE-97AC0EE2C2AA}"/>
              </c:ext>
            </c:extLst>
          </c:dPt>
          <c:dPt>
            <c:idx val="2"/>
            <c:invertIfNegative val="0"/>
            <c:bubble3D val="0"/>
            <c:spPr>
              <a:solidFill>
                <a:srgbClr val="F9A3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4C0-4C5C-ADDE-97AC0EE2C2AA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C0-4C5C-ADDE-97AC0EE2C2A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DE6194C-7BED-4AAF-8ED7-AAE06F43FAF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ro-RO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4C0-4C5C-ADDE-97AC0EE2C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Sheet1!$A$5:$A$8</c:f>
              <c:strCache>
                <c:ptCount val="4"/>
                <c:pt idx="0">
                  <c:v>Hungary</c:v>
                </c:pt>
                <c:pt idx="1">
                  <c:v>Bulgaria</c:v>
                </c:pt>
                <c:pt idx="2">
                  <c:v>Poland</c:v>
                </c:pt>
                <c:pt idx="3">
                  <c:v>Romania</c:v>
                </c:pt>
              </c:strCache>
            </c:strRef>
          </c:cat>
          <c:val>
            <c:numRef>
              <c:f>Sheet1!$C$5:$C$8</c:f>
              <c:numCache>
                <c:formatCode>0.0</c:formatCode>
                <c:ptCount val="4"/>
                <c:pt idx="0">
                  <c:v>49.55</c:v>
                </c:pt>
                <c:pt idx="1">
                  <c:v>46.92</c:v>
                </c:pt>
                <c:pt idx="2">
                  <c:v>53.12</c:v>
                </c:pt>
                <c:pt idx="3" formatCode="0">
                  <c:v>41.06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C0-4C5C-ADDE-97AC0EE2C2A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32861600"/>
        <c:axId val="1032862560"/>
      </c:barChart>
      <c:catAx>
        <c:axId val="103286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32862560"/>
        <c:crosses val="autoZero"/>
        <c:auto val="1"/>
        <c:lblAlgn val="ctr"/>
        <c:lblOffset val="100"/>
        <c:noMultiLvlLbl val="0"/>
      </c:catAx>
      <c:valAx>
        <c:axId val="1032862560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03286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100" b="1" i="1" u="none" strike="noStrike" kern="1200" spc="0" baseline="0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 of milk collected at the regional </a:t>
            </a:r>
          </a:p>
          <a:p>
            <a:pPr>
              <a:defRPr lang="en-GB" sz="1100" b="1" i="1" dirty="0" smtClean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GB" sz="1100" b="1" i="1" u="none" strike="noStrike" kern="1200" spc="0" baseline="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1100" b="1" i="1" u="none" strike="noStrike" kern="1200" spc="0" baseline="0" dirty="0" smtClean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625635482146348"/>
          <c:y val="0.24248367260993631"/>
          <c:w val="0.69514588801399824"/>
          <c:h val="0.72952425142937838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F9A30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35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8F7-43B5-BFE6-83CE277BFFF9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8F7-43B5-BFE6-83CE277BFFF9}"/>
              </c:ext>
            </c:extLst>
          </c:dPt>
          <c:dPt>
            <c:idx val="3"/>
            <c:invertIfNegative val="0"/>
            <c:bubble3D val="0"/>
            <c:spPr>
              <a:solidFill>
                <a:srgbClr val="017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8F7-43B5-BFE6-83CE277BFFF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B5913C-8B7C-44AD-8AD8-FDE96749E726}" type="VALUE">
                      <a:rPr lang="en-US" b="1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8F7-43B5-BFE6-83CE277BFFF9}"/>
                </c:ext>
              </c:extLst>
            </c:dLbl>
            <c:dLbl>
              <c:idx val="1"/>
              <c:layout>
                <c:manualLayout>
                  <c:x val="-0.17861292369888515"/>
                  <c:y val="-9.149066396431804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3F13046-77A6-42C2-AD7E-ADF337EFFFC4}" type="VALUE">
                      <a:rPr lang="en-US" smtClean="0">
                        <a:solidFill>
                          <a:srgbClr val="3C424F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b="1" dirty="0">
                        <a:solidFill>
                          <a:srgbClr val="3C424F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361111111111106E-2"/>
                      <c:h val="0.100585152621334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8F7-43B5-BFE6-83CE277BFFF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3A07FC1-2599-447C-A766-73884389D01D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solidFill>
                  <a:srgbClr val="F9A303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958223972003481E-2"/>
                      <c:h val="0.100585152621334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F7-43B5-BFE6-83CE277BFFF9}"/>
                </c:ext>
              </c:extLst>
            </c:dLbl>
            <c:dLbl>
              <c:idx val="3"/>
              <c:layout>
                <c:manualLayout>
                  <c:x val="-0.12589671557818657"/>
                  <c:y val="4.1938515502396131E-17"/>
                </c:manualLayout>
              </c:layout>
              <c:tx>
                <c:rich>
                  <a:bodyPr/>
                  <a:lstStyle/>
                  <a:p>
                    <a:fld id="{521B0ED4-C61C-4CB5-AC11-45D1E4B1B6FE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8F7-43B5-BFE6-83CE277BFF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Sheet1!$A$19:$A$22</c:f>
              <c:strCache>
                <c:ptCount val="4"/>
                <c:pt idx="0">
                  <c:v>Hungary</c:v>
                </c:pt>
                <c:pt idx="1">
                  <c:v>Bulgaria</c:v>
                </c:pt>
                <c:pt idx="2">
                  <c:v>Poland</c:v>
                </c:pt>
                <c:pt idx="3">
                  <c:v>Romania</c:v>
                </c:pt>
              </c:strCache>
            </c:strRef>
          </c:cat>
          <c:val>
            <c:numRef>
              <c:f>Sheet1!$C$19:$C$22</c:f>
              <c:numCache>
                <c:formatCode>General</c:formatCode>
                <c:ptCount val="4"/>
                <c:pt idx="0">
                  <c:v>1</c:v>
                </c:pt>
                <c:pt idx="1">
                  <c:v>-7.2</c:v>
                </c:pt>
                <c:pt idx="2">
                  <c:v>0.8</c:v>
                </c:pt>
                <c:pt idx="3">
                  <c:v>-12.1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7-43B5-BFE6-83CE277BFF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03045952"/>
        <c:axId val="403030592"/>
      </c:barChart>
      <c:catAx>
        <c:axId val="403045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3030592"/>
        <c:crosses val="autoZero"/>
        <c:auto val="1"/>
        <c:lblAlgn val="ctr"/>
        <c:lblOffset val="100"/>
        <c:noMultiLvlLbl val="0"/>
      </c:catAx>
      <c:valAx>
        <c:axId val="4030305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304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283B5-B998-A541-B971-C8F80DAC96E5}" type="datetimeFigureOut">
              <a:rPr lang="ro-RO" smtClean="0"/>
              <a:t>28.08.2025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1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1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DC3B0-B014-C34C-BAD2-0F6DCD2F73EB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9856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40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EB2D7-6CCB-0C35-B954-6713ECC06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75D42C-A51F-8DF1-2049-2E3C259C7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A2C5E-2267-407A-4FB6-F81195DE6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9451F-DAA8-B5DE-9E58-E3407E66D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7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874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FA19F-77B5-4470-48EE-DF6950848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40C7A-CF83-DD3B-B095-3058E01E5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A51FC-0789-9B62-F9A1-D891A348E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3C481-C62E-7DB8-42FB-7C876ED80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693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9F7BB-38AE-B5F0-F7EA-8F44E6F7E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E1D95-0E46-B0E6-F3BE-28D82EE05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4201F-E819-C9B7-2B33-D41B5583C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5ED24-8F4D-57A5-25ED-7FCFFC1201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44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383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FB141-D690-6B0E-C996-9E55EC4C2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EACDD-524F-DCC9-3037-FD406A088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7FE2F-BFB4-7888-DCE5-81329DD5A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A9E67-5846-92C1-A64E-37E386806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488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BEBDF-6731-21A7-E153-AA6AD882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FCAD68-5045-7309-1589-B46F2786E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298F8-823F-8B6D-84A3-EFED92866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74560-4069-73B5-EE1F-9074C7BA7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876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4F79A-3D61-EFAA-9EF0-4D80614C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99BE2-9C6C-445A-99F5-F1E884E5D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BCBB39-8860-1E3E-913A-AF4C3D7300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E3D83-6533-1E16-57CB-F643925DF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328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25B48-25B0-F112-9C03-EDD9A9FF9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F646C6-E61E-8E41-0350-8D6F4EF7B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707311-1547-1577-F4BC-F06ADBFBC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D4EB6-BF79-863F-7814-7B4586939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524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0A73A-E5C0-6F88-6AA4-B81E52C8C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690342-15F9-11A4-5506-42A9E2337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BB8767-FB34-DDFB-1A10-DBD2303F1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36DA-501C-8E56-011F-9525F33A9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60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5F433-97B9-EA62-28F7-A54197546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D3980-F4C0-C673-06CA-34D4EE6D5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F4B53A-E536-E427-5625-01C17F8B1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2A720-676A-7262-EEB8-4E63DC9FC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99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437D8-D98C-FE58-41BF-5A5C0BB7E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59AF2-0856-3DEF-E555-B32B16BD1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CD7490-50D2-300A-FBC9-D27164D91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FC2BE-AA61-46D3-D050-E3C654D8B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289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36B6F-ABE0-B345-481C-CAA29093B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6758D3-E013-9062-0747-827405FC0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395015-4D05-6B2B-9AF3-7B49BA65F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50676-E223-C192-591B-FA7879594C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468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6C3F-F2D4-C1FB-2114-BADEEDE9A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C1E144-AFF3-36D3-7D5C-0396195F1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D8AE15-5BE1-75F7-8482-EF68E5E18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CB5C1E-5B35-43B3-19BC-9C84DD23B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400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9A53C-5671-7AF5-2B3D-A8A0A6CDF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DBC6B-CE59-5A52-CBCA-B76A02B5C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861E2C-5EAE-88E4-4E1C-24DD47BF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27370-D55C-C3FF-750A-CBB3EB4E2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605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31E6A-02F1-F4B7-672D-3F26EA67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C2E9A8-1F81-65F9-C492-4EAD8E158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9B9108-1522-A4A2-B333-C5603BA53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7441F-5907-56D0-716A-4E106F8125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240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E2BA8-D0BC-5AFB-0DDD-160006BA1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88392-C2D3-43F5-03DA-4DC0897D8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E3EBB-1E63-0E55-E4A0-9835E9292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114CE-35FA-D942-46B0-276A1A45C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296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377D2-C796-C859-4038-6BA46AC3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A3CE6-094D-2C2C-86B8-7FA271B81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4A8657-7DF1-E61B-426E-F76BC429F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56E33-093B-A440-13ED-DEC9ACB33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064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44F3C-E704-E505-66F5-52EB89BF7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E351F-E9C9-5FB4-54E3-C6EA098ED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F8B8B-B28B-5467-5D37-48FB9C7EB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FA17F-ECAA-8AF7-8D51-DDC7635F0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165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F5C78-DCA4-A21B-0225-DA599A164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221A5-1FCE-53BE-577A-C96502238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B7B899-4F60-5E7F-57E6-5C08CA0537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04373-32BF-143E-0F41-A25C2DB92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56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80381-F756-FE90-CE6D-5D3BE145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88A62-32EE-D27E-E332-53F429A86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56914-2ADB-C77A-B05F-25D10F933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4CCCB-57EB-0B5A-6DCD-FF3EC851D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09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5047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626A2-9F99-76B7-4680-57A491B04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970A05-5FB4-AA08-2FE5-ECDC65F1D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D6678F-6A2B-C8FB-A7C7-714E83168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DE0F8-3381-03A0-70CA-1C5BB9AF6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4854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EBFA5-B325-FE96-1F6D-7CE00448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81E413-1F34-EA0F-9B4E-EF7FCC93D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031537-403F-73B2-B2C3-DD1EB922F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2D9ED-FECE-D0F4-5618-1CE6FDD047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133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54485-9CFA-8803-9D2B-0E9686FF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3A2B1-5B35-2A92-7F0E-147C9F218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016803-45EC-B64F-66A4-78B29C6F1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A1679-4DC3-C36A-D184-A4C879416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65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DC3B0-B014-C34C-BAD2-0F6DCD2F73EB}" type="slidenum">
              <a:rPr lang="ro-RO" smtClean="0"/>
              <a:t>41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3316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98E03-819B-E8FD-78D5-6A190F537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E3AD1-6F10-9B0B-9488-D6595AFAD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11B4E-23D5-CA23-057C-1009DE098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296F2-6D08-8F90-449E-C35C8B69E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DC3B0-B014-C34C-BAD2-0F6DCD2F73EB}" type="slidenum">
              <a:rPr kumimoji="0" lang="ro-R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56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DB02-B0F3-300D-3DD0-9150F7E69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442E07-243C-1299-D116-D88EFE06C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E3343-B796-07F4-78B0-0E068B5C9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BF259-96D1-0E74-8AE3-763F7F449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483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59270-4570-FF82-D4D6-34D67B70B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52182E-1AAF-AC89-8A65-53702F2DD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197A8-A770-5EA3-4714-7AE5B82CF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8E70D-7EC4-3D00-5366-A6FA86F04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521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E7013-6C0D-91D6-23A5-AB7DB70D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395E4-57B6-1653-6615-096C893DD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554A0B-DE73-61DC-0404-BF5B0BDF91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D2170-C4BD-C403-F3B8-BD284DAEE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84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EBFF0-5CE6-4C76-59CE-1F30694ED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ACAC67-B454-62DE-8E71-CBB6F8EB7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D24D8-20FA-E58F-5853-1B16A5E325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817FE-5EAE-952E-CDF2-642F36DBC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F8204-5FBA-C5AF-B846-EAB4518E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6F3E3B-E95A-0CB4-35DC-3E6C5812A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487EF7-6CC0-977F-BC0D-97B7E13AE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E8F8-9B20-9588-EC15-6D1009F95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D4F06B-20E2-43E2-BBFE-193634D8B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65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7094-BBED-C36D-09EC-037B0D45A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976003-2140-5B24-1B25-BF2ADB834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D812F-F6C1-216B-5CEC-40F40647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FB91-1501-FE47-BCB8-F07FC35C730C}" type="datetime1">
              <a:rPr lang="ro-RO" smtClean="0"/>
              <a:t>28.08.2025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E2D97-217A-CE08-123C-C0EC0E198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0F12-0E54-BF96-C5B1-02F9C99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3540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7AC8-4129-DABB-D8A2-1630CFBC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22C19-F80D-99AE-7DD8-1A30617907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ADE97-081C-662A-91AB-DCE3562D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ABF2-CD94-8746-B8B0-939A3C9D7A1E}" type="datetime1">
              <a:rPr lang="ro-RO" smtClean="0"/>
              <a:t>28.08.2025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F01C-7C8C-4325-983C-10ED859D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3CE38-8BFD-F74A-11E4-1463F593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7112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E50820-1220-11C4-6B0E-F382582404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CD617-A5AF-CFDB-F69B-90CE2126A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29DDF-F7AC-C959-882E-2F7D7F10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D020-C69E-8748-B81A-1F16FB32EAEB}" type="datetime1">
              <a:rPr lang="ro-RO" smtClean="0"/>
              <a:t>28.08.2025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555E-F87B-52E9-3C3B-EB799D97E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A94D-5AA3-16F1-53D3-BB34984D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62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A337-26E3-5044-020F-C094A8328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B2F58-B18D-5B65-E07C-2517B8AF6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FA71F-D1C8-6D93-D44B-351792C0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49BD-F135-2809-FC89-752A301E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1FAAB-7A90-1398-D46B-6318FC77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3417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E4E1-128D-8E40-0C19-5AD2F96E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6C18C-39C1-8465-94DC-B7E5CC677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054B2-13A1-AEF9-36F5-1BBFE26E0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27C24-72DD-1B71-2F94-CA4F205A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847A1-2710-A812-2197-00B0D852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34742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EADF-D923-BBBC-A153-3554CC9D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67D13-0AFE-584F-E1A3-6C477A361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51C5A-A45F-EA0B-F9C4-41F7A311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408BD-27E8-6E84-2C53-71E155AD6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B8CC9-DD06-DB0C-B2A2-F17F5B43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1472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B5AB9-3199-F458-9DC1-635FA5FB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86F80-FE66-04BF-84DC-EC266B8AB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DD7AD-F423-4E5D-748C-3D1DF96EF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CF3F6-8DCD-A312-E2C2-5B093B882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3E0ACA-753C-22C5-37D7-700CE49CA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E1982-37CA-FF73-D261-1A7D6639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37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EBBBA-3C33-8996-AD15-C4FCCD780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5BC34-9796-766B-3951-AD7EAB14C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A06EB-CFFC-222B-1A3F-68FCC5B39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0550C2-3F42-5EB7-4682-3C609FC9CD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346DD-3042-26A6-63BD-759621CBC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4B0A0D-2839-8920-E5B9-A059523DC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42B26-C087-9EE6-CE1D-C4ACDABC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82193-6861-9CFC-9D30-980367E2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9359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E5B6-26A9-7350-C1BF-23742A84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DC76F5-32E7-BBCC-361E-5D3AB6BA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53F929-E299-11EC-453D-BB620EEB7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AD99E-C7CD-6A2F-EDBB-55BC0CFC4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4175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7B6D6-F454-3358-5D7C-854D50DE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0C87F-850D-5DD8-A521-E25101C7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3DFAB-F202-1481-3E19-297AED81E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8536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174DD-6BFD-BEF7-DA94-145D6CFB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00D06-1CF6-6B0E-FF47-539DDDEB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F4B43-AFBA-3593-819E-C34BAA4C2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F601C-4700-04F1-8D85-6DB35C80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A9262-EB75-768E-C47A-9A17DDA8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9C947-CA91-E3F0-7BFB-156E7CE4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4197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40A79-0294-65F6-A51D-6FA953F6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3AAA-91DA-1CAA-E5AB-2262A3E98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BE360-D11A-A422-EDC1-AABDD80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731E7-416F-4A43-A7BC-E03B61CAAF86}" type="datetime1">
              <a:rPr lang="ro-RO" smtClean="0"/>
              <a:t>28.08.2025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ED28A-6D36-7E2C-7BA6-0A3CB98C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FB6D-344F-231D-0532-CAA66763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36039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38DB-9B22-7596-48F8-2E5552269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A61F32-707D-508D-05B2-1FE84F1AD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8397E-8260-149D-921D-F673C3B03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F616E-796E-4C80-50C5-B65FF3BB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BC876-E7B3-BDB5-6E95-FED1F9318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0A4E-1B4D-CB7D-DA9E-AE1575A3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9942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5705-996B-3C4E-333A-FD74FCDE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DDF8C-733F-E429-B94A-AEE33AE36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9D305-1244-0DEA-FDFA-566A62B2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867A8-7CB7-4D3A-8742-4C58925E8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FB1BC-447D-CAD4-C72A-57B37D61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8290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1C7D9-5123-4D8A-7683-FF00671867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42B6C-07A7-95DC-5761-AD8CA70A8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51F94-63D0-3986-1A31-16551C21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51F94-75AC-2524-10E0-02C1426D2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80867-D591-5AB7-6827-E35313315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5209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DD3FA-9169-E190-E6F0-53CCA6B2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DCDE6-2790-B93E-BD62-8D3B5D81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3394-BD33-6C91-FA8F-866CD94ED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26BD0-7797-1A4D-9EA8-EB97E753AA7D}" type="datetime1">
              <a:rPr lang="ro-RO" smtClean="0"/>
              <a:t>28.08.2025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8BC3-8D2E-23A5-AFB5-928458A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9683-6460-8F79-725C-1AFC624D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4936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63076-7B98-5DB7-C509-81E607C9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4677B-C6BB-6591-FB90-C85270EBE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EBE49-FAD6-35C1-EBF3-E4B889BD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73347-3C77-EE1F-6A43-D6B7C4FE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03652-6ABB-DC4A-BC8B-0F37C8DE820E}" type="datetime1">
              <a:rPr lang="ro-RO" smtClean="0"/>
              <a:t>28.08.2025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9EC19-F3C7-8214-7A35-1121A129A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5389C-2E2E-99B0-EDE3-466B3620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6199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6288-5B52-CBC0-7C83-17EEAAFA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4E185-87C8-E78F-FC5D-A867A74BE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30843-2E68-1118-DACC-4743F9FE3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B774C2-DF2A-E28C-064F-14B1E28F1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9637A-4DB6-7338-6E59-8A5E493A99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EF4F6-14E3-40EB-17A9-C9246A5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A953D-A4F7-9748-9F21-173D5DCD5BBB}" type="datetime1">
              <a:rPr lang="ro-RO" smtClean="0"/>
              <a:t>28.08.2025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523527-E6D8-D134-5C88-A5777CEB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11DA3-28E2-36DF-5724-03149B1B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5680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33B2-C25F-C1C9-CDB3-850CEC88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C4C81-D2B6-788B-421A-C05C521F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BA3AE-11EB-3C48-9256-7AB1E18F7BC5}" type="datetime1">
              <a:rPr lang="ro-RO" smtClean="0"/>
              <a:t>28.08.2025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C9257-5D92-78E2-8179-F62B18E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8BF8FF-3954-8B3E-8ACF-09D476DE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0281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C36E7-055F-7004-8708-7CA999B0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C499-4113-0940-A86A-67BAF00A83B9}" type="datetime1">
              <a:rPr lang="ro-RO" smtClean="0"/>
              <a:t>28.08.2025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D6B4AB-659F-E1A1-0A47-0403FAA5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BC47C-D3CE-3D6A-7251-1214913E7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9183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9FBB-8B33-245F-E60F-9116C1DEE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D835B-BBDE-4450-F688-EA21BFAF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D3963-69F4-740D-16C3-8D980231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51A91-0493-051E-3B94-E769BBF81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9A9FD-5206-0045-BD5E-B8F72777E8C5}" type="datetime1">
              <a:rPr lang="ro-RO" smtClean="0"/>
              <a:t>28.08.2025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9CDF3-B673-B82C-A01D-C79105AA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E2148-B184-653A-9815-42FB01B7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1621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0EB9-6D01-BBA4-2898-A474D37F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C7A1D-EF02-3D44-B50A-D690788DB8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BCDA-061B-CCCD-CA81-3059286BB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69049-72F2-D22A-49BA-D03051703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EAF1-4DAD-4546-A136-89FE4722A5E1}" type="datetime1">
              <a:rPr lang="ro-RO" smtClean="0"/>
              <a:t>28.08.2025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73C1B-AD8C-1DAB-EDDA-24C9667AE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5D74-687A-981D-3F81-562B60D4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658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EFD09-DAE5-EB80-1545-1B392D42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C22-2A16-8AA3-5650-428DD3C33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8568E-18E5-0599-DDAA-3ABB32770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BB1A-90FD-5D4A-B6FA-E7BF87ED65C3}" type="datetime1">
              <a:rPr lang="ro-RO" smtClean="0"/>
              <a:t>28.08.2025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F88DA-633F-EE8E-FF5C-D838F3EE9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D42CF-2607-A86F-6C55-0109CCB97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EF71-21C0-0D4A-A648-3BAF92E3EBF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36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1167C-0FDA-191F-8240-BCE8888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2FED3-FF0C-EDC7-844E-042490B0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E9EE8-BF68-3037-0BE5-99610D48C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29F008-6CC9-4455-937F-EC2EDE51CF74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BB1F1-B9AD-2B51-2539-9C174FB0E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D353C-797D-44B7-54E8-FDBCFF00A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FEA47-B51B-4DBE-8061-A1CA9E3AF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8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5.sv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23.svg"/><Relationship Id="rId5" Type="http://schemas.openxmlformats.org/officeDocument/2006/relationships/image" Target="../media/image38.svg"/><Relationship Id="rId15" Type="http://schemas.openxmlformats.org/officeDocument/2006/relationships/image" Target="../media/image40.png"/><Relationship Id="rId10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12" Type="http://schemas.openxmlformats.org/officeDocument/2006/relationships/image" Target="../media/image5.sv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svg"/><Relationship Id="rId11" Type="http://schemas.openxmlformats.org/officeDocument/2006/relationships/image" Target="../media/image4.png"/><Relationship Id="rId5" Type="http://schemas.openxmlformats.org/officeDocument/2006/relationships/image" Target="../media/image22.png"/><Relationship Id="rId15" Type="http://schemas.openxmlformats.org/officeDocument/2006/relationships/image" Target="../media/image48.png"/><Relationship Id="rId10" Type="http://schemas.openxmlformats.org/officeDocument/2006/relationships/image" Target="../media/image7.png"/><Relationship Id="rId19" Type="http://schemas.openxmlformats.org/officeDocument/2006/relationships/image" Target="../media/image52.png"/><Relationship Id="rId4" Type="http://schemas.openxmlformats.org/officeDocument/2006/relationships/image" Target="../media/image25.svg"/><Relationship Id="rId9" Type="http://schemas.openxmlformats.org/officeDocument/2006/relationships/image" Target="../media/image45.svg"/><Relationship Id="rId14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61.jpe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11" Type="http://schemas.openxmlformats.org/officeDocument/2006/relationships/image" Target="../media/image65.svg"/><Relationship Id="rId5" Type="http://schemas.openxmlformats.org/officeDocument/2006/relationships/image" Target="../media/image59.JP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JP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68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75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JP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sv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3.png"/><Relationship Id="rId9" Type="http://schemas.openxmlformats.org/officeDocument/2006/relationships/image" Target="../media/image7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3.pn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3" Type="http://schemas.openxmlformats.org/officeDocument/2006/relationships/image" Target="../media/image3.png"/><Relationship Id="rId7" Type="http://schemas.openxmlformats.org/officeDocument/2006/relationships/image" Target="../media/image86.sv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93.png"/><Relationship Id="rId7" Type="http://schemas.openxmlformats.org/officeDocument/2006/relationships/image" Target="../media/image6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95.svg"/><Relationship Id="rId5" Type="http://schemas.openxmlformats.org/officeDocument/2006/relationships/image" Target="../media/image5.svg"/><Relationship Id="rId10" Type="http://schemas.openxmlformats.org/officeDocument/2006/relationships/image" Target="../media/image94.png"/><Relationship Id="rId4" Type="http://schemas.openxmlformats.org/officeDocument/2006/relationships/image" Target="../media/image4.png"/><Relationship Id="rId9" Type="http://schemas.openxmlformats.org/officeDocument/2006/relationships/image" Target="../media/image6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6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hyperlink" Target="mailto:investors@dn-agrar.e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svg"/><Relationship Id="rId9" Type="http://schemas.openxmlformats.org/officeDocument/2006/relationships/image" Target="../media/image10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Cows looking at the camera">
            <a:extLst>
              <a:ext uri="{FF2B5EF4-FFF2-40B4-BE49-F238E27FC236}">
                <a16:creationId xmlns:a16="http://schemas.microsoft.com/office/drawing/2014/main" id="{2F8D0210-EE5C-4867-0103-77FBDCB37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66"/>
          <a:stretch/>
        </p:blipFill>
        <p:spPr>
          <a:xfrm>
            <a:off x="2555441" y="10"/>
            <a:ext cx="9669642" cy="6857990"/>
          </a:xfrm>
          <a:prstGeom prst="rect">
            <a:avLst/>
          </a:prstGeom>
        </p:spPr>
      </p:pic>
      <p:sp>
        <p:nvSpPr>
          <p:cNvPr id="25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E54FA44-134D-7B95-44AA-60AF8E0A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87" y="181471"/>
            <a:ext cx="3014130" cy="30141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8A696F-F001-5A9E-16EF-30B458159885}"/>
              </a:ext>
            </a:extLst>
          </p:cNvPr>
          <p:cNvSpPr txBox="1">
            <a:spLocks/>
          </p:cNvSpPr>
          <p:nvPr/>
        </p:nvSpPr>
        <p:spPr>
          <a:xfrm>
            <a:off x="214987" y="3195601"/>
            <a:ext cx="477494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o-RO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4000" dirty="0" err="1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resentation</a:t>
            </a:r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Financial Results </a:t>
            </a:r>
          </a:p>
          <a:p>
            <a:pPr algn="l"/>
            <a:r>
              <a:rPr lang="en-US" sz="4000" dirty="0">
                <a:solidFill>
                  <a:srgbClr val="6A7D9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1st half of 2025</a:t>
            </a:r>
            <a:endParaRPr lang="ro-RO" sz="4000" dirty="0">
              <a:solidFill>
                <a:srgbClr val="6A7D9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ro-RO" sz="4000" dirty="0">
              <a:solidFill>
                <a:srgbClr val="6A7D9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24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August 28</a:t>
            </a:r>
            <a:r>
              <a:rPr lang="en-US" sz="2400" baseline="300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US" sz="24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2025 -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12E8D6-8AF9-C129-9644-5BCB5D8CC375}"/>
              </a:ext>
            </a:extLst>
          </p:cNvPr>
          <p:cNvSpPr/>
          <p:nvPr/>
        </p:nvSpPr>
        <p:spPr>
          <a:xfrm>
            <a:off x="6566766" y="181471"/>
            <a:ext cx="58371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9A3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AGRAR’s </a:t>
            </a:r>
          </a:p>
          <a:p>
            <a:pPr algn="ctr"/>
            <a:r>
              <a:rPr lang="en-US" sz="4000" b="1">
                <a:ln w="0"/>
                <a:solidFill>
                  <a:srgbClr val="F9A30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 Team</a:t>
            </a:r>
          </a:p>
        </p:txBody>
      </p:sp>
    </p:spTree>
    <p:extLst>
      <p:ext uri="{BB962C8B-B14F-4D97-AF65-F5344CB8AC3E}">
        <p14:creationId xmlns:p14="http://schemas.microsoft.com/office/powerpoint/2010/main" val="283089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5B8E65-E2C1-CEBF-FF46-97164CF60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46">
            <a:extLst>
              <a:ext uri="{FF2B5EF4-FFF2-40B4-BE49-F238E27FC236}">
                <a16:creationId xmlns:a16="http://schemas.microsoft.com/office/drawing/2014/main" id="{49F8C752-B9FA-3FCB-07FC-58606E4D1F41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FINANCIAL RESULTS HIGHLIGHTS in H1 2025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6DD9BC98-545C-990E-36E0-0A17D568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15" name="Picture 14" descr="A green grass on a black background&#10;&#10;AI-generated content may be incorrect.">
            <a:extLst>
              <a:ext uri="{FF2B5EF4-FFF2-40B4-BE49-F238E27FC236}">
                <a16:creationId xmlns:a16="http://schemas.microsoft.com/office/drawing/2014/main" id="{8D2FB786-5467-6FE9-B0B9-0A679D210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471">
            <a:off x="277045" y="5913039"/>
            <a:ext cx="596749" cy="48270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75EA49-FFC9-8E17-E5A7-7E91F26E2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76092"/>
              </p:ext>
            </p:extLst>
          </p:nvPr>
        </p:nvGraphicFramePr>
        <p:xfrm>
          <a:off x="5768787" y="1326705"/>
          <a:ext cx="6042083" cy="4737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2607">
                  <a:extLst>
                    <a:ext uri="{9D8B030D-6E8A-4147-A177-3AD203B41FA5}">
                      <a16:colId xmlns:a16="http://schemas.microsoft.com/office/drawing/2014/main" val="1400327029"/>
                    </a:ext>
                  </a:extLst>
                </a:gridCol>
                <a:gridCol w="1103151">
                  <a:extLst>
                    <a:ext uri="{9D8B030D-6E8A-4147-A177-3AD203B41FA5}">
                      <a16:colId xmlns:a16="http://schemas.microsoft.com/office/drawing/2014/main" val="3409493443"/>
                    </a:ext>
                  </a:extLst>
                </a:gridCol>
                <a:gridCol w="1114767">
                  <a:extLst>
                    <a:ext uri="{9D8B030D-6E8A-4147-A177-3AD203B41FA5}">
                      <a16:colId xmlns:a16="http://schemas.microsoft.com/office/drawing/2014/main" val="1850854319"/>
                    </a:ext>
                  </a:extLst>
                </a:gridCol>
                <a:gridCol w="851558">
                  <a:extLst>
                    <a:ext uri="{9D8B030D-6E8A-4147-A177-3AD203B41FA5}">
                      <a16:colId xmlns:a16="http://schemas.microsoft.com/office/drawing/2014/main" val="3314497017"/>
                    </a:ext>
                  </a:extLst>
                </a:gridCol>
              </a:tblGrid>
              <a:tr h="479100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PROFIT AND LOSS ACCOUNT</a:t>
                      </a:r>
                    </a:p>
                    <a:p>
                      <a:pPr algn="ctr" fontAlgn="t"/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06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06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>
                          <a:solidFill>
                            <a:schemeClr val="bg1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∆%</a:t>
                      </a:r>
                      <a:endParaRPr lang="en-RO" sz="1200" b="1" i="0" u="none" strike="noStrike">
                        <a:solidFill>
                          <a:schemeClr val="bg1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242780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INCOME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158,719,177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0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48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3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396716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OPERATING EXPENSES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 – TOTAL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119,750,382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13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9,5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57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9.72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US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484049"/>
                  </a:ext>
                </a:extLst>
              </a:tr>
              <a:tr h="612683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OPERATING PROFIT OR LOSS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38,968,795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,4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55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72.45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52544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INCOME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209,831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highlight>
                            <a:srgbClr val="FFFF00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(70.97)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3615369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EXPENSES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TOTAL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6,495,772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592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687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41.44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84586"/>
                  </a:ext>
                </a:extLst>
              </a:tr>
              <a:tr h="49767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FINANCIAL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(6,285,941)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,8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69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,9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(62.43)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030642"/>
                  </a:ext>
                </a:extLst>
              </a:tr>
              <a:tr h="457625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b="0" i="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GROSS PROFIT OR LOSS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32,682,854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727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515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74.52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634049"/>
                  </a:ext>
                </a:extLst>
              </a:tr>
              <a:tr h="700136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NET PROFIT OR LOSS</a:t>
                      </a:r>
                      <a:endParaRPr lang="en-GB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27,178,169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077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972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80.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5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/>
                          <a:ea typeface="Open Sans"/>
                          <a:cs typeface="Open Sans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3872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84F577-E61D-D74D-BDE0-AA4B839F1EAD}"/>
              </a:ext>
            </a:extLst>
          </p:cNvPr>
          <p:cNvSpPr txBox="1"/>
          <p:nvPr/>
        </p:nvSpPr>
        <p:spPr>
          <a:xfrm>
            <a:off x="1134292" y="1271177"/>
            <a:ext cx="4365555" cy="49398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first half of 2025, operating revenues amounted to RON 159 million, a 20% increase compared to the same period of last year. </a:t>
            </a:r>
          </a:p>
          <a:p>
            <a:pPr algn="just">
              <a:buClr>
                <a:srgbClr val="017900"/>
              </a:buClr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Operating expenses increased by 10% in the first half of 2025 compared to the same period in 2024, reaching RON 120 million. </a:t>
            </a:r>
          </a:p>
          <a:p>
            <a:pPr algn="just">
              <a:buClr>
                <a:srgbClr val="017900"/>
              </a:buClr>
            </a:pPr>
            <a:endParaRPr lang="en-GB" sz="1500" dirty="0">
              <a:solidFill>
                <a:srgbClr val="3C424F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increase in operating expenses was also Influenced by the evolution of expenses for raw materials and consumables, which recorded an increase of 5% in 2025, reaching the value of RON 67 million. </a:t>
            </a:r>
          </a:p>
          <a:p>
            <a:pPr algn="just">
              <a:buClr>
                <a:srgbClr val="017900"/>
              </a:buClr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Clr>
                <a:srgbClr val="017900"/>
              </a:buClr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Expenses related to value adjustments on tangible and intangible assets also had an impact on operating expenses. These amounted RON 14 million, with an increase up to 13% compared to the same period last year, a development correlated with an 11% increase in the fixed assets.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166A232-4395-9F04-D62C-ECEAE5C5A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12" y="1371973"/>
            <a:ext cx="326422" cy="32642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416A916-65CE-E052-D9E3-7DCD29E0C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08" y="2308946"/>
            <a:ext cx="326422" cy="32642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D6EF53F-F96F-1D1F-B2D0-C4997FFD9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12" y="4602551"/>
            <a:ext cx="326422" cy="326422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76EA664-5011-CF38-BB4C-D4BB3D41F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12" y="3209384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7728A-CF3A-0293-9B3B-1D425497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46">
            <a:extLst>
              <a:ext uri="{FF2B5EF4-FFF2-40B4-BE49-F238E27FC236}">
                <a16:creationId xmlns:a16="http://schemas.microsoft.com/office/drawing/2014/main" id="{3054417E-AE0E-F711-92BB-4D45B5F8281B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THE MAIN ELEMENTS OF THE BALANCE SHEET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67C4D8AE-B473-62E5-EDE1-5E4BA1538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15" name="Picture 14" descr="A green grass on a black background&#10;&#10;AI-generated content may be incorrect.">
            <a:extLst>
              <a:ext uri="{FF2B5EF4-FFF2-40B4-BE49-F238E27FC236}">
                <a16:creationId xmlns:a16="http://schemas.microsoft.com/office/drawing/2014/main" id="{758E6EE2-3DCB-EEB0-F4E8-42219E499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471">
            <a:off x="277045" y="5913039"/>
            <a:ext cx="596749" cy="48270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969D7A-0EFD-6F37-A7F6-01BDA9C46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601782"/>
              </p:ext>
            </p:extLst>
          </p:nvPr>
        </p:nvGraphicFramePr>
        <p:xfrm>
          <a:off x="5516295" y="1536673"/>
          <a:ext cx="6539717" cy="4397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0084">
                  <a:extLst>
                    <a:ext uri="{9D8B030D-6E8A-4147-A177-3AD203B41FA5}">
                      <a16:colId xmlns:a16="http://schemas.microsoft.com/office/drawing/2014/main" val="2064077222"/>
                    </a:ext>
                  </a:extLst>
                </a:gridCol>
                <a:gridCol w="1230678">
                  <a:extLst>
                    <a:ext uri="{9D8B030D-6E8A-4147-A177-3AD203B41FA5}">
                      <a16:colId xmlns:a16="http://schemas.microsoft.com/office/drawing/2014/main" val="1570088667"/>
                    </a:ext>
                  </a:extLst>
                </a:gridCol>
                <a:gridCol w="981372">
                  <a:extLst>
                    <a:ext uri="{9D8B030D-6E8A-4147-A177-3AD203B41FA5}">
                      <a16:colId xmlns:a16="http://schemas.microsoft.com/office/drawing/2014/main" val="2967212118"/>
                    </a:ext>
                  </a:extLst>
                </a:gridCol>
                <a:gridCol w="647583">
                  <a:extLst>
                    <a:ext uri="{9D8B030D-6E8A-4147-A177-3AD203B41FA5}">
                      <a16:colId xmlns:a16="http://schemas.microsoft.com/office/drawing/2014/main" val="976271848"/>
                    </a:ext>
                  </a:extLst>
                </a:gridCol>
              </a:tblGrid>
              <a:tr h="374752">
                <a:tc>
                  <a:txBody>
                    <a:bodyPr/>
                    <a:lstStyle/>
                    <a:p>
                      <a:pPr algn="ctr" fontAlgn="t"/>
                      <a:r>
                        <a:rPr lang="ro-RO" sz="1200" b="1" u="none" strike="noStrike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BALANCE SHEET INDICATORS </a:t>
                      </a:r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  <a:highlight>
                            <a:srgbClr val="FAA303"/>
                          </a:highligh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(RON)</a:t>
                      </a:r>
                      <a:endParaRPr lang="en-GB" sz="1200" b="1" i="0" u="none" strike="noStrike">
                        <a:solidFill>
                          <a:schemeClr val="bg1"/>
                        </a:solidFill>
                        <a:effectLst/>
                        <a:highlight>
                          <a:srgbClr val="FAA303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3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06</a:t>
                      </a:r>
                      <a:r>
                        <a:rPr lang="en-RO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/202</a:t>
                      </a:r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RO" sz="1200" b="1" i="0" u="none" strike="noStrike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31/12/202</a:t>
                      </a:r>
                      <a:r>
                        <a:rPr lang="en-GB" sz="1200" b="1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RO" sz="1200" b="1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RO" sz="1200" b="1" u="none" strike="noStrike">
                          <a:solidFill>
                            <a:schemeClr val="bg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∆%</a:t>
                      </a:r>
                      <a:endParaRPr lang="en-RO" sz="1200" b="1" i="0" u="none" strike="noStrike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AA30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758518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FIXED ASSETS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270,095,463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43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,5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,0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09</a:t>
                      </a:r>
                      <a:endParaRPr lang="en-RO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10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.92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987243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CURRENT ASSETS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- TOTAL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119,363,001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5,7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84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991</a:t>
                      </a:r>
                      <a:endParaRPr lang="en-RO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3.09%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308895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ro-RO" sz="1100" b="0" i="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EXPENSES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3,230,269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369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endParaRPr lang="en-RO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36.30%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221694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ASSETS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GB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392,688,734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</a:t>
                      </a:r>
                      <a:r>
                        <a:rPr lang="en-US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665</a:t>
                      </a:r>
                      <a:r>
                        <a:rPr lang="en-US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r>
                        <a:rPr lang="en-US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endParaRPr lang="en-RO" sz="1100" b="1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58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813308"/>
                  </a:ext>
                </a:extLst>
              </a:tr>
              <a:tr h="599601">
                <a:tc>
                  <a:txBody>
                    <a:bodyPr/>
                    <a:lstStyle/>
                    <a:p>
                      <a:pPr algn="l" fontAlgn="ctr"/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</a:t>
                      </a:r>
                      <a:r>
                        <a:rPr lang="en-US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 AMOUNTS TO BE PAID WITHIN UP TO</a:t>
                      </a:r>
                    </a:p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ONE YEAR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75,507,681 </a:t>
                      </a:r>
                      <a:endParaRPr lang="en-GB" sz="110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84,138,725</a:t>
                      </a:r>
                      <a:endParaRPr lang="en-GB" sz="110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(10.26)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412859"/>
                  </a:ext>
                </a:extLst>
              </a:tr>
              <a:tr h="5996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DEBTS: AMOUNTS TO BE PAID IN MORE </a:t>
                      </a:r>
                    </a:p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THAN ONE YEAR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123,080,532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,3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</a:t>
                      </a:r>
                      <a:endParaRPr lang="en-RO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11.4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192526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PROVISIONS</a:t>
                      </a:r>
                      <a:endParaRPr lang="en-GB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34,164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386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046</a:t>
                      </a:r>
                      <a:endParaRPr lang="en-RO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(91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534585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DEFERRED REVENUES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1,658,119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en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27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746</a:t>
                      </a:r>
                      <a:endParaRPr lang="en-RO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r>
                        <a:rPr lang="en-US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03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5612563"/>
                  </a:ext>
                </a:extLst>
              </a:tr>
              <a:tr h="32478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0" i="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DEBT - TOTAL</a:t>
                      </a: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198,588,213</a:t>
                      </a:r>
                      <a:endParaRPr lang="en-RO" sz="1100" b="0" i="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194,572,071 </a:t>
                      </a:r>
                      <a:endParaRPr lang="en-RO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  </a:t>
                      </a:r>
                      <a:r>
                        <a:rPr lang="ro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.06</a:t>
                      </a:r>
                      <a:r>
                        <a:rPr lang="en-RO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462507"/>
                  </a:ext>
                </a:extLst>
              </a:tr>
              <a:tr h="29980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EQUITY - TOTAL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kern="1200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192,408,238</a:t>
                      </a:r>
                      <a:endParaRPr lang="en-RO" sz="1100" u="none" strike="noStrike" kern="1200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164,980,067</a:t>
                      </a:r>
                      <a:endParaRPr lang="en-RO" sz="1100" b="0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16.63%</a:t>
                      </a:r>
                      <a:endParaRPr lang="en-RO" sz="1100" b="1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rgbClr val="017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950168"/>
                  </a:ext>
                </a:extLst>
              </a:tr>
              <a:tr h="374752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EQUITY AND DEBT</a:t>
                      </a:r>
                      <a:endParaRPr lang="en-GB" sz="1100" b="1" i="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392,688,734</a:t>
                      </a:r>
                      <a:endParaRPr lang="en-GB" sz="1100" u="none" strike="noStrike" dirty="0">
                        <a:solidFill>
                          <a:srgbClr val="3C424F"/>
                        </a:solidFill>
                        <a:effectLst/>
                        <a:highlight>
                          <a:srgbClr val="FFFF00"/>
                        </a:highlight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665</a:t>
                      </a:r>
                      <a:r>
                        <a:rPr lang="en-GB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o-RO" sz="1100" u="none" strike="noStrike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930</a:t>
                      </a:r>
                      <a:endParaRPr lang="en-GB" sz="1100" u="none" strike="noStrike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3C424F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8.58%</a:t>
                      </a:r>
                      <a:endParaRPr lang="en-RO" sz="1100" b="1" i="0" u="none" strike="noStrike" dirty="0">
                        <a:solidFill>
                          <a:srgbClr val="3C424F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9291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5625731-7757-9CB7-9C43-DD5C18A5E154}"/>
              </a:ext>
            </a:extLst>
          </p:cNvPr>
          <p:cNvSpPr txBox="1"/>
          <p:nvPr/>
        </p:nvSpPr>
        <p:spPr>
          <a:xfrm>
            <a:off x="886767" y="1821566"/>
            <a:ext cx="4352365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buClr>
                <a:srgbClr val="017900"/>
              </a:buClr>
            </a:pP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Equity increased  by 17% compared to December 31</a:t>
            </a:r>
            <a:r>
              <a:rPr lang="en-GB" sz="1500" baseline="300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st</a:t>
            </a: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, 2024, reaching RON 192 million, this increase being determined by the recording of a net profit of RON 27 million at the end of June 2025.</a:t>
            </a:r>
          </a:p>
          <a:p>
            <a:pPr algn="just">
              <a:buClr>
                <a:srgbClr val="017900"/>
              </a:buClr>
            </a:pPr>
            <a:endParaRPr lang="en-US" sz="15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Long-term liabilities increased by 11% compared to the end of 2024, reaching a balance of RON 123 million at the end of June, following the investments made.</a:t>
            </a:r>
          </a:p>
          <a:p>
            <a:pPr algn="just">
              <a:buClr>
                <a:srgbClr val="017900"/>
              </a:buClr>
            </a:pPr>
            <a:endParaRPr lang="ro-RO" sz="1500" dirty="0">
              <a:solidFill>
                <a:srgbClr val="3C424F"/>
              </a:solidFill>
              <a:latin typeface="Open Sans"/>
              <a:ea typeface="Open Sans"/>
              <a:cs typeface="Open Sans"/>
            </a:endParaRPr>
          </a:p>
          <a:p>
            <a:pPr algn="just">
              <a:buClr>
                <a:srgbClr val="017900"/>
              </a:buClr>
            </a:pPr>
            <a:r>
              <a:rPr lang="en-GB" sz="1500" dirty="0">
                <a:solidFill>
                  <a:srgbClr val="3C424F"/>
                </a:solidFill>
                <a:latin typeface="Open Sans"/>
                <a:ea typeface="Open Sans"/>
                <a:cs typeface="Open Sans"/>
              </a:rPr>
              <a:t>The provisions for the first half of 2025 decreased by 91% compared to the end of 2024, reaching RON 34 thousand, reflecting the efficiency with which the company managed employee vacation leave.</a:t>
            </a:r>
          </a:p>
          <a:p>
            <a:pPr algn="just">
              <a:buClr>
                <a:srgbClr val="017900"/>
              </a:buClr>
            </a:pPr>
            <a:endParaRPr lang="en-GB" sz="1500" dirty="0">
              <a:solidFill>
                <a:srgbClr val="3C424F"/>
              </a:solidFill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147478D-D778-DD75-5A43-8D98A0E77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54" y="1878634"/>
            <a:ext cx="326422" cy="32642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E452D5E-7C65-C23C-8FBD-8E34BA216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31" y="3265789"/>
            <a:ext cx="326422" cy="326422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807EB74-588A-E0A3-BADF-9803CC67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31" y="4363828"/>
            <a:ext cx="326422" cy="32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7AEC5D-B3ED-72AF-2EE0-9089F4E1C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74FCD0FB-AAB7-8E84-AC10-5ED149049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D576193-8EF9-FEAC-3DE6-81DC566E8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17628" y="5633087"/>
            <a:ext cx="3142902" cy="123124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919428-70C5-D8A5-3E84-0B6BF5B26FA5}"/>
              </a:ext>
            </a:extLst>
          </p:cNvPr>
          <p:cNvSpPr/>
          <p:nvPr/>
        </p:nvSpPr>
        <p:spPr>
          <a:xfrm>
            <a:off x="381639" y="719200"/>
            <a:ext cx="1052529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CONTENT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3A94CE-1346-522B-8C16-4BD7D4C22133}"/>
              </a:ext>
            </a:extLst>
          </p:cNvPr>
          <p:cNvSpPr/>
          <p:nvPr/>
        </p:nvSpPr>
        <p:spPr>
          <a:xfrm>
            <a:off x="2879476" y="3233075"/>
            <a:ext cx="6611792" cy="515176"/>
          </a:xfrm>
          <a:prstGeom prst="roundRect">
            <a:avLst>
              <a:gd name="adj" fmla="val 50000"/>
            </a:avLst>
          </a:prstGeom>
          <a:solidFill>
            <a:srgbClr val="E87C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4B803F-23AB-431C-7E3B-C092A4E99220}"/>
              </a:ext>
            </a:extLst>
          </p:cNvPr>
          <p:cNvSpPr/>
          <p:nvPr/>
        </p:nvSpPr>
        <p:spPr>
          <a:xfrm>
            <a:off x="4646062" y="4743299"/>
            <a:ext cx="6253480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055448-888B-9891-B2BE-FB6832FB9940}"/>
              </a:ext>
            </a:extLst>
          </p:cNvPr>
          <p:cNvSpPr/>
          <p:nvPr/>
        </p:nvSpPr>
        <p:spPr>
          <a:xfrm>
            <a:off x="2401684" y="2508669"/>
            <a:ext cx="6485206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3EDE94-093F-13E7-BC47-F1F6FBB7025F}"/>
              </a:ext>
            </a:extLst>
          </p:cNvPr>
          <p:cNvSpPr/>
          <p:nvPr/>
        </p:nvSpPr>
        <p:spPr>
          <a:xfrm>
            <a:off x="3743960" y="3996729"/>
            <a:ext cx="6484493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CDB48C6-4A6C-1EBA-AD8C-6322E7477941}"/>
              </a:ext>
            </a:extLst>
          </p:cNvPr>
          <p:cNvSpPr/>
          <p:nvPr/>
        </p:nvSpPr>
        <p:spPr>
          <a:xfrm>
            <a:off x="1734838" y="1838078"/>
            <a:ext cx="6665704" cy="513102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AA303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C37A15-4A0A-3FDD-0018-E3E6600EA622}"/>
              </a:ext>
            </a:extLst>
          </p:cNvPr>
          <p:cNvSpPr/>
          <p:nvPr/>
        </p:nvSpPr>
        <p:spPr>
          <a:xfrm>
            <a:off x="5378158" y="5479572"/>
            <a:ext cx="6253480" cy="515177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Picture 17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2404B37B-5A27-6912-40B4-FC32D2F83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001" y="1772214"/>
            <a:ext cx="671674" cy="667574"/>
          </a:xfrm>
          <a:prstGeom prst="rect">
            <a:avLst/>
          </a:prstGeom>
        </p:spPr>
      </p:pic>
      <p:pic>
        <p:nvPicPr>
          <p:cNvPr id="20" name="Picture 19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2A115565-B5D1-87BA-D601-F7AC73CE0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22" y="2477744"/>
            <a:ext cx="671674" cy="6675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F7C322-F048-70B4-3596-CCCBEF12C3CD}"/>
              </a:ext>
            </a:extLst>
          </p:cNvPr>
          <p:cNvSpPr txBox="1"/>
          <p:nvPr/>
        </p:nvSpPr>
        <p:spPr>
          <a:xfrm>
            <a:off x="2203354" y="257053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2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BFB4B-5C80-94A2-8C98-A19835E40BB8}"/>
              </a:ext>
            </a:extLst>
          </p:cNvPr>
          <p:cNvSpPr txBox="1"/>
          <p:nvPr/>
        </p:nvSpPr>
        <p:spPr>
          <a:xfrm>
            <a:off x="1561553" y="1861059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F586F3-1A68-8B64-9E3F-1E65A69CAA19}"/>
              </a:ext>
            </a:extLst>
          </p:cNvPr>
          <p:cNvSpPr txBox="1"/>
          <p:nvPr/>
        </p:nvSpPr>
        <p:spPr>
          <a:xfrm>
            <a:off x="2233227" y="1885169"/>
            <a:ext cx="2938213" cy="4288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ABOUT DN AGRAR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654519-32F3-0E1C-4932-8947DA30194A}"/>
              </a:ext>
            </a:extLst>
          </p:cNvPr>
          <p:cNvSpPr txBox="1"/>
          <p:nvPr/>
        </p:nvSpPr>
        <p:spPr>
          <a:xfrm>
            <a:off x="2879476" y="2565451"/>
            <a:ext cx="291137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6M 2025 FINANCIAL RESULTS</a:t>
            </a:r>
          </a:p>
        </p:txBody>
      </p:sp>
      <p:pic>
        <p:nvPicPr>
          <p:cNvPr id="37" name="Picture 36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AE58F03B-5D94-E047-D5E1-934D7B4F4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196" y="3196977"/>
            <a:ext cx="671674" cy="6675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1707DA6-92B5-C664-02C4-EF0661A4D602}"/>
              </a:ext>
            </a:extLst>
          </p:cNvPr>
          <p:cNvSpPr txBox="1"/>
          <p:nvPr/>
        </p:nvSpPr>
        <p:spPr>
          <a:xfrm>
            <a:off x="2881486" y="3299367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3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E806D9-C514-F0F5-E26E-B0178CC13807}"/>
              </a:ext>
            </a:extLst>
          </p:cNvPr>
          <p:cNvSpPr txBox="1"/>
          <p:nvPr/>
        </p:nvSpPr>
        <p:spPr>
          <a:xfrm>
            <a:off x="3481122" y="3298687"/>
            <a:ext cx="3422598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CAPITAL MARKET JOURNEY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564D08-BCD7-2739-2347-6DE94FB1632A}"/>
              </a:ext>
            </a:extLst>
          </p:cNvPr>
          <p:cNvSpPr txBox="1"/>
          <p:nvPr/>
        </p:nvSpPr>
        <p:spPr>
          <a:xfrm>
            <a:off x="4234423" y="4041212"/>
            <a:ext cx="399283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</a:p>
        </p:txBody>
      </p:sp>
      <p:pic>
        <p:nvPicPr>
          <p:cNvPr id="48" name="Picture 47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00F0A8F2-94A0-2D1D-37D9-2253EA006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122" y="3956201"/>
            <a:ext cx="671674" cy="66757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7B7315B-8C8B-E990-8EBE-932F88BAFD60}"/>
              </a:ext>
            </a:extLst>
          </p:cNvPr>
          <p:cNvSpPr txBox="1"/>
          <p:nvPr/>
        </p:nvSpPr>
        <p:spPr>
          <a:xfrm>
            <a:off x="3634412" y="405859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4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2EDCAC-6E22-E866-75E0-01695D6727FF}"/>
              </a:ext>
            </a:extLst>
          </p:cNvPr>
          <p:cNvSpPr txBox="1"/>
          <p:nvPr/>
        </p:nvSpPr>
        <p:spPr>
          <a:xfrm>
            <a:off x="5119176" y="4840036"/>
            <a:ext cx="352698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CURRENT PROJECTS</a:t>
            </a:r>
          </a:p>
        </p:txBody>
      </p:sp>
      <p:pic>
        <p:nvPicPr>
          <p:cNvPr id="51" name="Picture 50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943489C1-D197-6259-9D8C-4DDFF0928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674" y="4679875"/>
            <a:ext cx="671674" cy="667574"/>
          </a:xfrm>
          <a:prstGeom prst="rect">
            <a:avLst/>
          </a:prstGeom>
        </p:spPr>
      </p:pic>
      <p:pic>
        <p:nvPicPr>
          <p:cNvPr id="52" name="Picture 51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41F47849-3DEA-4685-1198-369F65BE1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176" y="5433117"/>
            <a:ext cx="671674" cy="66757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87E6610-0A41-A5B0-655F-C15C56049CC5}"/>
              </a:ext>
            </a:extLst>
          </p:cNvPr>
          <p:cNvSpPr txBox="1"/>
          <p:nvPr/>
        </p:nvSpPr>
        <p:spPr>
          <a:xfrm>
            <a:off x="4515678" y="4783414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5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B5D4488-12E8-8B88-62FD-7EC8B585DEAE}"/>
              </a:ext>
            </a:extLst>
          </p:cNvPr>
          <p:cNvSpPr txBox="1"/>
          <p:nvPr/>
        </p:nvSpPr>
        <p:spPr>
          <a:xfrm>
            <a:off x="5256066" y="554480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6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147CD8-2075-0CB3-196D-9E7D69A6B38F}"/>
              </a:ext>
            </a:extLst>
          </p:cNvPr>
          <p:cNvSpPr txBox="1"/>
          <p:nvPr/>
        </p:nvSpPr>
        <p:spPr>
          <a:xfrm>
            <a:off x="5881409" y="5558874"/>
            <a:ext cx="3913755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OUTLOOK &amp; 2025 -2030 STRATEGY </a:t>
            </a:r>
          </a:p>
        </p:txBody>
      </p:sp>
      <p:pic>
        <p:nvPicPr>
          <p:cNvPr id="56" name="Picture 55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406B7C12-992E-B7B9-08EC-84945C4736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465" b="11707"/>
          <a:stretch>
            <a:fillRect/>
          </a:stretch>
        </p:blipFill>
        <p:spPr>
          <a:xfrm>
            <a:off x="0" y="1848413"/>
            <a:ext cx="1348763" cy="50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072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FAEA7E3D-983E-B9D7-1343-37347D1E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581589-CC72-84CF-FA27-3D36E6D05921}"/>
              </a:ext>
            </a:extLst>
          </p:cNvPr>
          <p:cNvSpPr txBox="1"/>
          <p:nvPr/>
        </p:nvSpPr>
        <p:spPr>
          <a:xfrm>
            <a:off x="634044" y="2595847"/>
            <a:ext cx="214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Investment </a:t>
            </a:r>
            <a:endParaRPr kumimoji="0" lang="ro-RO" sz="1800" b="1" i="0" u="none" strike="noStrike" kern="1200" cap="none" spc="0" normalizeH="0" baseline="0" noProof="0">
              <a:ln>
                <a:noFill/>
              </a:ln>
              <a:solidFill>
                <a:srgbClr val="015422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in CUT 2 Farm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A65873FB-83F1-DF71-494E-4BDCD70F698C}"/>
              </a:ext>
            </a:extLst>
          </p:cNvPr>
          <p:cNvSpPr/>
          <p:nvPr/>
        </p:nvSpPr>
        <p:spPr>
          <a:xfrm rot="10800000" flipH="1">
            <a:off x="0" y="1324192"/>
            <a:ext cx="3652520" cy="5218441"/>
          </a:xfrm>
          <a:prstGeom prst="round1Rect">
            <a:avLst>
              <a:gd name="adj" fmla="val 13778"/>
            </a:avLst>
          </a:prstGeom>
          <a:gradFill flip="none" rotWithShape="1">
            <a:gsLst>
              <a:gs pos="100000">
                <a:srgbClr val="E87C1A"/>
              </a:gs>
              <a:gs pos="28000">
                <a:srgbClr val="FF91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9DB526-3127-2C9E-6910-E9BE482592A1}"/>
              </a:ext>
            </a:extLst>
          </p:cNvPr>
          <p:cNvSpPr/>
          <p:nvPr/>
        </p:nvSpPr>
        <p:spPr>
          <a:xfrm>
            <a:off x="381639" y="315362"/>
            <a:ext cx="1069365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DN AGRAR IN THE CAPITAL MARKET</a:t>
            </a:r>
          </a:p>
        </p:txBody>
      </p:sp>
      <p:sp>
        <p:nvSpPr>
          <p:cNvPr id="47" name="Primary Heading-2">
            <a:extLst>
              <a:ext uri="{FF2B5EF4-FFF2-40B4-BE49-F238E27FC236}">
                <a16:creationId xmlns:a16="http://schemas.microsoft.com/office/drawing/2014/main" id="{50AFFAFD-7B5F-B416-DDA1-70CC2B7FDD90}"/>
              </a:ext>
            </a:extLst>
          </p:cNvPr>
          <p:cNvSpPr txBox="1"/>
          <p:nvPr/>
        </p:nvSpPr>
        <p:spPr>
          <a:xfrm>
            <a:off x="4132818" y="1145171"/>
            <a:ext cx="2928938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-42" normalizeH="0" baseline="0" noProof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Open Sans" panose="00000700000000000000" pitchFamily="2" charset="0"/>
                <a:ea typeface="+mn-ea"/>
                <a:cs typeface="+mn-cs"/>
              </a:rPr>
              <a:t>Included in indices</a:t>
            </a:r>
          </a:p>
        </p:txBody>
      </p:sp>
      <p:sp>
        <p:nvSpPr>
          <p:cNvPr id="48" name="Description of a primary heading-2">
            <a:extLst>
              <a:ext uri="{FF2B5EF4-FFF2-40B4-BE49-F238E27FC236}">
                <a16:creationId xmlns:a16="http://schemas.microsoft.com/office/drawing/2014/main" id="{0EDE6345-9203-87CA-4A49-4327219427A2}"/>
              </a:ext>
            </a:extLst>
          </p:cNvPr>
          <p:cNvSpPr txBox="1"/>
          <p:nvPr/>
        </p:nvSpPr>
        <p:spPr>
          <a:xfrm>
            <a:off x="4088655" y="1618329"/>
            <a:ext cx="3474271" cy="861774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BETAeRO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MSCI Frontier Small Cap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MSCI Romania Small Cap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Primary Heading-3">
            <a:extLst>
              <a:ext uri="{FF2B5EF4-FFF2-40B4-BE49-F238E27FC236}">
                <a16:creationId xmlns:a16="http://schemas.microsoft.com/office/drawing/2014/main" id="{71901371-EB53-137C-F890-AD179D07EC01}"/>
              </a:ext>
            </a:extLst>
          </p:cNvPr>
          <p:cNvSpPr txBox="1"/>
          <p:nvPr/>
        </p:nvSpPr>
        <p:spPr>
          <a:xfrm>
            <a:off x="4096978" y="2413386"/>
            <a:ext cx="3394674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-42" normalizeH="0" baseline="0" noProof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Open Sans" panose="00000700000000000000" pitchFamily="2" charset="0"/>
                <a:ea typeface="+mn-ea"/>
                <a:cs typeface="+mn-cs"/>
              </a:rPr>
              <a:t>Number of Shareholders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FABFDE-B869-67D8-B585-D4E094EB4358}"/>
              </a:ext>
            </a:extLst>
          </p:cNvPr>
          <p:cNvSpPr txBox="1"/>
          <p:nvPr/>
        </p:nvSpPr>
        <p:spPr>
          <a:xfrm>
            <a:off x="4041422" y="3784898"/>
            <a:ext cx="182745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-42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Open Sans" panose="00000700000000000000" pitchFamily="2" charset="0"/>
                <a:ea typeface="+mn-ea"/>
                <a:cs typeface="+mn-cs"/>
              </a:rPr>
              <a:t>Recognition</a:t>
            </a:r>
            <a:endParaRPr kumimoji="0" lang="en-GB" sz="2100" b="1" i="0" u="none" strike="noStrike" kern="1200" cap="none" spc="-42" normalizeH="0" baseline="0" noProof="0" dirty="0">
              <a:ln>
                <a:noFill/>
              </a:ln>
              <a:solidFill>
                <a:srgbClr val="FFC881"/>
              </a:solidFill>
              <a:effectLst/>
              <a:uLnTx/>
              <a:uFillTx/>
              <a:latin typeface="Open Sans" panose="00000700000000000000" pitchFamily="2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FFCE22-3EEC-2896-77CD-39CE3173EED7}"/>
              </a:ext>
            </a:extLst>
          </p:cNvPr>
          <p:cNvSpPr txBox="1"/>
          <p:nvPr/>
        </p:nvSpPr>
        <p:spPr>
          <a:xfrm>
            <a:off x="3998928" y="4313209"/>
            <a:ext cx="44228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Score of 10 in the VEKTOR by ARIR evaluation 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2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consecutive year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has been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nominated for IR Magazine Europe Awards 2024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Awards in 2024 at ARIR Gala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IR Department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Annual Report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Company Representative in the Capital Market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ESG Performance &amp; Communication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62ACDC5-FAC6-1328-737C-A1F895B93A40}"/>
              </a:ext>
            </a:extLst>
          </p:cNvPr>
          <p:cNvSpPr txBox="1"/>
          <p:nvPr/>
        </p:nvSpPr>
        <p:spPr>
          <a:xfrm>
            <a:off x="3998928" y="2777856"/>
            <a:ext cx="257544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KaiTi" panose="02010609060101010101" pitchFamily="49" charset="-122"/>
                <a:cs typeface="Kanit Thin" panose="00000200000000000000" pitchFamily="2" charset="-34"/>
              </a:rPr>
              <a:t>3,100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KaiTi" panose="02010609060101010101" pitchFamily="49" charset="-122"/>
                <a:cs typeface="Kanit Thin" panose="00000200000000000000" pitchFamily="2" charset="-34"/>
              </a:rPr>
              <a:t>shareholders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9031F53-3DAB-BD59-82BC-7A186F9F03B3}"/>
              </a:ext>
            </a:extLst>
          </p:cNvPr>
          <p:cNvSpPr/>
          <p:nvPr/>
        </p:nvSpPr>
        <p:spPr>
          <a:xfrm flipV="1">
            <a:off x="4058988" y="1463072"/>
            <a:ext cx="2723104" cy="69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A5DA29D-020F-C4A7-BB1D-3BCDBEAE2BAB}"/>
              </a:ext>
            </a:extLst>
          </p:cNvPr>
          <p:cNvSpPr/>
          <p:nvPr/>
        </p:nvSpPr>
        <p:spPr>
          <a:xfrm flipV="1">
            <a:off x="4058988" y="2799346"/>
            <a:ext cx="2723104" cy="69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7F77581-104B-CCE1-4522-7A5D16B658B7}"/>
              </a:ext>
            </a:extLst>
          </p:cNvPr>
          <p:cNvSpPr/>
          <p:nvPr/>
        </p:nvSpPr>
        <p:spPr>
          <a:xfrm flipV="1">
            <a:off x="4088655" y="4184672"/>
            <a:ext cx="2723104" cy="69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7807E-6A42-D7F4-E1E2-DB564A2E5DBB}"/>
              </a:ext>
            </a:extLst>
          </p:cNvPr>
          <p:cNvSpPr txBox="1"/>
          <p:nvPr/>
        </p:nvSpPr>
        <p:spPr>
          <a:xfrm>
            <a:off x="204991" y="3462516"/>
            <a:ext cx="3329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Shareholding  Structure</a:t>
            </a:r>
          </a:p>
        </p:txBody>
      </p:sp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4FF08B37-AD28-DDE8-A81F-74887E4F2F7D}"/>
              </a:ext>
            </a:extLst>
          </p:cNvPr>
          <p:cNvSpPr/>
          <p:nvPr/>
        </p:nvSpPr>
        <p:spPr>
          <a:xfrm>
            <a:off x="8768154" y="1482329"/>
            <a:ext cx="3161100" cy="4913197"/>
          </a:xfrm>
          <a:prstGeom prst="round1Rect">
            <a:avLst/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26067-2E18-5374-6DFA-109997C0D3DC}"/>
              </a:ext>
            </a:extLst>
          </p:cNvPr>
          <p:cNvSpPr txBox="1"/>
          <p:nvPr/>
        </p:nvSpPr>
        <p:spPr>
          <a:xfrm>
            <a:off x="8967907" y="3068297"/>
            <a:ext cx="258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D67C19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CAPITALIZATION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D67C19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5EBE5-2E16-E7A4-65AC-62AFA696957C}"/>
              </a:ext>
            </a:extLst>
          </p:cNvPr>
          <p:cNvSpPr txBox="1"/>
          <p:nvPr/>
        </p:nvSpPr>
        <p:spPr>
          <a:xfrm>
            <a:off x="8975176" y="3356979"/>
            <a:ext cx="258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RON 276.82 MIL.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xend Black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DCB9F-731D-6D43-DBCE-4B62DFA3AC54}"/>
              </a:ext>
            </a:extLst>
          </p:cNvPr>
          <p:cNvSpPr txBox="1"/>
          <p:nvPr/>
        </p:nvSpPr>
        <p:spPr>
          <a:xfrm>
            <a:off x="8967907" y="3994791"/>
            <a:ext cx="258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EUR 54.52 MIL.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xend Black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22FD3B-E8E1-DF46-FCD7-EBEC4739FC05}"/>
              </a:ext>
            </a:extLst>
          </p:cNvPr>
          <p:cNvSpPr txBox="1"/>
          <p:nvPr/>
        </p:nvSpPr>
        <p:spPr>
          <a:xfrm>
            <a:off x="8975176" y="4256962"/>
            <a:ext cx="258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D67C19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67C19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0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D67C19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.06.2025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D67C19"/>
              </a:solidFill>
              <a:effectLst/>
              <a:uLnTx/>
              <a:uFillTx/>
              <a:latin typeface="Lexend Black" pitchFamily="2" charset="0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7A1487-31E5-76B8-2056-FD694131BD38}"/>
              </a:ext>
            </a:extLst>
          </p:cNvPr>
          <p:cNvCxnSpPr>
            <a:cxnSpLocks/>
          </p:cNvCxnSpPr>
          <p:nvPr/>
        </p:nvCxnSpPr>
        <p:spPr>
          <a:xfrm>
            <a:off x="8982445" y="4885549"/>
            <a:ext cx="25857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B93600-DB7B-FF69-53E8-7904114A1896}"/>
              </a:ext>
            </a:extLst>
          </p:cNvPr>
          <p:cNvGrpSpPr/>
          <p:nvPr/>
        </p:nvGrpSpPr>
        <p:grpSpPr>
          <a:xfrm>
            <a:off x="8960638" y="5037117"/>
            <a:ext cx="2587909" cy="750347"/>
            <a:chOff x="8862188" y="1406104"/>
            <a:chExt cx="2587909" cy="75034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329C408-672D-592F-0483-40F0E8236842}"/>
                </a:ext>
              </a:extLst>
            </p:cNvPr>
            <p:cNvSpPr txBox="1"/>
            <p:nvPr/>
          </p:nvSpPr>
          <p:spPr>
            <a:xfrm>
              <a:off x="8862188" y="1406104"/>
              <a:ext cx="2580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67C19"/>
                  </a:solidFill>
                  <a:effectLst/>
                  <a:uLnTx/>
                  <a:uFillTx/>
                  <a:latin typeface="Lexend" pitchFamily="2" charset="0"/>
                  <a:ea typeface="+mn-ea"/>
                  <a:cs typeface="+mn-cs"/>
                </a:rPr>
                <a:t>NUMBER OF SHARES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67C19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DE43BA-6E27-9C5F-3CC7-9F4C17E791CC}"/>
                </a:ext>
              </a:extLst>
            </p:cNvPr>
            <p:cNvSpPr txBox="1"/>
            <p:nvPr/>
          </p:nvSpPr>
          <p:spPr>
            <a:xfrm>
              <a:off x="8869457" y="1694786"/>
              <a:ext cx="25806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exend Black" pitchFamily="2" charset="0"/>
                  <a:ea typeface="+mn-ea"/>
                  <a:cs typeface="+mn-cs"/>
                </a:rPr>
                <a:t>159.094.224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C48F164-CB03-8D32-3EF8-450DA33F36C3}"/>
              </a:ext>
            </a:extLst>
          </p:cNvPr>
          <p:cNvSpPr txBox="1"/>
          <p:nvPr/>
        </p:nvSpPr>
        <p:spPr>
          <a:xfrm>
            <a:off x="10764832" y="4366325"/>
            <a:ext cx="99800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+</a:t>
            </a:r>
            <a:r>
              <a:rPr lang="en-US" sz="1600" b="1" dirty="0">
                <a:solidFill>
                  <a:prstClr val="white"/>
                </a:solidFill>
                <a:latin typeface="Lexend Black" pitchFamily="2" charset="0"/>
              </a:rPr>
              <a:t>4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.82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1000" dirty="0">
                <a:solidFill>
                  <a:prstClr val="white"/>
                </a:solidFill>
                <a:latin typeface="Lexend Black" pitchFamily="2" charset="0"/>
              </a:rPr>
              <a:t>vs. 28.06.2024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Black" pitchFamily="2" charset="0"/>
              <a:ea typeface="+mn-ea"/>
              <a:cs typeface="+mn-cs"/>
            </a:endParaRPr>
          </a:p>
        </p:txBody>
      </p:sp>
      <p:sp>
        <p:nvSpPr>
          <p:cNvPr id="56" name="Rectangle: Diagonal Corners Rounded 55">
            <a:extLst>
              <a:ext uri="{FF2B5EF4-FFF2-40B4-BE49-F238E27FC236}">
                <a16:creationId xmlns:a16="http://schemas.microsoft.com/office/drawing/2014/main" id="{BA31A566-AAF9-55E5-A5F0-AB416B6F1A49}"/>
              </a:ext>
            </a:extLst>
          </p:cNvPr>
          <p:cNvSpPr/>
          <p:nvPr/>
        </p:nvSpPr>
        <p:spPr>
          <a:xfrm>
            <a:off x="238640" y="2306320"/>
            <a:ext cx="3171101" cy="1089163"/>
          </a:xfrm>
          <a:prstGeom prst="round2DiagRect">
            <a:avLst/>
          </a:prstGeom>
          <a:solidFill>
            <a:srgbClr val="FFC8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4" name="Graphic 13">
            <a:extLst>
              <a:ext uri="{FF2B5EF4-FFF2-40B4-BE49-F238E27FC236}">
                <a16:creationId xmlns:a16="http://schemas.microsoft.com/office/drawing/2014/main" id="{885F2FF8-FFC2-BD01-3CA1-942CB517E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9911" y="1046712"/>
            <a:ext cx="1435025" cy="2217766"/>
          </a:xfrm>
          <a:prstGeom prst="rect">
            <a:avLst/>
          </a:prstGeom>
        </p:spPr>
      </p:pic>
      <p:pic>
        <p:nvPicPr>
          <p:cNvPr id="58" name="Graphic 21">
            <a:extLst>
              <a:ext uri="{FF2B5EF4-FFF2-40B4-BE49-F238E27FC236}">
                <a16:creationId xmlns:a16="http://schemas.microsoft.com/office/drawing/2014/main" id="{BC7E4ED7-DB48-0765-0D2A-684ECFF33D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53222" y="2845560"/>
            <a:ext cx="1097974" cy="430134"/>
          </a:xfrm>
          <a:prstGeom prst="rect">
            <a:avLst/>
          </a:prstGeom>
        </p:spPr>
      </p:pic>
      <p:pic>
        <p:nvPicPr>
          <p:cNvPr id="57" name="Graphic 23">
            <a:extLst>
              <a:ext uri="{FF2B5EF4-FFF2-40B4-BE49-F238E27FC236}">
                <a16:creationId xmlns:a16="http://schemas.microsoft.com/office/drawing/2014/main" id="{419517D1-4834-A15B-42A3-A60C528FE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1380" r="7856"/>
          <a:stretch>
            <a:fillRect/>
          </a:stretch>
        </p:blipFill>
        <p:spPr>
          <a:xfrm>
            <a:off x="238640" y="3006413"/>
            <a:ext cx="3171101" cy="390790"/>
          </a:xfrm>
          <a:prstGeom prst="rect">
            <a:avLst/>
          </a:prstGeom>
        </p:spPr>
      </p:pic>
      <p:pic>
        <p:nvPicPr>
          <p:cNvPr id="60" name="Graphic 22">
            <a:extLst>
              <a:ext uri="{FF2B5EF4-FFF2-40B4-BE49-F238E27FC236}">
                <a16:creationId xmlns:a16="http://schemas.microsoft.com/office/drawing/2014/main" id="{CC904127-5A8F-EA18-9E06-9C62EEFA35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425682" y="2562331"/>
            <a:ext cx="638440" cy="250111"/>
          </a:xfrm>
          <a:prstGeom prst="rect">
            <a:avLst/>
          </a:prstGeom>
        </p:spPr>
      </p:pic>
      <p:pic>
        <p:nvPicPr>
          <p:cNvPr id="63" name="Graphic 31">
            <a:extLst>
              <a:ext uri="{FF2B5EF4-FFF2-40B4-BE49-F238E27FC236}">
                <a16:creationId xmlns:a16="http://schemas.microsoft.com/office/drawing/2014/main" id="{E8C79C92-B50E-40EC-B271-1E6EA6B3F5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2972" y="1675288"/>
            <a:ext cx="952400" cy="324179"/>
          </a:xfrm>
          <a:prstGeom prst="rect">
            <a:avLst/>
          </a:prstGeom>
        </p:spPr>
      </p:pic>
      <p:pic>
        <p:nvPicPr>
          <p:cNvPr id="65" name="Graphic 31">
            <a:extLst>
              <a:ext uri="{FF2B5EF4-FFF2-40B4-BE49-F238E27FC236}">
                <a16:creationId xmlns:a16="http://schemas.microsoft.com/office/drawing/2014/main" id="{777AF824-FA64-CCE2-34B6-E4E095718C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06397" y="1929559"/>
            <a:ext cx="674267" cy="179116"/>
          </a:xfrm>
          <a:prstGeom prst="rect">
            <a:avLst/>
          </a:prstGeom>
        </p:spPr>
      </p:pic>
      <p:pic>
        <p:nvPicPr>
          <p:cNvPr id="14" name="Picture 13" descr="A green circle with a white arrow pointing up&#10;&#10;AI-generated content may be incorrect.">
            <a:extLst>
              <a:ext uri="{FF2B5EF4-FFF2-40B4-BE49-F238E27FC236}">
                <a16:creationId xmlns:a16="http://schemas.microsoft.com/office/drawing/2014/main" id="{A72FF614-BCFA-F9BD-C669-6CD7EE4D48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3599" y="3883389"/>
            <a:ext cx="472217" cy="472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D6EC8-533A-5FA0-4232-8D97FB26C0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4495" y="3871871"/>
            <a:ext cx="3084769" cy="2317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232955-CC10-77C7-0374-DD1DD0882B5C}"/>
              </a:ext>
            </a:extLst>
          </p:cNvPr>
          <p:cNvSpPr txBox="1"/>
          <p:nvPr/>
        </p:nvSpPr>
        <p:spPr>
          <a:xfrm>
            <a:off x="4872519" y="3184934"/>
            <a:ext cx="3682891" cy="542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rtl="0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prstClr val="white"/>
                </a:solidFill>
                <a:latin typeface="Karla" panose="020B0004030503030003" pitchFamily="34" charset="0"/>
                <a:ea typeface="KaiTi" panose="02010609060101010101" pitchFamily="49" charset="-122"/>
                <a:cs typeface="Kanit Thin" panose="00000200000000000000" pitchFamily="2" charset="-34"/>
              </a:rPr>
              <a:t>19% increase in the number of      shareholders vs </a:t>
            </a:r>
            <a:r>
              <a:rPr lang="en-US" sz="1400" strike="sngStrike" dirty="0">
                <a:solidFill>
                  <a:schemeClr val="bg1"/>
                </a:solidFill>
                <a:latin typeface="Karla" panose="020B0004030503030003" pitchFamily="34" charset="0"/>
                <a:ea typeface="KaiTi" panose="02010609060101010101" pitchFamily="49" charset="-122"/>
                <a:cs typeface="Kanit Thin" panose="00000200000000000000" pitchFamily="2" charset="-34"/>
              </a:rPr>
              <a:t>H</a:t>
            </a:r>
            <a:r>
              <a:rPr lang="en-US" sz="1400" dirty="0">
                <a:solidFill>
                  <a:schemeClr val="bg1"/>
                </a:solidFill>
                <a:latin typeface="Karla" panose="020B0004030503030003" pitchFamily="34" charset="0"/>
                <a:ea typeface="KaiTi" panose="02010609060101010101" pitchFamily="49" charset="-122"/>
                <a:cs typeface="Kanit Thin" panose="00000200000000000000" pitchFamily="2" charset="-34"/>
              </a:rPr>
              <a:t>1 2024</a:t>
            </a:r>
            <a:endParaRPr lang="en-GB" sz="1400" dirty="0">
              <a:solidFill>
                <a:schemeClr val="bg1"/>
              </a:solidFill>
              <a:latin typeface="Karla" panose="020B0004030503030003" pitchFamily="34" charset="0"/>
              <a:ea typeface="KaiTi" panose="02010609060101010101" pitchFamily="49" charset="-122"/>
              <a:cs typeface="Kanit Thin" panose="00000200000000000000" pitchFamily="2" charset="-34"/>
            </a:endParaRPr>
          </a:p>
        </p:txBody>
      </p:sp>
      <p:pic>
        <p:nvPicPr>
          <p:cNvPr id="17" name="Picture 16" descr="A green circle with a white arrow pointing up&#10;&#10;AI-generated content may be incorrect.">
            <a:extLst>
              <a:ext uri="{FF2B5EF4-FFF2-40B4-BE49-F238E27FC236}">
                <a16:creationId xmlns:a16="http://schemas.microsoft.com/office/drawing/2014/main" id="{00209487-9BCD-E119-FCF1-CB9DA202EC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9411" y="3214061"/>
            <a:ext cx="472217" cy="4722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5835E0-5A51-9026-D6CD-73FF09DBA29E}"/>
              </a:ext>
            </a:extLst>
          </p:cNvPr>
          <p:cNvSpPr txBox="1"/>
          <p:nvPr/>
        </p:nvSpPr>
        <p:spPr>
          <a:xfrm>
            <a:off x="8949340" y="1667015"/>
            <a:ext cx="26188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company with the</a:t>
            </a:r>
            <a:r>
              <a:rPr lang="en-GB" sz="16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largest weight in the </a:t>
            </a:r>
            <a:r>
              <a:rPr lang="en-GB" sz="1600" b="1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BETAeRO</a:t>
            </a:r>
            <a:r>
              <a:rPr lang="en-GB" sz="16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 at the end of H1 2025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1432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CAD44-F25B-97D2-5808-55AD5FA14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46">
            <a:extLst>
              <a:ext uri="{FF2B5EF4-FFF2-40B4-BE49-F238E27FC236}">
                <a16:creationId xmlns:a16="http://schemas.microsoft.com/office/drawing/2014/main" id="{6C76B480-E289-CC70-1EEB-581CB2C8F595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ro-RO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STRONG PERFORMANCE IN THE CAPITAL MARKET</a:t>
            </a:r>
            <a:r>
              <a:rPr lang="en-US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AA65BDCB-8066-7B71-5422-0D409A6D3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27F3C8-3071-9C59-2DC8-6E1561C516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31334" y="1124682"/>
            <a:ext cx="7853082" cy="479988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9677956-7DB5-8C36-248E-D743FFD5A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40614BC-A8B3-ACA1-997D-F4117EBA0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34633B-A270-039C-EDA7-45434D633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46">
            <a:extLst>
              <a:ext uri="{FF2B5EF4-FFF2-40B4-BE49-F238E27FC236}">
                <a16:creationId xmlns:a16="http://schemas.microsoft.com/office/drawing/2014/main" id="{C0B847AD-8239-0E1A-B20A-7158E28CFCCA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US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DN AGRAR's SHARES OUTPERFORMING THE MARKET</a:t>
            </a:r>
          </a:p>
        </p:txBody>
      </p:sp>
      <p:pic>
        <p:nvPicPr>
          <p:cNvPr id="4" name="Picture 3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706CA185-B6D7-C5B5-07E0-AA61532C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14" name="Picture 13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680B95F1-9A00-0B29-87FE-EECDAF9959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9676" t="121" r="38680" b="8340"/>
          <a:stretch>
            <a:fillRect/>
          </a:stretch>
        </p:blipFill>
        <p:spPr>
          <a:xfrm>
            <a:off x="10280806" y="1204779"/>
            <a:ext cx="1911195" cy="5653221"/>
          </a:xfrm>
          <a:prstGeom prst="rect">
            <a:avLst/>
          </a:prstGeom>
        </p:spPr>
      </p:pic>
      <p:pic>
        <p:nvPicPr>
          <p:cNvPr id="18" name="Picture 17" descr="A green grass on a black background&#10;&#10;AI-generated content may be incorrect.">
            <a:extLst>
              <a:ext uri="{FF2B5EF4-FFF2-40B4-BE49-F238E27FC236}">
                <a16:creationId xmlns:a16="http://schemas.microsoft.com/office/drawing/2014/main" id="{5BF28864-7614-4FEB-942C-41FD94E56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471">
            <a:off x="102898" y="6340449"/>
            <a:ext cx="596749" cy="4827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B962E63-61C6-F315-0C69-C86F29FA827B}"/>
              </a:ext>
            </a:extLst>
          </p:cNvPr>
          <p:cNvGrpSpPr/>
          <p:nvPr/>
        </p:nvGrpSpPr>
        <p:grpSpPr>
          <a:xfrm>
            <a:off x="486336" y="1650580"/>
            <a:ext cx="9904836" cy="5011902"/>
            <a:chOff x="486336" y="1650580"/>
            <a:chExt cx="9904836" cy="50119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8013D9-D340-E8BC-41FB-86AACEB854E0}"/>
                </a:ext>
              </a:extLst>
            </p:cNvPr>
            <p:cNvSpPr txBox="1"/>
            <p:nvPr/>
          </p:nvSpPr>
          <p:spPr>
            <a:xfrm>
              <a:off x="7774675" y="6251574"/>
              <a:ext cx="907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July</a:t>
              </a:r>
              <a:r>
                <a:rPr kumimoji="0" lang="ro-RO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2025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ED1FD0-501C-DE23-396F-9D7AB99F9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2925" y="3387017"/>
              <a:ext cx="7551399" cy="285041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BF03AA-9BC1-25A7-C405-46B280360DB0}"/>
                </a:ext>
              </a:extLst>
            </p:cNvPr>
            <p:cNvSpPr/>
            <p:nvPr/>
          </p:nvSpPr>
          <p:spPr>
            <a:xfrm>
              <a:off x="908006" y="3316375"/>
              <a:ext cx="7317494" cy="143815"/>
            </a:xfrm>
            <a:prstGeom prst="rect">
              <a:avLst/>
            </a:prstGeom>
            <a:solidFill>
              <a:srgbClr val="FFFBE6"/>
            </a:solidFill>
            <a:ln>
              <a:solidFill>
                <a:srgbClr val="FFFB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A4A1A-A7E9-16B6-FAE5-37F6DE25DFB6}"/>
                </a:ext>
              </a:extLst>
            </p:cNvPr>
            <p:cNvSpPr/>
            <p:nvPr/>
          </p:nvSpPr>
          <p:spPr>
            <a:xfrm>
              <a:off x="1912140" y="2649157"/>
              <a:ext cx="6402184" cy="163365"/>
            </a:xfrm>
            <a:prstGeom prst="rect">
              <a:avLst/>
            </a:prstGeom>
            <a:solidFill>
              <a:srgbClr val="FFFBE6"/>
            </a:solidFill>
            <a:ln>
              <a:solidFill>
                <a:srgbClr val="FFFB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94DE3C-FE58-2864-683C-FB78953FF59F}"/>
                </a:ext>
              </a:extLst>
            </p:cNvPr>
            <p:cNvSpPr txBox="1"/>
            <p:nvPr/>
          </p:nvSpPr>
          <p:spPr>
            <a:xfrm>
              <a:off x="6299381" y="4740990"/>
              <a:ext cx="7457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BET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 +21%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346B61-13B0-0FBC-4514-B77BD0006C1D}"/>
                </a:ext>
              </a:extLst>
            </p:cNvPr>
            <p:cNvSpPr txBox="1"/>
            <p:nvPr/>
          </p:nvSpPr>
          <p:spPr>
            <a:xfrm>
              <a:off x="6096000" y="6016151"/>
              <a:ext cx="1236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srgbClr val="F85865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BETAeRO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srgbClr val="F85865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+6%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6626ED-CCDF-A45C-9C6B-809226A76230}"/>
                </a:ext>
              </a:extLst>
            </p:cNvPr>
            <p:cNvSpPr txBox="1"/>
            <p:nvPr/>
          </p:nvSpPr>
          <p:spPr>
            <a:xfrm>
              <a:off x="4577422" y="6246862"/>
              <a:ext cx="8532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Dec. 2024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AC0226-72B3-85D8-7583-C30CE17D4635}"/>
                </a:ext>
              </a:extLst>
            </p:cNvPr>
            <p:cNvSpPr/>
            <p:nvPr/>
          </p:nvSpPr>
          <p:spPr>
            <a:xfrm>
              <a:off x="486336" y="2326714"/>
              <a:ext cx="1507007" cy="374573"/>
            </a:xfrm>
            <a:prstGeom prst="rect">
              <a:avLst/>
            </a:prstGeom>
            <a:solidFill>
              <a:srgbClr val="FFFBE6"/>
            </a:solidFill>
            <a:ln>
              <a:solidFill>
                <a:srgbClr val="FFFB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C2A108-6373-EEC6-0F02-F555740A0B7E}"/>
                </a:ext>
              </a:extLst>
            </p:cNvPr>
            <p:cNvSpPr/>
            <p:nvPr/>
          </p:nvSpPr>
          <p:spPr>
            <a:xfrm>
              <a:off x="1759740" y="2567091"/>
              <a:ext cx="6035668" cy="163365"/>
            </a:xfrm>
            <a:prstGeom prst="rect">
              <a:avLst/>
            </a:prstGeom>
            <a:solidFill>
              <a:srgbClr val="FFFBE6"/>
            </a:solidFill>
            <a:ln>
              <a:solidFill>
                <a:srgbClr val="FFFB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6BE15E2-6238-6B06-86E3-CCC9511F4F3A}"/>
                </a:ext>
              </a:extLst>
            </p:cNvPr>
            <p:cNvSpPr/>
            <p:nvPr/>
          </p:nvSpPr>
          <p:spPr>
            <a:xfrm>
              <a:off x="672391" y="5914869"/>
              <a:ext cx="467267" cy="344869"/>
            </a:xfrm>
            <a:prstGeom prst="rect">
              <a:avLst/>
            </a:prstGeom>
            <a:solidFill>
              <a:srgbClr val="FFFBE6"/>
            </a:solidFill>
            <a:ln>
              <a:solidFill>
                <a:srgbClr val="FFFB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A22E33-C609-BD47-4FD0-0A17EC4A6DAC}"/>
                </a:ext>
              </a:extLst>
            </p:cNvPr>
            <p:cNvSpPr txBox="1"/>
            <p:nvPr/>
          </p:nvSpPr>
          <p:spPr>
            <a:xfrm>
              <a:off x="2240181" y="2444597"/>
              <a:ext cx="1277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Kanit ExtraLight" panose="00000300000000000000" pitchFamily="2" charset="-34"/>
                </a:rPr>
                <a:t>DN AGRAR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Kanit ExtraLight" panose="00000300000000000000" pitchFamily="2" charset="-34"/>
                </a:rPr>
                <a:t>+109%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Kanit ExtraLight" panose="00000300000000000000" pitchFamily="2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00FC4B-6884-A1A4-21BB-43FEFE9768E5}"/>
                </a:ext>
              </a:extLst>
            </p:cNvPr>
            <p:cNvSpPr txBox="1"/>
            <p:nvPr/>
          </p:nvSpPr>
          <p:spPr>
            <a:xfrm>
              <a:off x="9143184" y="4740990"/>
              <a:ext cx="740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BET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75000"/>
                    </a:srgbClr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 +51%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27D033-DCDC-E072-65FF-C03BFA910EDF}"/>
                </a:ext>
              </a:extLst>
            </p:cNvPr>
            <p:cNvSpPr txBox="1"/>
            <p:nvPr/>
          </p:nvSpPr>
          <p:spPr>
            <a:xfrm>
              <a:off x="8636104" y="6009913"/>
              <a:ext cx="1755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85865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BETAeRO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85865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-14%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688585-4169-5B7D-D566-3DFA77AEF5C5}"/>
                </a:ext>
              </a:extLst>
            </p:cNvPr>
            <p:cNvSpPr txBox="1"/>
            <p:nvPr/>
          </p:nvSpPr>
          <p:spPr>
            <a:xfrm>
              <a:off x="8863460" y="2463615"/>
              <a:ext cx="13003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DN AGRAR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+mn-cs"/>
                </a:rPr>
                <a:t>+244%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2A21F3-B97C-511C-D2A5-29E75A4FA2D5}"/>
                </a:ext>
              </a:extLst>
            </p:cNvPr>
            <p:cNvSpPr txBox="1"/>
            <p:nvPr/>
          </p:nvSpPr>
          <p:spPr>
            <a:xfrm>
              <a:off x="8664682" y="1650580"/>
              <a:ext cx="1697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900"/>
                  </a:solidFill>
                  <a:effectLst/>
                  <a:uLnTx/>
                  <a:uFillTx/>
                  <a:latin typeface="Lexend" pitchFamily="2" charset="0"/>
                  <a:ea typeface="+mn-ea"/>
                  <a:cs typeface="+mn-cs"/>
                </a:rPr>
                <a:t>EVOLUTION SINCE LISTING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AFC573B-AC25-55E6-0CE6-97E804F3A8FF}"/>
                </a:ext>
              </a:extLst>
            </p:cNvPr>
            <p:cNvSpPr/>
            <p:nvPr/>
          </p:nvSpPr>
          <p:spPr>
            <a:xfrm>
              <a:off x="627979" y="5274925"/>
              <a:ext cx="511679" cy="477410"/>
            </a:xfrm>
            <a:prstGeom prst="rect">
              <a:avLst/>
            </a:prstGeom>
            <a:solidFill>
              <a:srgbClr val="FFFBE6"/>
            </a:solidFill>
            <a:ln>
              <a:solidFill>
                <a:srgbClr val="FFFB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4018961-B141-1B53-9FA3-12EA86A0697E}"/>
                </a:ext>
              </a:extLst>
            </p:cNvPr>
            <p:cNvSpPr txBox="1"/>
            <p:nvPr/>
          </p:nvSpPr>
          <p:spPr>
            <a:xfrm>
              <a:off x="652643" y="6217133"/>
              <a:ext cx="8532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Feb. 2022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85F2B5-BB45-EE3E-837D-85A26AFB9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7979" y="3299606"/>
              <a:ext cx="1953365" cy="120334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D768EA-7AED-C3A7-A239-B10A9ECD6EE4}"/>
                </a:ext>
              </a:extLst>
            </p:cNvPr>
            <p:cNvSpPr txBox="1"/>
            <p:nvPr/>
          </p:nvSpPr>
          <p:spPr>
            <a:xfrm>
              <a:off x="593464" y="3516420"/>
              <a:ext cx="17546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RO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4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017900"/>
                  </a:solidFill>
                  <a:effectLst/>
                  <a:uLnTx/>
                  <a:uFillTx/>
                  <a:latin typeface="Lexend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Listed on the AeRO market of the Bucharest Stock Exchange on February 2, 2022.</a:t>
              </a:r>
              <a:endParaRPr kumimoji="0" lang="ro-RO" sz="1200" b="1" i="0" u="none" strike="noStrike" kern="1200" cap="none" spc="0" normalizeH="0" baseline="0" noProof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9D62593-F395-A302-A7DD-C577C1C5BBB1}"/>
                </a:ext>
              </a:extLst>
            </p:cNvPr>
            <p:cNvCxnSpPr>
              <a:cxnSpLocks/>
            </p:cNvCxnSpPr>
            <p:nvPr/>
          </p:nvCxnSpPr>
          <p:spPr>
            <a:xfrm>
              <a:off x="8309149" y="2567091"/>
              <a:ext cx="0" cy="3670338"/>
            </a:xfrm>
            <a:prstGeom prst="line">
              <a:avLst/>
            </a:prstGeom>
            <a:ln w="952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6368E9-CECE-FBDE-B326-57F09BF5B789}"/>
                </a:ext>
              </a:extLst>
            </p:cNvPr>
            <p:cNvSpPr txBox="1"/>
            <p:nvPr/>
          </p:nvSpPr>
          <p:spPr>
            <a:xfrm>
              <a:off x="6021056" y="2450364"/>
              <a:ext cx="1277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Kanit ExtraLight" panose="00000300000000000000" pitchFamily="2" charset="-34"/>
                </a:rPr>
                <a:t>DN AGRAR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o-R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97132"/>
                  </a:solidFill>
                  <a:effectLst/>
                  <a:uLnTx/>
                  <a:uFillTx/>
                  <a:latin typeface="Barlow" panose="00000500000000000000" pitchFamily="2" charset="0"/>
                  <a:ea typeface="+mn-ea"/>
                  <a:cs typeface="Kanit ExtraLight" panose="00000300000000000000" pitchFamily="2" charset="-34"/>
                </a:rPr>
                <a:t>+63%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Kanit ExtraLight" panose="00000300000000000000" pitchFamily="2" charset="-34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3CA54AA-ADA8-0877-B529-D8136FEC6FB2}"/>
                </a:ext>
              </a:extLst>
            </p:cNvPr>
            <p:cNvCxnSpPr>
              <a:cxnSpLocks/>
            </p:cNvCxnSpPr>
            <p:nvPr/>
          </p:nvCxnSpPr>
          <p:spPr>
            <a:xfrm>
              <a:off x="5050114" y="2567091"/>
              <a:ext cx="0" cy="3716296"/>
            </a:xfrm>
            <a:prstGeom prst="line">
              <a:avLst/>
            </a:prstGeom>
            <a:ln w="952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74E02D9-5CA3-7623-1881-1E2D9CBB527D}"/>
                </a:ext>
              </a:extLst>
            </p:cNvPr>
            <p:cNvCxnSpPr>
              <a:cxnSpLocks/>
            </p:cNvCxnSpPr>
            <p:nvPr/>
          </p:nvCxnSpPr>
          <p:spPr>
            <a:xfrm>
              <a:off x="5226267" y="3211922"/>
              <a:ext cx="2907418" cy="0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7DD2313-F4D7-2660-103F-DF07F5F13F80}"/>
                </a:ext>
              </a:extLst>
            </p:cNvPr>
            <p:cNvCxnSpPr>
              <a:cxnSpLocks/>
            </p:cNvCxnSpPr>
            <p:nvPr/>
          </p:nvCxnSpPr>
          <p:spPr>
            <a:xfrm>
              <a:off x="1239209" y="3211922"/>
              <a:ext cx="3634505" cy="0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13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31">
            <a:extLst>
              <a:ext uri="{FF2B5EF4-FFF2-40B4-BE49-F238E27FC236}">
                <a16:creationId xmlns:a16="http://schemas.microsoft.com/office/drawing/2014/main" id="{EBCF56D8-5536-5604-C6CD-5000AF85A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1940" y="4132898"/>
            <a:ext cx="968196" cy="257197"/>
          </a:xfrm>
          <a:prstGeom prst="rect">
            <a:avLst/>
          </a:prstGeom>
        </p:spPr>
      </p:pic>
      <p:pic>
        <p:nvPicPr>
          <p:cNvPr id="19" name="Graphic 31">
            <a:extLst>
              <a:ext uri="{FF2B5EF4-FFF2-40B4-BE49-F238E27FC236}">
                <a16:creationId xmlns:a16="http://schemas.microsoft.com/office/drawing/2014/main" id="{3D54DDF9-4B7E-3F2A-2984-4A2C83FEB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483" y="3778045"/>
            <a:ext cx="1219218" cy="414999"/>
          </a:xfrm>
          <a:prstGeom prst="rect">
            <a:avLst/>
          </a:prstGeom>
        </p:spPr>
      </p:pic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7CAA94FC-05A3-01F6-EA14-ECBAACB19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53B07B-37B2-3941-D2A9-92D9CCE00A73}"/>
              </a:ext>
            </a:extLst>
          </p:cNvPr>
          <p:cNvSpPr txBox="1"/>
          <p:nvPr/>
        </p:nvSpPr>
        <p:spPr>
          <a:xfrm>
            <a:off x="454124" y="374802"/>
            <a:ext cx="9661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OUR PATH TO MAIN MARKET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362FA8-A430-7FC7-9C5A-F64EE341194E}"/>
              </a:ext>
            </a:extLst>
          </p:cNvPr>
          <p:cNvSpPr/>
          <p:nvPr/>
        </p:nvSpPr>
        <p:spPr>
          <a:xfrm>
            <a:off x="270495" y="1752393"/>
            <a:ext cx="5041296" cy="1839399"/>
          </a:xfrm>
          <a:prstGeom prst="roundRect">
            <a:avLst>
              <a:gd name="adj" fmla="val 7554"/>
            </a:avLst>
          </a:prstGeom>
          <a:solidFill>
            <a:srgbClr val="7BB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AD1C8-E4AE-D3D2-998C-96DEF6681226}"/>
              </a:ext>
            </a:extLst>
          </p:cNvPr>
          <p:cNvSpPr txBox="1"/>
          <p:nvPr/>
        </p:nvSpPr>
        <p:spPr>
          <a:xfrm>
            <a:off x="504093" y="1927032"/>
            <a:ext cx="4687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Main Market of BVB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4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Decision to be made at the end of 2025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422"/>
              </a:buClr>
              <a:buSzTx/>
              <a:tabLst/>
              <a:defRPr/>
            </a:pPr>
            <a:endParaRPr lang="en-US" sz="1200" dirty="0">
              <a:solidFill>
                <a:schemeClr val="bg1"/>
              </a:solidFill>
              <a:latin typeface="Karla" panose="020B00040305030300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42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IFRS Reporting starting from 2026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9132E2E5-40B2-590C-4B4E-52C74A3D22A3}"/>
              </a:ext>
            </a:extLst>
          </p:cNvPr>
          <p:cNvSpPr/>
          <p:nvPr/>
        </p:nvSpPr>
        <p:spPr>
          <a:xfrm rot="16200000">
            <a:off x="6197257" y="854985"/>
            <a:ext cx="5329908" cy="6676119"/>
          </a:xfrm>
          <a:prstGeom prst="round1Rect">
            <a:avLst>
              <a:gd name="adj" fmla="val 3085"/>
            </a:avLst>
          </a:prstGeom>
          <a:gradFill flip="none" rotWithShape="1">
            <a:gsLst>
              <a:gs pos="48000">
                <a:srgbClr val="E87C1A"/>
              </a:gs>
              <a:gs pos="100000">
                <a:srgbClr val="FF91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15422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: Single Corner Rounded 16">
            <a:extLst>
              <a:ext uri="{FF2B5EF4-FFF2-40B4-BE49-F238E27FC236}">
                <a16:creationId xmlns:a16="http://schemas.microsoft.com/office/drawing/2014/main" id="{4966B1F5-5F9D-ACA5-F0A8-537BE693A66E}"/>
              </a:ext>
            </a:extLst>
          </p:cNvPr>
          <p:cNvSpPr/>
          <p:nvPr/>
        </p:nvSpPr>
        <p:spPr>
          <a:xfrm rot="16200000">
            <a:off x="8260333" y="2926332"/>
            <a:ext cx="2063750" cy="5799586"/>
          </a:xfrm>
          <a:prstGeom prst="round1Rect">
            <a:avLst>
              <a:gd name="adj" fmla="val 46162"/>
            </a:avLst>
          </a:prstGeom>
          <a:gradFill flip="none" rotWithShape="1">
            <a:gsLst>
              <a:gs pos="33000">
                <a:srgbClr val="107701"/>
              </a:gs>
              <a:gs pos="100000">
                <a:srgbClr val="7BB1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015422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782EC13-0D85-4A65-9A76-7B70575692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57577" y="2992177"/>
            <a:ext cx="2332094" cy="3604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1DF3B4-B7FF-BCF9-EFAA-1B2BC5F63E65}"/>
              </a:ext>
            </a:extLst>
          </p:cNvPr>
          <p:cNvSpPr txBox="1"/>
          <p:nvPr/>
        </p:nvSpPr>
        <p:spPr>
          <a:xfrm>
            <a:off x="5665445" y="1609586"/>
            <a:ext cx="56650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DN AGRAR GROUP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s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ets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 c</a:t>
            </a:r>
            <a:r>
              <a:rPr kumimoji="0" lang="en-US" sz="4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ourse</a:t>
            </a: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 for </a:t>
            </a:r>
            <a:endParaRPr kumimoji="0" lang="ro-RO" sz="4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Main Market upgrade </a:t>
            </a:r>
            <a:endParaRPr kumimoji="0" lang="ro-RO" sz="4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pic>
        <p:nvPicPr>
          <p:cNvPr id="18" name="Picture 17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2F5D4F2A-9A6A-1C9F-45CC-031263F3B5F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2913" t="-619" r="-7914" b="13702"/>
          <a:stretch/>
        </p:blipFill>
        <p:spPr>
          <a:xfrm flipH="1">
            <a:off x="10810260" y="1795466"/>
            <a:ext cx="1390009" cy="503925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81F1783-EFA3-1DD2-79AA-709C2BF60A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5849502" y="5850592"/>
            <a:ext cx="2083354" cy="81615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63A6A40-C433-ADEB-489F-8148B0134A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0089726" y="5164387"/>
            <a:ext cx="1006489" cy="3942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B686CC6-967E-8505-A4B1-D9BD74979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530" r="4653"/>
          <a:stretch/>
        </p:blipFill>
        <p:spPr>
          <a:xfrm>
            <a:off x="4578351" y="6190426"/>
            <a:ext cx="7613650" cy="66757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6DE24AF-5907-AB79-9549-45735167C7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02096" y="5137196"/>
            <a:ext cx="530257" cy="42148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A3130A5-4015-A642-B6B6-05D2DEC4165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10702310" y="5832144"/>
            <a:ext cx="421457" cy="335004"/>
          </a:xfrm>
          <a:prstGeom prst="rect">
            <a:avLst/>
          </a:prstGeom>
        </p:spPr>
      </p:pic>
      <p:pic>
        <p:nvPicPr>
          <p:cNvPr id="15" name="Picture 14" descr="A cow riding on a rocket&#10;&#10;AI-generated content may be incorrect.">
            <a:extLst>
              <a:ext uri="{FF2B5EF4-FFF2-40B4-BE49-F238E27FC236}">
                <a16:creationId xmlns:a16="http://schemas.microsoft.com/office/drawing/2014/main" id="{49BABB96-2D81-D0DC-E071-7A51BD6C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313" y="3885924"/>
            <a:ext cx="3326136" cy="271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155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933CC-70D2-9D1D-3BA0-DFD4B448F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6F41D937-BF13-7063-EA64-F52A33CE5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A9BB775-CD09-3D54-C18E-D86EE4809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17628" y="5633087"/>
            <a:ext cx="3142902" cy="12312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3F304-D88D-3EB9-6FEF-9B3923C1BEEB}"/>
              </a:ext>
            </a:extLst>
          </p:cNvPr>
          <p:cNvSpPr/>
          <p:nvPr/>
        </p:nvSpPr>
        <p:spPr>
          <a:xfrm>
            <a:off x="381639" y="719200"/>
            <a:ext cx="1052529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CONTENT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8F3814-8765-A9B1-588F-94085E2E4802}"/>
              </a:ext>
            </a:extLst>
          </p:cNvPr>
          <p:cNvSpPr/>
          <p:nvPr/>
        </p:nvSpPr>
        <p:spPr>
          <a:xfrm>
            <a:off x="3661473" y="4000774"/>
            <a:ext cx="6611792" cy="515176"/>
          </a:xfrm>
          <a:prstGeom prst="roundRect">
            <a:avLst>
              <a:gd name="adj" fmla="val 50000"/>
            </a:avLst>
          </a:prstGeom>
          <a:solidFill>
            <a:srgbClr val="E87C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73E7E9-C913-D35A-C110-7B756F9D6413}"/>
              </a:ext>
            </a:extLst>
          </p:cNvPr>
          <p:cNvSpPr/>
          <p:nvPr/>
        </p:nvSpPr>
        <p:spPr>
          <a:xfrm>
            <a:off x="4646062" y="4743299"/>
            <a:ext cx="6253480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F237C-B68D-2C58-EE66-1543E4EB3E29}"/>
              </a:ext>
            </a:extLst>
          </p:cNvPr>
          <p:cNvSpPr/>
          <p:nvPr/>
        </p:nvSpPr>
        <p:spPr>
          <a:xfrm>
            <a:off x="2401684" y="2508669"/>
            <a:ext cx="6485206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695A74-92B9-B072-61D0-AFCD360184AF}"/>
              </a:ext>
            </a:extLst>
          </p:cNvPr>
          <p:cNvSpPr/>
          <p:nvPr/>
        </p:nvSpPr>
        <p:spPr>
          <a:xfrm>
            <a:off x="3064033" y="3243736"/>
            <a:ext cx="6484493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E385CBE-E556-BC34-DC05-FF51520968AA}"/>
              </a:ext>
            </a:extLst>
          </p:cNvPr>
          <p:cNvSpPr/>
          <p:nvPr/>
        </p:nvSpPr>
        <p:spPr>
          <a:xfrm>
            <a:off x="1734838" y="1838078"/>
            <a:ext cx="6665704" cy="513102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AA303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C91A15-A778-1BF3-5D83-F225D9FD1A8D}"/>
              </a:ext>
            </a:extLst>
          </p:cNvPr>
          <p:cNvSpPr/>
          <p:nvPr/>
        </p:nvSpPr>
        <p:spPr>
          <a:xfrm>
            <a:off x="5378158" y="5479572"/>
            <a:ext cx="6253480" cy="515177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5" name="Picture 24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BA290A6E-C049-E04C-3FFA-07D05F3C7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001" y="1772214"/>
            <a:ext cx="671674" cy="667574"/>
          </a:xfrm>
          <a:prstGeom prst="rect">
            <a:avLst/>
          </a:prstGeom>
        </p:spPr>
      </p:pic>
      <p:pic>
        <p:nvPicPr>
          <p:cNvPr id="26" name="Picture 25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5BC299EB-F555-A20E-5546-47427FD03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22" y="2477744"/>
            <a:ext cx="671674" cy="6675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14E9799-C76A-E6BB-A92E-4035D7FF86ED}"/>
              </a:ext>
            </a:extLst>
          </p:cNvPr>
          <p:cNvSpPr txBox="1"/>
          <p:nvPr/>
        </p:nvSpPr>
        <p:spPr>
          <a:xfrm>
            <a:off x="2203354" y="257053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2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664DE1-5327-719C-3D1F-82F26AA0FA72}"/>
              </a:ext>
            </a:extLst>
          </p:cNvPr>
          <p:cNvSpPr txBox="1"/>
          <p:nvPr/>
        </p:nvSpPr>
        <p:spPr>
          <a:xfrm>
            <a:off x="1561553" y="1861059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D93E77-9F32-7B3D-CC77-E7D3059EEFC9}"/>
              </a:ext>
            </a:extLst>
          </p:cNvPr>
          <p:cNvSpPr txBox="1"/>
          <p:nvPr/>
        </p:nvSpPr>
        <p:spPr>
          <a:xfrm>
            <a:off x="2233227" y="1885169"/>
            <a:ext cx="2938213" cy="4288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ABOUT DN AGRAR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6ADC4C-28A8-0791-78FD-323FD44141AF}"/>
              </a:ext>
            </a:extLst>
          </p:cNvPr>
          <p:cNvSpPr txBox="1"/>
          <p:nvPr/>
        </p:nvSpPr>
        <p:spPr>
          <a:xfrm>
            <a:off x="2879476" y="2565451"/>
            <a:ext cx="291137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6M 2025 FINANCIAL RESULTS</a:t>
            </a:r>
          </a:p>
        </p:txBody>
      </p:sp>
      <p:pic>
        <p:nvPicPr>
          <p:cNvPr id="31" name="Picture 30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5A056196-41A3-FA91-7B03-08488BD42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196" y="3196977"/>
            <a:ext cx="671674" cy="6675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2556397-C4A4-764F-81BE-05E0288A0266}"/>
              </a:ext>
            </a:extLst>
          </p:cNvPr>
          <p:cNvSpPr txBox="1"/>
          <p:nvPr/>
        </p:nvSpPr>
        <p:spPr>
          <a:xfrm>
            <a:off x="2881486" y="3299367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3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457F3C-82E9-21B3-B449-284AC9B509CD}"/>
              </a:ext>
            </a:extLst>
          </p:cNvPr>
          <p:cNvSpPr txBox="1"/>
          <p:nvPr/>
        </p:nvSpPr>
        <p:spPr>
          <a:xfrm>
            <a:off x="3481122" y="3298687"/>
            <a:ext cx="3422598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CAPITAL MARKET JOURNEY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58E2EA-6934-9FEC-89C7-B7015B835A2D}"/>
              </a:ext>
            </a:extLst>
          </p:cNvPr>
          <p:cNvSpPr txBox="1"/>
          <p:nvPr/>
        </p:nvSpPr>
        <p:spPr>
          <a:xfrm>
            <a:off x="4234423" y="4041212"/>
            <a:ext cx="399283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</a:p>
        </p:txBody>
      </p:sp>
      <p:pic>
        <p:nvPicPr>
          <p:cNvPr id="36" name="Picture 35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79FB0DFC-8785-70D7-3F83-2F0016E5B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122" y="3956201"/>
            <a:ext cx="671674" cy="6675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F29D20C-8D9A-0398-267C-2A2D5782F0E2}"/>
              </a:ext>
            </a:extLst>
          </p:cNvPr>
          <p:cNvSpPr txBox="1"/>
          <p:nvPr/>
        </p:nvSpPr>
        <p:spPr>
          <a:xfrm>
            <a:off x="3634412" y="405859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4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E738F6-8A58-86C6-88A2-B524C9DE9356}"/>
              </a:ext>
            </a:extLst>
          </p:cNvPr>
          <p:cNvSpPr txBox="1"/>
          <p:nvPr/>
        </p:nvSpPr>
        <p:spPr>
          <a:xfrm>
            <a:off x="5119176" y="4840036"/>
            <a:ext cx="352698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CURRENT PROJECTS</a:t>
            </a:r>
          </a:p>
        </p:txBody>
      </p:sp>
      <p:pic>
        <p:nvPicPr>
          <p:cNvPr id="40" name="Picture 39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1C886ED4-AB22-975C-5889-21B951565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674" y="4679875"/>
            <a:ext cx="671674" cy="667574"/>
          </a:xfrm>
          <a:prstGeom prst="rect">
            <a:avLst/>
          </a:prstGeom>
        </p:spPr>
      </p:pic>
      <p:pic>
        <p:nvPicPr>
          <p:cNvPr id="41" name="Picture 40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6CBFC41B-3CDF-A83B-74E8-9EED4C503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176" y="5433117"/>
            <a:ext cx="671674" cy="66757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DBB7B3C-53CD-9252-A588-EF8F7B04E236}"/>
              </a:ext>
            </a:extLst>
          </p:cNvPr>
          <p:cNvSpPr txBox="1"/>
          <p:nvPr/>
        </p:nvSpPr>
        <p:spPr>
          <a:xfrm>
            <a:off x="4515678" y="4783414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5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6F9247-E533-717F-A540-6C19DE66B46F}"/>
              </a:ext>
            </a:extLst>
          </p:cNvPr>
          <p:cNvSpPr txBox="1"/>
          <p:nvPr/>
        </p:nvSpPr>
        <p:spPr>
          <a:xfrm>
            <a:off x="5256066" y="554480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6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5EC89-0F83-97CA-145F-764E76A04245}"/>
              </a:ext>
            </a:extLst>
          </p:cNvPr>
          <p:cNvSpPr txBox="1"/>
          <p:nvPr/>
        </p:nvSpPr>
        <p:spPr>
          <a:xfrm>
            <a:off x="5881409" y="5558874"/>
            <a:ext cx="3913755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OUTLOOK &amp; 2025 -2030 STRATEGY </a:t>
            </a:r>
          </a:p>
        </p:txBody>
      </p:sp>
      <p:pic>
        <p:nvPicPr>
          <p:cNvPr id="57" name="Picture 56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AA5BC299-C9D4-4663-8470-7752D57E74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465" b="11707"/>
          <a:stretch>
            <a:fillRect/>
          </a:stretch>
        </p:blipFill>
        <p:spPr>
          <a:xfrm>
            <a:off x="0" y="1848413"/>
            <a:ext cx="1348763" cy="50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0444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CA25A1-AA7B-064F-092F-435319D35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Rounded 18">
            <a:extLst>
              <a:ext uri="{FF2B5EF4-FFF2-40B4-BE49-F238E27FC236}">
                <a16:creationId xmlns:a16="http://schemas.microsoft.com/office/drawing/2014/main" id="{C8428CF4-B13B-DCCC-7D80-D7733B379D0A}"/>
              </a:ext>
            </a:extLst>
          </p:cNvPr>
          <p:cNvSpPr/>
          <p:nvPr/>
        </p:nvSpPr>
        <p:spPr>
          <a:xfrm flipH="1">
            <a:off x="5408117" y="1766368"/>
            <a:ext cx="3897248" cy="704862"/>
          </a:xfrm>
          <a:prstGeom prst="round1Rect">
            <a:avLst>
              <a:gd name="adj" fmla="val 36487"/>
            </a:avLst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00D12848-373C-880D-42E7-24FECC52BF47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CONSISTENT GROWTH IN MILK DELIVERIES</a:t>
            </a:r>
            <a:endParaRPr lang="ro-RO" sz="2700" dirty="0">
              <a:solidFill>
                <a:schemeClr val="bg1"/>
              </a:solidFill>
              <a:latin typeface="Lexen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F857E555-C79A-BA70-0E82-962168336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F63144-C207-16CC-7072-F0342ADEADFE}"/>
              </a:ext>
            </a:extLst>
          </p:cNvPr>
          <p:cNvSpPr txBox="1"/>
          <p:nvPr/>
        </p:nvSpPr>
        <p:spPr>
          <a:xfrm>
            <a:off x="587662" y="2694436"/>
            <a:ext cx="4539289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463"/>
              </a:lnSpc>
              <a:buNone/>
            </a:pPr>
            <a:r>
              <a:rPr lang="en-US" sz="15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US" sz="1500" dirty="0">
                <a:solidFill>
                  <a:srgbClr val="3C424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</a:rPr>
              <a:t>n H1 2025 the company 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</a:rPr>
              <a:t>recorded an increase of approximately 6% in the quantity of milk delivered</a:t>
            </a:r>
            <a:r>
              <a:rPr lang="en-US" sz="1500" dirty="0">
                <a:solidFill>
                  <a:srgbClr val="017900"/>
                </a:solidFill>
                <a:latin typeface="Open Sans" panose="020B0606030504020204" pitchFamily="34" charset="0"/>
              </a:rPr>
              <a:t>, 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</a:rPr>
              <a:t>compared to the first half of 2024, reaching a total volume of 34 million liters. 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</a:endParaRPr>
          </a:p>
          <a:p>
            <a:pPr>
              <a:buNone/>
            </a:pPr>
            <a:endParaRPr lang="en-US" sz="15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500" dirty="0">
                <a:solidFill>
                  <a:srgbClr val="0179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GB" sz="1500" b="0" i="0" dirty="0">
                <a:solidFill>
                  <a:srgbClr val="3C424F"/>
                </a:solidFill>
                <a:effectLst/>
                <a:latin typeface="Open Sans" panose="020B0606030504020204" pitchFamily="34" charset="0"/>
              </a:rPr>
              <a:t>Following the upward trend </a:t>
            </a:r>
            <a:r>
              <a:rPr lang="en-GB" sz="1500" i="0" dirty="0">
                <a:solidFill>
                  <a:srgbClr val="3C424F"/>
                </a:solidFill>
                <a:effectLst/>
                <a:latin typeface="Open Sans" panose="020B0606030504020204" pitchFamily="34" charset="0"/>
              </a:rPr>
              <a:t>in 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</a:rPr>
              <a:t>the </a:t>
            </a:r>
            <a:r>
              <a:rPr lang="en-GB" sz="1500" i="0" dirty="0">
                <a:solidFill>
                  <a:srgbClr val="3C424F"/>
                </a:solidFill>
                <a:effectLst/>
                <a:latin typeface="Open Sans" panose="020B0606030504020204" pitchFamily="34" charset="0"/>
              </a:rPr>
              <a:t>milk delivered,</a:t>
            </a:r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recorded solid production growth, bringing us close to the milestone of 6 </a:t>
            </a:r>
            <a:r>
              <a:rPr lang="pt-BR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 liters, on average, per month.</a:t>
            </a:r>
            <a:endParaRPr lang="en-GB" sz="1500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defRPr/>
            </a:pPr>
            <a:r>
              <a:rPr lang="en-US" sz="15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🐄 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positive trend is also due to the strong dynamics of the livestock, which exceeded 16,000 heads at the end of June 2025,</a:t>
            </a:r>
            <a:r>
              <a:rPr lang="en-GB" sz="15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marking an 11% increase compared to H1 2024</a:t>
            </a:r>
            <a:r>
              <a:rPr lang="en-GB" sz="15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500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ADBF1B-9910-325B-10D1-123EA46F0E88}"/>
              </a:ext>
            </a:extLst>
          </p:cNvPr>
          <p:cNvSpPr txBox="1"/>
          <p:nvPr/>
        </p:nvSpPr>
        <p:spPr>
          <a:xfrm>
            <a:off x="5813613" y="1767700"/>
            <a:ext cx="4278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34 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million </a:t>
            </a:r>
            <a:r>
              <a:rPr lang="en-GB" sz="1800" b="1" dirty="0" err="1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liters</a:t>
            </a:r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 of milk</a:t>
            </a:r>
          </a:p>
          <a:p>
            <a:pPr algn="just"/>
            <a:r>
              <a:rPr lang="en-GB" sz="1800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were delivered </a:t>
            </a:r>
            <a:r>
              <a:rPr lang="en-GB" b="1" dirty="0">
                <a:solidFill>
                  <a:srgbClr val="017900"/>
                </a:solidFill>
                <a:latin typeface="Open Sans"/>
                <a:ea typeface="Open Sans"/>
                <a:cs typeface="Open Sans"/>
              </a:rPr>
              <a:t>in H1 2025</a:t>
            </a:r>
            <a:endParaRPr lang="en-US" sz="1800" dirty="0">
              <a:solidFill>
                <a:srgbClr val="0179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6780A-591E-E078-894D-73C11AE572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8117" y="2699706"/>
            <a:ext cx="6402244" cy="3217316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961F074-C523-6E68-816E-9E7D702D2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006" y="1586209"/>
            <a:ext cx="2128328" cy="1655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CB2900-C7BC-98FC-4AE4-CA038457FD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186309" y="1184373"/>
            <a:ext cx="1198783" cy="128685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9C64920-CA87-F260-0ABF-F6EE63A78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378BB44-995D-53D5-369C-DA65A3E523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825BA4-BC8A-7122-568A-65810C520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6">
            <a:extLst>
              <a:ext uri="{FF2B5EF4-FFF2-40B4-BE49-F238E27FC236}">
                <a16:creationId xmlns:a16="http://schemas.microsoft.com/office/drawing/2014/main" id="{B7E9EE08-96A9-03C4-1CB7-ADA55F66B749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sv-SE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DN AGRAR CEREAL PRODUCTION EVOLUTION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DEB8A461-3CC3-B5BE-5949-88BA62630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B98427-1D5F-D0EA-8526-F95DDCCA0592}"/>
              </a:ext>
            </a:extLst>
          </p:cNvPr>
          <p:cNvSpPr txBox="1"/>
          <p:nvPr/>
        </p:nvSpPr>
        <p:spPr>
          <a:xfrm>
            <a:off x="695325" y="1456795"/>
            <a:ext cx="49792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i="1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🌱</a:t>
            </a:r>
            <a:r>
              <a:rPr lang="en-US" sz="1500" i="1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500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soil moisture map (0-100cm), published by the National Institute of Meteorology and Hydrology on June 30th, 2025, confirms the severity of the situation in the agricultural sector.</a:t>
            </a:r>
            <a:endParaRPr lang="en-US" sz="1500" i="1" dirty="0">
              <a:solidFill>
                <a:srgbClr val="3C424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FC1DD2-E2D3-192E-DA1E-9E545EB596D2}"/>
              </a:ext>
            </a:extLst>
          </p:cNvPr>
          <p:cNvSpPr txBox="1"/>
          <p:nvPr/>
        </p:nvSpPr>
        <p:spPr>
          <a:xfrm>
            <a:off x="6096000" y="1456795"/>
            <a:ext cx="4979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🌱</a:t>
            </a:r>
            <a:r>
              <a:rPr lang="en-US" sz="1800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500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we were in an area affected by severe pedological drought, this year's challenging climatic conditions, have impacted the domestic agricultural production of fodder. </a:t>
            </a:r>
            <a:endParaRPr lang="ro-RO" sz="1500" i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A1D369-34EA-DBFE-02CD-4423C1EADF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76973" y="2695651"/>
            <a:ext cx="4216000" cy="308755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AFE5EE-3066-45E0-0952-3C8CB879A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030EFF7-896C-22F0-7447-ECE17033D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283967-7615-7F3D-003B-47E1F0B76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495799"/>
              </p:ext>
            </p:extLst>
          </p:nvPr>
        </p:nvGraphicFramePr>
        <p:xfrm>
          <a:off x="6675885" y="2695651"/>
          <a:ext cx="3819525" cy="308755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7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944">
                <a:tc>
                  <a:txBody>
                    <a:bodyPr/>
                    <a:lstStyle/>
                    <a:p>
                      <a:pPr algn="ctr"/>
                      <a:r>
                        <a:rPr sz="1500" b="1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/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944"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944"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944"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944"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944"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944"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Jun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944">
                <a:tc>
                  <a:txBody>
                    <a:bodyPr/>
                    <a:lstStyle/>
                    <a:p>
                      <a:pPr algn="ctr"/>
                      <a:r>
                        <a:rPr sz="1500" b="1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/>
                        <a:t>443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500" b="1" dirty="0"/>
                        <a:t>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47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3ED0E-0174-A786-A6C7-13DE3BEB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0D39FE8D-772A-D601-A594-AEFD647FD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556CD036-E0E1-14D5-7392-A5849B467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17628" y="5633087"/>
            <a:ext cx="3142902" cy="123124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634BC8A-9582-F20B-EE0D-CA2586FA66A3}"/>
              </a:ext>
            </a:extLst>
          </p:cNvPr>
          <p:cNvSpPr/>
          <p:nvPr/>
        </p:nvSpPr>
        <p:spPr>
          <a:xfrm>
            <a:off x="381639" y="719200"/>
            <a:ext cx="1052529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700" dirty="0">
                <a:solidFill>
                  <a:prstClr val="white"/>
                </a:solidFill>
                <a:latin typeface="Lexend" pitchFamily="2" charset="0"/>
              </a:rPr>
              <a:t>CONTENT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66FC5D-DBD0-1682-2046-939E40E18A56}"/>
              </a:ext>
            </a:extLst>
          </p:cNvPr>
          <p:cNvSpPr/>
          <p:nvPr/>
        </p:nvSpPr>
        <p:spPr>
          <a:xfrm>
            <a:off x="1615465" y="1848413"/>
            <a:ext cx="6611792" cy="515176"/>
          </a:xfrm>
          <a:prstGeom prst="roundRect">
            <a:avLst>
              <a:gd name="adj" fmla="val 50000"/>
            </a:avLst>
          </a:prstGeom>
          <a:solidFill>
            <a:srgbClr val="E87C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1CC410-7D51-CFED-3EB7-F3DF34D03933}"/>
              </a:ext>
            </a:extLst>
          </p:cNvPr>
          <p:cNvSpPr/>
          <p:nvPr/>
        </p:nvSpPr>
        <p:spPr>
          <a:xfrm>
            <a:off x="4646062" y="4743299"/>
            <a:ext cx="6253480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55D6B82-94D2-FD6F-3583-CFAFE673BFD7}"/>
              </a:ext>
            </a:extLst>
          </p:cNvPr>
          <p:cNvSpPr/>
          <p:nvPr/>
        </p:nvSpPr>
        <p:spPr>
          <a:xfrm>
            <a:off x="3008072" y="3250159"/>
            <a:ext cx="6485206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2139CD-2916-BCF4-011F-6D999B3F78E0}"/>
              </a:ext>
            </a:extLst>
          </p:cNvPr>
          <p:cNvSpPr/>
          <p:nvPr/>
        </p:nvSpPr>
        <p:spPr>
          <a:xfrm>
            <a:off x="3743960" y="3996729"/>
            <a:ext cx="6484493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5BE6F1-AC52-9153-DA19-824FC3AB472D}"/>
              </a:ext>
            </a:extLst>
          </p:cNvPr>
          <p:cNvSpPr/>
          <p:nvPr/>
        </p:nvSpPr>
        <p:spPr>
          <a:xfrm>
            <a:off x="2269394" y="2529403"/>
            <a:ext cx="6665704" cy="513102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A8224D-C9BB-BFE2-C0F7-7767C6AB0563}"/>
              </a:ext>
            </a:extLst>
          </p:cNvPr>
          <p:cNvSpPr/>
          <p:nvPr/>
        </p:nvSpPr>
        <p:spPr>
          <a:xfrm>
            <a:off x="5378158" y="5479572"/>
            <a:ext cx="6253480" cy="515177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F128F8C6-8C32-EC7A-B157-9BC0FF35B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001" y="1772214"/>
            <a:ext cx="671674" cy="667574"/>
          </a:xfrm>
          <a:prstGeom prst="rect">
            <a:avLst/>
          </a:prstGeom>
        </p:spPr>
      </p:pic>
      <p:pic>
        <p:nvPicPr>
          <p:cNvPr id="25" name="Picture 24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7B9C3949-7EA7-B544-F603-71082D568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22" y="2477744"/>
            <a:ext cx="671674" cy="667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0A9D262-B35A-386C-84A1-0A6A47D226D8}"/>
              </a:ext>
            </a:extLst>
          </p:cNvPr>
          <p:cNvSpPr txBox="1"/>
          <p:nvPr/>
        </p:nvSpPr>
        <p:spPr>
          <a:xfrm>
            <a:off x="2203354" y="257053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2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20531F-B82E-49D3-E1B1-4455EC31F3B9}"/>
              </a:ext>
            </a:extLst>
          </p:cNvPr>
          <p:cNvSpPr txBox="1"/>
          <p:nvPr/>
        </p:nvSpPr>
        <p:spPr>
          <a:xfrm>
            <a:off x="1561553" y="1861059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73F4D0-17C1-E06E-213A-CF47F7F2885D}"/>
              </a:ext>
            </a:extLst>
          </p:cNvPr>
          <p:cNvSpPr txBox="1"/>
          <p:nvPr/>
        </p:nvSpPr>
        <p:spPr>
          <a:xfrm>
            <a:off x="2233227" y="1885169"/>
            <a:ext cx="2938213" cy="4288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ABOUT DN AGRAR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4A2791-9740-F9C6-0A13-F3E8D4BC51F3}"/>
              </a:ext>
            </a:extLst>
          </p:cNvPr>
          <p:cNvSpPr txBox="1"/>
          <p:nvPr/>
        </p:nvSpPr>
        <p:spPr>
          <a:xfrm>
            <a:off x="2879476" y="2565451"/>
            <a:ext cx="291137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6M 2025 FINANCIAL RESULTS</a:t>
            </a:r>
          </a:p>
        </p:txBody>
      </p:sp>
      <p:pic>
        <p:nvPicPr>
          <p:cNvPr id="30" name="Picture 29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5E4D8B50-C468-B80E-692C-E18BF7F49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196" y="3196977"/>
            <a:ext cx="671674" cy="6675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664D79C-072D-B555-3C4C-3296108DAEEE}"/>
              </a:ext>
            </a:extLst>
          </p:cNvPr>
          <p:cNvSpPr txBox="1"/>
          <p:nvPr/>
        </p:nvSpPr>
        <p:spPr>
          <a:xfrm>
            <a:off x="2881486" y="3299367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3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BFFAF1-92F8-1798-128C-411217F9D97A}"/>
              </a:ext>
            </a:extLst>
          </p:cNvPr>
          <p:cNvSpPr txBox="1"/>
          <p:nvPr/>
        </p:nvSpPr>
        <p:spPr>
          <a:xfrm>
            <a:off x="3481122" y="3298687"/>
            <a:ext cx="3422598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CAPITAL MARKET JOURNEY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AA85E6-2899-438A-59D8-11AEA96C5AD5}"/>
              </a:ext>
            </a:extLst>
          </p:cNvPr>
          <p:cNvSpPr txBox="1"/>
          <p:nvPr/>
        </p:nvSpPr>
        <p:spPr>
          <a:xfrm>
            <a:off x="4234423" y="4041212"/>
            <a:ext cx="399283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</a:p>
        </p:txBody>
      </p:sp>
      <p:pic>
        <p:nvPicPr>
          <p:cNvPr id="35" name="Picture 34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C27054F0-B406-6826-DD87-8B0C9DB84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122" y="3956201"/>
            <a:ext cx="671674" cy="6675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87531EC-B561-7003-7F14-68C20995095C}"/>
              </a:ext>
            </a:extLst>
          </p:cNvPr>
          <p:cNvSpPr txBox="1"/>
          <p:nvPr/>
        </p:nvSpPr>
        <p:spPr>
          <a:xfrm>
            <a:off x="3634412" y="405859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4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BA83DF-0204-1517-2B5F-E2D766DA786E}"/>
              </a:ext>
            </a:extLst>
          </p:cNvPr>
          <p:cNvSpPr txBox="1"/>
          <p:nvPr/>
        </p:nvSpPr>
        <p:spPr>
          <a:xfrm>
            <a:off x="5119176" y="4840036"/>
            <a:ext cx="352698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en-GB" dirty="0">
                <a:solidFill>
                  <a:srgbClr val="017900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CURRENT PROJECTS</a:t>
            </a:r>
          </a:p>
        </p:txBody>
      </p:sp>
      <p:pic>
        <p:nvPicPr>
          <p:cNvPr id="39" name="Picture 38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254DE77C-9CDF-9869-3510-6F3877C89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674" y="4679875"/>
            <a:ext cx="671674" cy="667574"/>
          </a:xfrm>
          <a:prstGeom prst="rect">
            <a:avLst/>
          </a:prstGeom>
        </p:spPr>
      </p:pic>
      <p:pic>
        <p:nvPicPr>
          <p:cNvPr id="40" name="Picture 39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E6AF21D6-CB24-287B-0BB7-26E1487DB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176" y="5433117"/>
            <a:ext cx="671674" cy="66757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ECBF0F5B-08FB-3AD1-99F9-67D7349FA060}"/>
              </a:ext>
            </a:extLst>
          </p:cNvPr>
          <p:cNvSpPr txBox="1"/>
          <p:nvPr/>
        </p:nvSpPr>
        <p:spPr>
          <a:xfrm>
            <a:off x="4515678" y="4783414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5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2EB93DD-040A-A7E2-BF92-693AEF7C406E}"/>
              </a:ext>
            </a:extLst>
          </p:cNvPr>
          <p:cNvSpPr txBox="1"/>
          <p:nvPr/>
        </p:nvSpPr>
        <p:spPr>
          <a:xfrm>
            <a:off x="5256066" y="554480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6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07C65E-3A24-9317-E68D-D6638B3647FD}"/>
              </a:ext>
            </a:extLst>
          </p:cNvPr>
          <p:cNvSpPr txBox="1"/>
          <p:nvPr/>
        </p:nvSpPr>
        <p:spPr>
          <a:xfrm>
            <a:off x="5881409" y="5558874"/>
            <a:ext cx="3913755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en-GB" dirty="0">
                <a:solidFill>
                  <a:srgbClr val="017900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OUTLOOK &amp; 2025 -2030 STRATEGY </a:t>
            </a:r>
          </a:p>
        </p:txBody>
      </p:sp>
      <p:pic>
        <p:nvPicPr>
          <p:cNvPr id="3" name="Picture 2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14ABBD83-908C-3B47-77E0-8A7069D3E1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465" b="11707"/>
          <a:stretch>
            <a:fillRect/>
          </a:stretch>
        </p:blipFill>
        <p:spPr>
          <a:xfrm>
            <a:off x="0" y="1848413"/>
            <a:ext cx="1348763" cy="50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985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07711-AA27-245B-0CA2-BFE1A728B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46">
            <a:extLst>
              <a:ext uri="{FF2B5EF4-FFF2-40B4-BE49-F238E27FC236}">
                <a16:creationId xmlns:a16="http://schemas.microsoft.com/office/drawing/2014/main" id="{D9A557A1-73BA-33DB-D00B-BCB2454F0574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sv-SE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DN AGRAR CEREAL PRODUCTION – CROP YIELDS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FEE0BFCF-B243-7263-5D1F-5A5722F0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283A191-6A47-1291-1BE9-F9EBBF61B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8D3897E-7292-4990-D633-8FC987D9C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4B1532-019A-ACB6-FA7C-74B55608D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61720"/>
              </p:ext>
            </p:extLst>
          </p:nvPr>
        </p:nvGraphicFramePr>
        <p:xfrm>
          <a:off x="1299058" y="2678838"/>
          <a:ext cx="6665656" cy="2850867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96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457">
                <a:tc>
                  <a:txBody>
                    <a:bodyPr/>
                    <a:lstStyle/>
                    <a:p>
                      <a:r>
                        <a:rPr sz="1800" b="1" dirty="0"/>
                        <a:t>Crop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/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/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240">
                <a:tc>
                  <a:txBody>
                    <a:bodyPr/>
                    <a:lstStyle/>
                    <a:p>
                      <a:r>
                        <a:rPr sz="1800" dirty="0"/>
                        <a:t>Triticale silage (t</a:t>
                      </a:r>
                      <a:r>
                        <a:rPr lang="en-US" sz="1800" dirty="0"/>
                        <a:t>o</a:t>
                      </a:r>
                      <a:r>
                        <a:rPr sz="1800" dirty="0"/>
                        <a:t>/ha)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/>
                        <a:t>31.01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/>
                        <a:t>21.4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672">
                <a:tc>
                  <a:txBody>
                    <a:bodyPr/>
                    <a:lstStyle/>
                    <a:p>
                      <a:r>
                        <a:rPr sz="1800" dirty="0"/>
                        <a:t>Wheat grain (t</a:t>
                      </a:r>
                      <a:r>
                        <a:rPr lang="en-US" sz="1800" dirty="0"/>
                        <a:t>o</a:t>
                      </a:r>
                      <a:r>
                        <a:rPr sz="1800" dirty="0"/>
                        <a:t>/ha)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/>
                        <a:t>5.2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/>
                        <a:t>5.2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390">
                <a:tc>
                  <a:txBody>
                    <a:bodyPr/>
                    <a:lstStyle/>
                    <a:p>
                      <a:r>
                        <a:rPr sz="1800" dirty="0"/>
                        <a:t>Lucerne silage (t</a:t>
                      </a:r>
                      <a:r>
                        <a:rPr lang="en-US" sz="1800" dirty="0"/>
                        <a:t>o</a:t>
                      </a:r>
                      <a:r>
                        <a:rPr sz="1800" dirty="0"/>
                        <a:t>/ha)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/>
                        <a:t>20.41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7.3</a:t>
                      </a: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*</a:t>
                      </a:r>
                      <a:endParaRPr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108">
                <a:tc>
                  <a:txBody>
                    <a:bodyPr/>
                    <a:lstStyle/>
                    <a:p>
                      <a:r>
                        <a:rPr sz="1800" dirty="0"/>
                        <a:t>Corn silage (t</a:t>
                      </a:r>
                      <a:r>
                        <a:rPr lang="en-US" sz="1800"/>
                        <a:t>o</a:t>
                      </a:r>
                      <a:r>
                        <a:rPr sz="1800"/>
                        <a:t>/</a:t>
                      </a:r>
                      <a:r>
                        <a:rPr sz="1800" dirty="0"/>
                        <a:t>ha)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dirty="0"/>
                        <a:t>31.5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 dirty="0">
                          <a:solidFill>
                            <a:srgbClr val="FF8C00"/>
                          </a:solidFill>
                        </a:rPr>
                        <a:t>1</a:t>
                      </a:r>
                      <a:r>
                        <a:rPr lang="en-US" sz="1800" b="1" dirty="0">
                          <a:solidFill>
                            <a:srgbClr val="FF8C00"/>
                          </a:solidFill>
                        </a:rPr>
                        <a:t>5</a:t>
                      </a:r>
                      <a:r>
                        <a:rPr sz="1800" b="1" dirty="0">
                          <a:solidFill>
                            <a:srgbClr val="FF8C00"/>
                          </a:solidFill>
                        </a:rPr>
                        <a:t>–20*</a:t>
                      </a:r>
                      <a:r>
                        <a:rPr lang="en-US" sz="1800" b="1" dirty="0">
                          <a:solidFill>
                            <a:srgbClr val="FF8C00"/>
                          </a:solidFill>
                        </a:rPr>
                        <a:t>*</a:t>
                      </a:r>
                      <a:endParaRPr sz="1800" b="1" dirty="0">
                        <a:solidFill>
                          <a:srgbClr val="FF8C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63E0B25-9297-E2BB-83A5-24B9733AB800}"/>
              </a:ext>
            </a:extLst>
          </p:cNvPr>
          <p:cNvSpPr txBox="1"/>
          <p:nvPr/>
        </p:nvSpPr>
        <p:spPr>
          <a:xfrm>
            <a:off x="631386" y="1251904"/>
            <a:ext cx="80010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>
                <a:solidFill>
                  <a:srgbClr val="3C424F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🌱 </a:t>
            </a:r>
            <a:r>
              <a:rPr lang="en-GB" sz="1500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a result, in order to meet our internal feed requirements, we had to purchase fodder from the market, at additional costs. </a:t>
            </a:r>
          </a:p>
          <a:p>
            <a:pPr algn="just"/>
            <a:endParaRPr lang="en-GB" sz="1500" i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500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mitigate the financial impact, our team acted proactively by securing the fodder supply, thereby ensuring a consistent and high-quality feed stock for our animals.</a:t>
            </a:r>
            <a:endParaRPr lang="en-US" sz="1500" i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B08527-4825-3504-7F5C-53176ACEE7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07659" y="1158880"/>
            <a:ext cx="2631252" cy="5009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DFC506-8B2B-14D1-86B5-F38F7E378903}"/>
              </a:ext>
            </a:extLst>
          </p:cNvPr>
          <p:cNvSpPr txBox="1"/>
          <p:nvPr/>
        </p:nvSpPr>
        <p:spPr>
          <a:xfrm>
            <a:off x="1356115" y="5710145"/>
            <a:ext cx="4762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*current production for lucerne crop, we will have 1 more harvest.</a:t>
            </a:r>
          </a:p>
          <a:p>
            <a:pPr algn="just"/>
            <a:r>
              <a:rPr lang="en-GB" sz="1000" i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**estimated production for the corn silage crop; harvest is currently in progress. </a:t>
            </a:r>
            <a:endParaRPr lang="en-US" sz="1000" i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A5E2C7-5F1A-1186-123B-8F9489E3A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1A930C3D-F085-015B-CE7B-3F6D29738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93A527F-F4AE-28C5-C48E-BA9F21170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17628" y="5633087"/>
            <a:ext cx="3142902" cy="123124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60E8EB-0655-30A2-0606-FCAA434F3B75}"/>
              </a:ext>
            </a:extLst>
          </p:cNvPr>
          <p:cNvSpPr/>
          <p:nvPr/>
        </p:nvSpPr>
        <p:spPr>
          <a:xfrm>
            <a:off x="381639" y="719200"/>
            <a:ext cx="1052529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CONTENT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3D5A79-243B-1138-7346-812615D8EA32}"/>
              </a:ext>
            </a:extLst>
          </p:cNvPr>
          <p:cNvSpPr/>
          <p:nvPr/>
        </p:nvSpPr>
        <p:spPr>
          <a:xfrm>
            <a:off x="4646062" y="4768616"/>
            <a:ext cx="6611792" cy="515176"/>
          </a:xfrm>
          <a:prstGeom prst="roundRect">
            <a:avLst>
              <a:gd name="adj" fmla="val 50000"/>
            </a:avLst>
          </a:prstGeom>
          <a:solidFill>
            <a:srgbClr val="E87C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E9BCC1-A456-60AC-7944-EEC1CA0EE5B7}"/>
              </a:ext>
            </a:extLst>
          </p:cNvPr>
          <p:cNvSpPr/>
          <p:nvPr/>
        </p:nvSpPr>
        <p:spPr>
          <a:xfrm>
            <a:off x="3816959" y="3990128"/>
            <a:ext cx="6253480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1DCC14-4BA9-B35E-A55C-D132A48EB2A9}"/>
              </a:ext>
            </a:extLst>
          </p:cNvPr>
          <p:cNvSpPr/>
          <p:nvPr/>
        </p:nvSpPr>
        <p:spPr>
          <a:xfrm>
            <a:off x="2401684" y="2508669"/>
            <a:ext cx="6485206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B4CD27-5FDA-05E8-33C8-26C03574BF26}"/>
              </a:ext>
            </a:extLst>
          </p:cNvPr>
          <p:cNvSpPr/>
          <p:nvPr/>
        </p:nvSpPr>
        <p:spPr>
          <a:xfrm>
            <a:off x="3064033" y="3243736"/>
            <a:ext cx="6484493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EA2E2F-7919-97B8-33CF-603241485BA3}"/>
              </a:ext>
            </a:extLst>
          </p:cNvPr>
          <p:cNvSpPr/>
          <p:nvPr/>
        </p:nvSpPr>
        <p:spPr>
          <a:xfrm>
            <a:off x="1734838" y="1838078"/>
            <a:ext cx="6665704" cy="513102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AA303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B32B79-5200-A87A-86FB-5FF2E9379DE8}"/>
              </a:ext>
            </a:extLst>
          </p:cNvPr>
          <p:cNvSpPr/>
          <p:nvPr/>
        </p:nvSpPr>
        <p:spPr>
          <a:xfrm>
            <a:off x="5378158" y="5479572"/>
            <a:ext cx="6253480" cy="515177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93F26AE3-392D-D166-7D5C-577D78B77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001" y="1772214"/>
            <a:ext cx="671674" cy="667574"/>
          </a:xfrm>
          <a:prstGeom prst="rect">
            <a:avLst/>
          </a:prstGeom>
        </p:spPr>
      </p:pic>
      <p:pic>
        <p:nvPicPr>
          <p:cNvPr id="12" name="Picture 11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CD1AA0D4-AF5D-A802-31E0-256C35580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22" y="2477744"/>
            <a:ext cx="671674" cy="667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0E81CC-B545-7178-5B5A-6F0E3C9D163A}"/>
              </a:ext>
            </a:extLst>
          </p:cNvPr>
          <p:cNvSpPr txBox="1"/>
          <p:nvPr/>
        </p:nvSpPr>
        <p:spPr>
          <a:xfrm>
            <a:off x="2203354" y="257053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2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3C065D-7C9D-D820-AF26-8C874371048C}"/>
              </a:ext>
            </a:extLst>
          </p:cNvPr>
          <p:cNvSpPr txBox="1"/>
          <p:nvPr/>
        </p:nvSpPr>
        <p:spPr>
          <a:xfrm>
            <a:off x="1561553" y="1861059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B0B82-EC8C-F7E7-14E9-8DD3B466696B}"/>
              </a:ext>
            </a:extLst>
          </p:cNvPr>
          <p:cNvSpPr txBox="1"/>
          <p:nvPr/>
        </p:nvSpPr>
        <p:spPr>
          <a:xfrm>
            <a:off x="2233227" y="1885169"/>
            <a:ext cx="2938213" cy="4288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ABOUT DN AGRAR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3A3315-B2A8-262D-E615-C18D28899FD6}"/>
              </a:ext>
            </a:extLst>
          </p:cNvPr>
          <p:cNvSpPr txBox="1"/>
          <p:nvPr/>
        </p:nvSpPr>
        <p:spPr>
          <a:xfrm>
            <a:off x="2879476" y="2565451"/>
            <a:ext cx="291137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6M 2025 FINANCIAL RESULTS</a:t>
            </a:r>
          </a:p>
        </p:txBody>
      </p:sp>
      <p:pic>
        <p:nvPicPr>
          <p:cNvPr id="17" name="Picture 16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F656A233-92EB-FEDC-0583-729D421FB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196" y="3196977"/>
            <a:ext cx="671674" cy="6675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C533B3-0631-DD6E-286C-49F8ED8B3378}"/>
              </a:ext>
            </a:extLst>
          </p:cNvPr>
          <p:cNvSpPr txBox="1"/>
          <p:nvPr/>
        </p:nvSpPr>
        <p:spPr>
          <a:xfrm>
            <a:off x="2881486" y="3299367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3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A239F9-D3D7-7493-EF83-1D5911AAF656}"/>
              </a:ext>
            </a:extLst>
          </p:cNvPr>
          <p:cNvSpPr txBox="1"/>
          <p:nvPr/>
        </p:nvSpPr>
        <p:spPr>
          <a:xfrm>
            <a:off x="3481122" y="3298687"/>
            <a:ext cx="3422598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CAPITAL MARKET JOURNEY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9D91BC-D726-DE4B-8E6C-6528CF2F0724}"/>
              </a:ext>
            </a:extLst>
          </p:cNvPr>
          <p:cNvSpPr txBox="1"/>
          <p:nvPr/>
        </p:nvSpPr>
        <p:spPr>
          <a:xfrm>
            <a:off x="4234423" y="4041212"/>
            <a:ext cx="399283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</a:p>
        </p:txBody>
      </p:sp>
      <p:pic>
        <p:nvPicPr>
          <p:cNvPr id="21" name="Picture 20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BFC1ED5B-D09C-5D5B-2BA7-C6BC874B2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122" y="3956201"/>
            <a:ext cx="671674" cy="6675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45709F-550C-0983-5AAF-8C650F8183FE}"/>
              </a:ext>
            </a:extLst>
          </p:cNvPr>
          <p:cNvSpPr txBox="1"/>
          <p:nvPr/>
        </p:nvSpPr>
        <p:spPr>
          <a:xfrm>
            <a:off x="3634412" y="405859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4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26DC27-B51E-5E45-A661-2ADFA3EEF165}"/>
              </a:ext>
            </a:extLst>
          </p:cNvPr>
          <p:cNvSpPr txBox="1"/>
          <p:nvPr/>
        </p:nvSpPr>
        <p:spPr>
          <a:xfrm>
            <a:off x="5119176" y="4840036"/>
            <a:ext cx="352698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CURRENT PROJECTS</a:t>
            </a:r>
          </a:p>
        </p:txBody>
      </p:sp>
      <p:pic>
        <p:nvPicPr>
          <p:cNvPr id="24" name="Picture 23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5957D1E6-9749-47A8-5763-01EE19C72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674" y="4679875"/>
            <a:ext cx="671674" cy="667574"/>
          </a:xfrm>
          <a:prstGeom prst="rect">
            <a:avLst/>
          </a:prstGeom>
        </p:spPr>
      </p:pic>
      <p:pic>
        <p:nvPicPr>
          <p:cNvPr id="25" name="Picture 24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557C14F9-6ECA-D795-412F-65C505BCF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176" y="5433117"/>
            <a:ext cx="671674" cy="667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C906A9A-CFCB-775E-0A50-7BB588910C8D}"/>
              </a:ext>
            </a:extLst>
          </p:cNvPr>
          <p:cNvSpPr txBox="1"/>
          <p:nvPr/>
        </p:nvSpPr>
        <p:spPr>
          <a:xfrm>
            <a:off x="4515678" y="4783414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5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421C2C-9649-DD27-9B2F-229CF229CB02}"/>
              </a:ext>
            </a:extLst>
          </p:cNvPr>
          <p:cNvSpPr txBox="1"/>
          <p:nvPr/>
        </p:nvSpPr>
        <p:spPr>
          <a:xfrm>
            <a:off x="5256066" y="554480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6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7CA6B9-F5CC-D62A-FC8B-F7CEFE2D29E4}"/>
              </a:ext>
            </a:extLst>
          </p:cNvPr>
          <p:cNvSpPr txBox="1"/>
          <p:nvPr/>
        </p:nvSpPr>
        <p:spPr>
          <a:xfrm>
            <a:off x="5881409" y="5558874"/>
            <a:ext cx="3913755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OUTLOOK &amp; 2025 -2030 STRATEGY </a:t>
            </a:r>
          </a:p>
        </p:txBody>
      </p:sp>
      <p:pic>
        <p:nvPicPr>
          <p:cNvPr id="29" name="Picture 28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482FFAC7-D824-5FD5-895A-969A5CBB7B9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465" b="11707"/>
          <a:stretch>
            <a:fillRect/>
          </a:stretch>
        </p:blipFill>
        <p:spPr>
          <a:xfrm>
            <a:off x="0" y="1848413"/>
            <a:ext cx="1348763" cy="50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126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7064C-86A1-E1F3-C33F-3027042A8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een grass on a black background&#10;&#10;AI-generated content may be incorrect.">
            <a:extLst>
              <a:ext uri="{FF2B5EF4-FFF2-40B4-BE49-F238E27FC236}">
                <a16:creationId xmlns:a16="http://schemas.microsoft.com/office/drawing/2014/main" id="{0211DCAE-CC8A-AA04-BC2F-9EB2D7D04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471">
            <a:off x="453879" y="6039529"/>
            <a:ext cx="596749" cy="482704"/>
          </a:xfrm>
          <a:prstGeom prst="rect">
            <a:avLst/>
          </a:prstGeom>
        </p:spPr>
      </p:pic>
      <p:sp>
        <p:nvSpPr>
          <p:cNvPr id="42" name="Primary Heading-0">
            <a:extLst>
              <a:ext uri="{FF2B5EF4-FFF2-40B4-BE49-F238E27FC236}">
                <a16:creationId xmlns:a16="http://schemas.microsoft.com/office/drawing/2014/main" id="{055759E7-2DFF-5C6D-C2B5-7A2217933AAF}"/>
              </a:ext>
            </a:extLst>
          </p:cNvPr>
          <p:cNvSpPr txBox="1"/>
          <p:nvPr/>
        </p:nvSpPr>
        <p:spPr>
          <a:xfrm>
            <a:off x="3764819" y="4111338"/>
            <a:ext cx="1731279" cy="150810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foundation works were completed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Part of the main hall, finalized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Waste storage lagoon, finalized</a:t>
            </a:r>
          </a:p>
        </p:txBody>
      </p:sp>
      <p:sp>
        <p:nvSpPr>
          <p:cNvPr id="43" name="Primary Heading-2">
            <a:extLst>
              <a:ext uri="{FF2B5EF4-FFF2-40B4-BE49-F238E27FC236}">
                <a16:creationId xmlns:a16="http://schemas.microsoft.com/office/drawing/2014/main" id="{ED591528-6FE2-7FB2-290D-FCDC6D1F3464}"/>
              </a:ext>
            </a:extLst>
          </p:cNvPr>
          <p:cNvSpPr txBox="1"/>
          <p:nvPr/>
        </p:nvSpPr>
        <p:spPr>
          <a:xfrm>
            <a:off x="7880314" y="4326781"/>
            <a:ext cx="1785621" cy="107721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3AB02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Approx. 3,400 cows in production &amp; pregnancy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017900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Primary Heading-1">
            <a:extLst>
              <a:ext uri="{FF2B5EF4-FFF2-40B4-BE49-F238E27FC236}">
                <a16:creationId xmlns:a16="http://schemas.microsoft.com/office/drawing/2014/main" id="{EDC357C2-E163-E028-5DD1-FEBFB9ACD2B5}"/>
              </a:ext>
            </a:extLst>
          </p:cNvPr>
          <p:cNvSpPr txBox="1"/>
          <p:nvPr/>
        </p:nvSpPr>
        <p:spPr>
          <a:xfrm>
            <a:off x="5750114" y="1960960"/>
            <a:ext cx="1810405" cy="172354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3AB02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Beg. March – Start milk production</a:t>
            </a:r>
            <a:endParaRPr lang="en-US" sz="1400" dirty="0">
              <a:solidFill>
                <a:srgbClr val="73AB02"/>
              </a:solidFill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1" dirty="0">
              <a:solidFill>
                <a:srgbClr val="73AB02"/>
              </a:solidFill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rgbClr val="73AB02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End of august 2025</a:t>
            </a:r>
            <a:endParaRPr lang="ro-RO" sz="1400" b="1" dirty="0">
              <a:solidFill>
                <a:srgbClr val="73AB02"/>
              </a:solidFill>
              <a:latin typeface="Lexen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r>
              <a:rPr lang="en-US" sz="1400" b="1" dirty="0">
                <a:solidFill>
                  <a:srgbClr val="73AB02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    1,800 cows</a:t>
            </a:r>
          </a:p>
          <a:p>
            <a:pPr lvl="0">
              <a:defRPr/>
            </a:pPr>
            <a:endParaRPr lang="en-US" sz="1200" b="1" dirty="0">
              <a:solidFill>
                <a:srgbClr val="73AB02"/>
              </a:solidFill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73AB02"/>
                </a:solidFill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Robots to be installed in Q3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17900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Primary Heading-3">
            <a:extLst>
              <a:ext uri="{FF2B5EF4-FFF2-40B4-BE49-F238E27FC236}">
                <a16:creationId xmlns:a16="http://schemas.microsoft.com/office/drawing/2014/main" id="{D69D8D0A-48FC-EEA5-0C22-EC1E00505156}"/>
              </a:ext>
            </a:extLst>
          </p:cNvPr>
          <p:cNvSpPr txBox="1"/>
          <p:nvPr/>
        </p:nvSpPr>
        <p:spPr>
          <a:xfrm>
            <a:off x="10007437" y="2056842"/>
            <a:ext cx="1636355" cy="116955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End of 2027</a:t>
            </a:r>
            <a:endParaRPr kumimoji="0" lang="ro-RO" sz="2000" b="1" i="0" u="none" strike="noStrike" kern="1200" cap="none" spc="0" normalizeH="0" baseline="0" noProof="0" dirty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5,000 cows (4,000 dairy cows and 1,000 young stock)</a:t>
            </a:r>
          </a:p>
        </p:txBody>
      </p:sp>
      <p:pic>
        <p:nvPicPr>
          <p:cNvPr id="51" name="Picture 50" descr="A construction site with a large building">
            <a:extLst>
              <a:ext uri="{FF2B5EF4-FFF2-40B4-BE49-F238E27FC236}">
                <a16:creationId xmlns:a16="http://schemas.microsoft.com/office/drawing/2014/main" id="{C476BFC8-24F0-017F-AABC-F96659CFE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31" t="3041" r="13897" b="3041"/>
          <a:stretch>
            <a:fillRect/>
          </a:stretch>
        </p:blipFill>
        <p:spPr>
          <a:xfrm>
            <a:off x="3713608" y="1608667"/>
            <a:ext cx="1730112" cy="1941422"/>
          </a:xfrm>
          <a:prstGeom prst="round2Diag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7915BD7-32E1-DFAC-C22D-13BE3C1028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863" r="16863"/>
          <a:stretch/>
        </p:blipFill>
        <p:spPr>
          <a:xfrm>
            <a:off x="5671058" y="4184460"/>
            <a:ext cx="1812192" cy="1947632"/>
          </a:xfrm>
          <a:prstGeom prst="round2Diag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4790779A-2D29-0072-EC20-BFB744199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r="30183"/>
          <a:stretch>
            <a:fillRect/>
          </a:stretch>
        </p:blipFill>
        <p:spPr bwMode="auto">
          <a:xfrm>
            <a:off x="10007437" y="4184461"/>
            <a:ext cx="1785621" cy="1947631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FB569858-26C3-B0B7-56DC-DF9BA0F75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1" t="110" r="31292"/>
          <a:stretch>
            <a:fillRect/>
          </a:stretch>
        </p:blipFill>
        <p:spPr bwMode="auto">
          <a:xfrm>
            <a:off x="7853569" y="1608666"/>
            <a:ext cx="1720433" cy="1941423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8DB84B-FA60-CB7D-B545-C0DDADC4E2EA}"/>
              </a:ext>
            </a:extLst>
          </p:cNvPr>
          <p:cNvSpPr/>
          <p:nvPr/>
        </p:nvSpPr>
        <p:spPr>
          <a:xfrm>
            <a:off x="381639" y="382208"/>
            <a:ext cx="11014494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5000">
                <a:srgbClr val="FFFBE6"/>
              </a:gs>
              <a:gs pos="58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STRAJA FARM - A SIGNIFICANT EXPANSION IN PRODUCTION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6" name="Rectangle: Single Corner Rounded 8">
            <a:extLst>
              <a:ext uri="{FF2B5EF4-FFF2-40B4-BE49-F238E27FC236}">
                <a16:creationId xmlns:a16="http://schemas.microsoft.com/office/drawing/2014/main" id="{21D95980-F466-FD09-0A0B-020FC7B89BF4}"/>
              </a:ext>
            </a:extLst>
          </p:cNvPr>
          <p:cNvSpPr/>
          <p:nvPr/>
        </p:nvSpPr>
        <p:spPr>
          <a:xfrm rot="10800000" flipH="1">
            <a:off x="1" y="1290186"/>
            <a:ext cx="3404146" cy="4530942"/>
          </a:xfrm>
          <a:prstGeom prst="round1Rect">
            <a:avLst/>
          </a:prstGeom>
          <a:solidFill>
            <a:srgbClr val="1778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503DC-E312-1056-97C6-96F841B4CA7F}"/>
              </a:ext>
            </a:extLst>
          </p:cNvPr>
          <p:cNvSpPr txBox="1"/>
          <p:nvPr/>
        </p:nvSpPr>
        <p:spPr>
          <a:xfrm>
            <a:off x="34552" y="1950216"/>
            <a:ext cx="32405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Started in 2023, and planned to be completed in 2027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Capacity of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5,000 cows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(4,000 dairy cows and 1,000 young stock)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Financed through credit facility and own sources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Gradual increase of the dairy cow herd,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Lexend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reaching 1,800 heads by the end of August 2025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Lexend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FFC881"/>
              </a:solidFill>
              <a:effectLst/>
              <a:uLnTx/>
              <a:uFillTx/>
              <a:latin typeface="Lexend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Plans to install industrial robots at the </a:t>
            </a:r>
            <a:r>
              <a:rPr lang="en-GB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Straja</a:t>
            </a:r>
            <a:r>
              <a:rPr lang="en-GB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farm in Q3 2025.</a:t>
            </a: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81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C881"/>
              </a:solidFill>
              <a:effectLst/>
              <a:uLnTx/>
              <a:uFillTx/>
              <a:latin typeface="Lexend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rimary Heading-0">
            <a:extLst>
              <a:ext uri="{FF2B5EF4-FFF2-40B4-BE49-F238E27FC236}">
                <a16:creationId xmlns:a16="http://schemas.microsoft.com/office/drawing/2014/main" id="{98D45247-812B-E6FB-3E64-CC4CB0780DFB}"/>
              </a:ext>
            </a:extLst>
          </p:cNvPr>
          <p:cNvSpPr txBox="1"/>
          <p:nvPr/>
        </p:nvSpPr>
        <p:spPr>
          <a:xfrm>
            <a:off x="710792" y="1379287"/>
            <a:ext cx="2146300" cy="358047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42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Lexend"/>
                <a:ea typeface="+mn-ea"/>
                <a:cs typeface="+mn-cs"/>
              </a:rPr>
              <a:t>Key Highlights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AD1368-5503-3051-7D1D-A9688D58E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76851" y="3827654"/>
            <a:ext cx="1646063" cy="2389509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D443BB39-819E-FA40-F7F5-A33A21F1DE6C}"/>
              </a:ext>
            </a:extLst>
          </p:cNvPr>
          <p:cNvSpPr/>
          <p:nvPr/>
        </p:nvSpPr>
        <p:spPr>
          <a:xfrm>
            <a:off x="3730126" y="3783567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1A8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3B60E6C6-BCDB-3C5A-0292-D12E8BF5FBB5}"/>
              </a:ext>
            </a:extLst>
          </p:cNvPr>
          <p:cNvSpPr/>
          <p:nvPr/>
        </p:nvSpPr>
        <p:spPr>
          <a:xfrm>
            <a:off x="5777582" y="3783567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73AB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F0AAF6EB-DE7B-02BA-4025-B82BD8818EF0}"/>
              </a:ext>
            </a:extLst>
          </p:cNvPr>
          <p:cNvSpPr/>
          <p:nvPr/>
        </p:nvSpPr>
        <p:spPr>
          <a:xfrm>
            <a:off x="7891887" y="3783567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7BB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2EA7DAB0-5173-1991-8922-D257510154FB}"/>
              </a:ext>
            </a:extLst>
          </p:cNvPr>
          <p:cNvSpPr/>
          <p:nvPr/>
        </p:nvSpPr>
        <p:spPr>
          <a:xfrm>
            <a:off x="10007437" y="3783567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A5E02-108B-C530-1AA6-EBBC9418A718}"/>
              </a:ext>
            </a:extLst>
          </p:cNvPr>
          <p:cNvSpPr txBox="1"/>
          <p:nvPr/>
        </p:nvSpPr>
        <p:spPr>
          <a:xfrm>
            <a:off x="8332269" y="5703365"/>
            <a:ext cx="8817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 dirty="0">
                <a:ln>
                  <a:noFill/>
                </a:ln>
                <a:solidFill>
                  <a:srgbClr val="73AB02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73AB02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6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26CB725-448C-77AB-A4E7-EA4A5C12F6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83111" y="1360835"/>
            <a:ext cx="1719663" cy="254311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7169878-2A78-4595-1E5B-78F041B0CD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77798" y="1360835"/>
            <a:ext cx="1720432" cy="2561566"/>
          </a:xfrm>
          <a:prstGeom prst="rect">
            <a:avLst/>
          </a:prstGeom>
        </p:spPr>
      </p:pic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8C7332EF-DB6A-A31A-BC0B-EB0B0A5E47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CF17C-4455-97EA-0915-20F5C9CB250A}"/>
              </a:ext>
            </a:extLst>
          </p:cNvPr>
          <p:cNvSpPr txBox="1"/>
          <p:nvPr/>
        </p:nvSpPr>
        <p:spPr>
          <a:xfrm>
            <a:off x="3637153" y="5703365"/>
            <a:ext cx="16924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 dirty="0">
                <a:ln>
                  <a:noFill/>
                </a:ln>
                <a:solidFill>
                  <a:srgbClr val="17783A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2024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17783A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1A01655-EC00-7C36-11C0-30EA6A89FF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87046" y="3827653"/>
            <a:ext cx="1692402" cy="2389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5EE80-829B-4DD9-D0A7-46AB05446C7C}"/>
              </a:ext>
            </a:extLst>
          </p:cNvPr>
          <p:cNvSpPr txBox="1"/>
          <p:nvPr/>
        </p:nvSpPr>
        <p:spPr>
          <a:xfrm>
            <a:off x="6145651" y="1473162"/>
            <a:ext cx="9951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 dirty="0">
                <a:ln>
                  <a:noFill/>
                </a:ln>
                <a:solidFill>
                  <a:srgbClr val="73AB02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2025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73AB02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15" name="Primary Heading-3">
            <a:extLst>
              <a:ext uri="{FF2B5EF4-FFF2-40B4-BE49-F238E27FC236}">
                <a16:creationId xmlns:a16="http://schemas.microsoft.com/office/drawing/2014/main" id="{7789C42E-180B-16A2-4C58-28C25D6558AD}"/>
              </a:ext>
            </a:extLst>
          </p:cNvPr>
          <p:cNvSpPr txBox="1"/>
          <p:nvPr/>
        </p:nvSpPr>
        <p:spPr>
          <a:xfrm>
            <a:off x="10458081" y="1519133"/>
            <a:ext cx="735065" cy="38472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2027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5640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AD0874-3F65-AD58-381E-840169EE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5">
            <a:extLst>
              <a:ext uri="{FF2B5EF4-FFF2-40B4-BE49-F238E27FC236}">
                <a16:creationId xmlns:a16="http://schemas.microsoft.com/office/drawing/2014/main" id="{21EC7C0E-3FF2-633C-6101-8FA60D5B834B}"/>
              </a:ext>
            </a:extLst>
          </p:cNvPr>
          <p:cNvSpPr/>
          <p:nvPr/>
        </p:nvSpPr>
        <p:spPr>
          <a:xfrm>
            <a:off x="381639" y="382208"/>
            <a:ext cx="11014494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5000">
                <a:srgbClr val="FFFBE6"/>
              </a:gs>
              <a:gs pos="58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STRAJA PROJECT CURRENT STATUS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DEDB18-3E2D-FC25-2511-4D1B541F0956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C0C4173-B682-5953-5AA8-F0F994B8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A56D0-8AC8-12E7-3A98-ACC58A2DDAC6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5C7411-7E74-0735-469C-FD298FC812DA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B5297-FFB7-D8C2-D06C-9AE14A86B3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9047" y="1730468"/>
            <a:ext cx="5400350" cy="4050262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0A9A5-14CB-D4A2-5C38-1FD99F1A2B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78012" y="1730454"/>
            <a:ext cx="5400350" cy="4050262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9" name="Picture 8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CC11F8B7-DCE9-7896-0F54-40D405604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EDF80BA-725A-CCCE-C75D-5107CE6A6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06314BF-3D23-EC7B-60A9-F3BE0FBF3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804C3F9-D7CC-7AF1-7239-06CB7CE4D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8385" y="5266761"/>
            <a:ext cx="924971" cy="9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9555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54091-8F27-31AA-81D2-34074932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5">
            <a:extLst>
              <a:ext uri="{FF2B5EF4-FFF2-40B4-BE49-F238E27FC236}">
                <a16:creationId xmlns:a16="http://schemas.microsoft.com/office/drawing/2014/main" id="{6CF12442-FA77-8C5B-6C31-05AD96F69935}"/>
              </a:ext>
            </a:extLst>
          </p:cNvPr>
          <p:cNvSpPr/>
          <p:nvPr/>
        </p:nvSpPr>
        <p:spPr>
          <a:xfrm>
            <a:off x="381639" y="382208"/>
            <a:ext cx="11014494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5000">
                <a:srgbClr val="FFFBE6"/>
              </a:gs>
              <a:gs pos="58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STRAJA PROJECT CURRENT STATUS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D5C56-679F-C11B-2DB7-58DAD9D551D6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1FE3FB4-1098-4594-BDEE-9EA6F9E2C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143F50-A47E-5FEC-68BD-6B956DC094F9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A9274-3CCF-B19F-30BF-990B8A601D9D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B9855-EEC9-26FE-7EA4-325A5DB133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1310" y="1802724"/>
            <a:ext cx="5124690" cy="3843518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89124-5167-65DD-75EF-70256E56E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71443" y="1802724"/>
            <a:ext cx="5124690" cy="3843518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FD0CF71-7C58-3B9D-C597-F69CDAD22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779" y="5103807"/>
            <a:ext cx="924971" cy="924971"/>
          </a:xfrm>
          <a:prstGeom prst="rect">
            <a:avLst/>
          </a:prstGeom>
        </p:spPr>
      </p:pic>
      <p:pic>
        <p:nvPicPr>
          <p:cNvPr id="10" name="Picture 9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CD5B18D5-BFE1-9DC6-18D3-59273EE4F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0EAD8E0-2D3B-8BCC-E9E7-651F1A4F4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27BEE3A-A63C-7E76-54D2-81EDDF0C3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9977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6FF6C-5654-6391-E593-92087DBE9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8202889-7C9E-5013-244A-253FC1176874}"/>
              </a:ext>
            </a:extLst>
          </p:cNvPr>
          <p:cNvSpPr/>
          <p:nvPr/>
        </p:nvSpPr>
        <p:spPr>
          <a:xfrm>
            <a:off x="381639" y="402982"/>
            <a:ext cx="11590228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COMPOST FACTORY TO STRENGTHEN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THE CIRCULAR ECONOMIC MODEL </a:t>
            </a:r>
          </a:p>
        </p:txBody>
      </p:sp>
      <p:pic>
        <p:nvPicPr>
          <p:cNvPr id="4" name="Picture 3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6CACE23B-2F96-EF0D-6E16-16343FD73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5" name="Description of a primary heading-0">
            <a:extLst>
              <a:ext uri="{FF2B5EF4-FFF2-40B4-BE49-F238E27FC236}">
                <a16:creationId xmlns:a16="http://schemas.microsoft.com/office/drawing/2014/main" id="{09A09333-7E04-113F-1BC8-E44CC6123FDF}"/>
              </a:ext>
            </a:extLst>
          </p:cNvPr>
          <p:cNvSpPr txBox="1"/>
          <p:nvPr/>
        </p:nvSpPr>
        <p:spPr>
          <a:xfrm>
            <a:off x="4421959" y="1642137"/>
            <a:ext cx="5362770" cy="218656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o-RO" sz="1200" b="1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en-GB" sz="1200" b="1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</a:t>
            </a:r>
            <a:r>
              <a:rPr lang="en-GB" sz="1200" b="1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</a:t>
            </a:r>
            <a:r>
              <a:rPr lang="en-GB" sz="1200" b="1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compost factory is performing as planned</a:t>
            </a:r>
            <a:r>
              <a:rPr lang="en-GB" sz="12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with a production of approximately 1,500 tons of compost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1200" b="1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GB" sz="1200" b="1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</a:t>
            </a:r>
            <a:r>
              <a:rPr lang="en-GB" sz="1200" b="1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Agrar</a:t>
            </a:r>
            <a:r>
              <a:rPr lang="en-GB" sz="1200" b="1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compost factory is currently being developed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21,000 tons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manure processed annually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Increasing the production capacity </a:t>
            </a:r>
            <a:r>
              <a:rPr lang="en-US" sz="1200" b="1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organic fertilizer</a:t>
            </a:r>
            <a:r>
              <a:rPr lang="en-US" sz="12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</a:t>
            </a:r>
            <a:r>
              <a:rPr lang="en-US" sz="1200" b="1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,000 tons, with the installation of the 2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factory in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organic fertilizers produced for internal needs and to sell outside the 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17A06-A430-634B-1166-EA0167DEE778}"/>
              </a:ext>
            </a:extLst>
          </p:cNvPr>
          <p:cNvSpPr txBox="1"/>
          <p:nvPr/>
        </p:nvSpPr>
        <p:spPr>
          <a:xfrm>
            <a:off x="4317278" y="4266005"/>
            <a:ext cx="5776858" cy="22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Currently in the final stages of the certification process with </a:t>
            </a:r>
            <a:r>
              <a:rPr lang="en-US" sz="12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Ecocert</a:t>
            </a:r>
            <a:r>
              <a:rPr lang="en-US" sz="12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anticipate that this process will be completed soon.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of obtaining voluntary carbon certification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produced compost initiated</a:t>
            </a:r>
            <a:r>
              <a:rPr lang="ro-RO" sz="12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first carbon credits will be obtained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</a:t>
            </a:r>
            <a:r>
              <a:rPr lang="ro-RO" sz="12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 of 2026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sales channel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develop the business line</a:t>
            </a:r>
            <a:endParaRPr kumimoji="0" lang="ro-RO" sz="12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 with the certification process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achieve the international "Gold Standard" accreditation for carbon credit</a:t>
            </a:r>
          </a:p>
        </p:txBody>
      </p:sp>
      <p:sp>
        <p:nvSpPr>
          <p:cNvPr id="10" name="Rectangle: Single Corner Rounded 35">
            <a:extLst>
              <a:ext uri="{FF2B5EF4-FFF2-40B4-BE49-F238E27FC236}">
                <a16:creationId xmlns:a16="http://schemas.microsoft.com/office/drawing/2014/main" id="{49DB0898-43C8-714D-3EAB-308F3BC1AB5F}"/>
              </a:ext>
            </a:extLst>
          </p:cNvPr>
          <p:cNvSpPr/>
          <p:nvPr/>
        </p:nvSpPr>
        <p:spPr>
          <a:xfrm rot="10800000" flipH="1">
            <a:off x="0" y="1174007"/>
            <a:ext cx="4087010" cy="5281010"/>
          </a:xfrm>
          <a:prstGeom prst="round1Rect">
            <a:avLst/>
          </a:prstGeom>
          <a:solidFill>
            <a:srgbClr val="E27C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F3AA4B-4752-DBF1-6FB2-514EA044A0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908" t="8090" r="19648" b="13380"/>
          <a:stretch>
            <a:fillRect/>
          </a:stretch>
        </p:blipFill>
        <p:spPr>
          <a:xfrm>
            <a:off x="1438936" y="1353868"/>
            <a:ext cx="2417235" cy="1779558"/>
          </a:xfrm>
          <a:prstGeom prst="round2Diag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D2B11-EC19-D368-05C6-5BB5ABD6A7DF}"/>
              </a:ext>
            </a:extLst>
          </p:cNvPr>
          <p:cNvSpPr txBox="1"/>
          <p:nvPr/>
        </p:nvSpPr>
        <p:spPr>
          <a:xfrm>
            <a:off x="1438936" y="3322821"/>
            <a:ext cx="24172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addresses two major challenges: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efficient manure</a:t>
            </a:r>
            <a:r>
              <a:rPr kumimoji="0" lang="ro-RO" sz="1400" b="1" i="1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and </a:t>
            </a:r>
            <a:endParaRPr kumimoji="0" lang="ro-RO" sz="1400" b="1" i="1" u="none" strike="noStrike" kern="1200" cap="none" spc="0" normalizeH="0" baseline="0" noProof="0" dirty="0">
              <a:ln>
                <a:noFill/>
              </a:ln>
              <a:solidFill>
                <a:srgbClr val="FFC881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improved soil fertility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contribution to the</a:t>
            </a:r>
            <a:endParaRPr kumimoji="0" lang="ro-RO" sz="1400" b="1" i="1" u="none" strike="noStrike" kern="1200" cap="none" spc="0" normalizeH="0" baseline="0" noProof="0" dirty="0">
              <a:ln>
                <a:noFill/>
              </a:ln>
              <a:solidFill>
                <a:srgbClr val="FFC881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reduction of greenhouse </a:t>
            </a:r>
            <a:endParaRPr kumimoji="0" lang="ro-RO" sz="1400" b="1" i="1" u="none" strike="noStrike" kern="1200" cap="none" spc="0" normalizeH="0" baseline="0" noProof="0" dirty="0">
              <a:ln>
                <a:noFill/>
              </a:ln>
              <a:solidFill>
                <a:srgbClr val="FFC881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 emissions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905A7C-D02D-62F5-72DC-4B5CC8BAC7E1}"/>
              </a:ext>
            </a:extLst>
          </p:cNvPr>
          <p:cNvSpPr txBox="1"/>
          <p:nvPr/>
        </p:nvSpPr>
        <p:spPr>
          <a:xfrm>
            <a:off x="10280439" y="1753134"/>
            <a:ext cx="131557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b="1" dirty="0">
                <a:solidFill>
                  <a:srgbClr val="017900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 compost factories</a:t>
            </a: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055ED306-A8A5-1A5F-D0CB-B3F1EF8F51AA}"/>
              </a:ext>
            </a:extLst>
          </p:cNvPr>
          <p:cNvSpPr/>
          <p:nvPr/>
        </p:nvSpPr>
        <p:spPr>
          <a:xfrm>
            <a:off x="4421959" y="1174007"/>
            <a:ext cx="4937376" cy="3813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FFFBE6"/>
              </a:gs>
              <a:gs pos="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Operational Highlights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C1B8C978-3244-6186-3397-FEBBD2ABAA81}"/>
              </a:ext>
            </a:extLst>
          </p:cNvPr>
          <p:cNvSpPr/>
          <p:nvPr/>
        </p:nvSpPr>
        <p:spPr>
          <a:xfrm>
            <a:off x="4421959" y="3884643"/>
            <a:ext cx="4937376" cy="3813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FFFBE6"/>
              </a:gs>
              <a:gs pos="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Further Developments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F21338-53AD-2A43-959B-865D80E76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1718" y="1486243"/>
            <a:ext cx="2011970" cy="149777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5BB199A-61D0-FB50-3FB2-7B8DEB5B9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38230" y="3130630"/>
            <a:ext cx="1959108" cy="1814711"/>
          </a:xfrm>
          <a:prstGeom prst="rect">
            <a:avLst/>
          </a:prstGeom>
        </p:spPr>
      </p:pic>
      <p:pic>
        <p:nvPicPr>
          <p:cNvPr id="2" name="Picture 1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F9CBB83A-1EA9-D1CC-C8B8-8383C38EE9F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4720" t="121" r="-2333" b="8340"/>
          <a:stretch>
            <a:fillRect/>
          </a:stretch>
        </p:blipFill>
        <p:spPr>
          <a:xfrm>
            <a:off x="0" y="1007269"/>
            <a:ext cx="1507067" cy="585073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C99E13-7A54-021A-9B72-1A055D9C06FA}"/>
              </a:ext>
            </a:extLst>
          </p:cNvPr>
          <p:cNvCxnSpPr>
            <a:cxnSpLocks/>
          </p:cNvCxnSpPr>
          <p:nvPr/>
        </p:nvCxnSpPr>
        <p:spPr>
          <a:xfrm>
            <a:off x="1354847" y="5072763"/>
            <a:ext cx="2332566" cy="0"/>
          </a:xfrm>
          <a:prstGeom prst="line">
            <a:avLst/>
          </a:prstGeom>
          <a:ln>
            <a:solidFill>
              <a:srgbClr val="FFC8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E65D3A4-E667-7285-B428-DAC0104730F8}"/>
              </a:ext>
            </a:extLst>
          </p:cNvPr>
          <p:cNvSpPr txBox="1"/>
          <p:nvPr/>
        </p:nvSpPr>
        <p:spPr>
          <a:xfrm>
            <a:off x="10015569" y="3444128"/>
            <a:ext cx="1845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87C1A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Integrated organic waste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286577641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996E6E-A2EF-F622-445D-06E42EC74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5">
            <a:extLst>
              <a:ext uri="{FF2B5EF4-FFF2-40B4-BE49-F238E27FC236}">
                <a16:creationId xmlns:a16="http://schemas.microsoft.com/office/drawing/2014/main" id="{0C3F285B-B50D-94FF-B281-52E333BFF3C2}"/>
              </a:ext>
            </a:extLst>
          </p:cNvPr>
          <p:cNvSpPr/>
          <p:nvPr/>
        </p:nvSpPr>
        <p:spPr>
          <a:xfrm>
            <a:off x="381639" y="402528"/>
            <a:ext cx="11014494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5000">
                <a:srgbClr val="FFFBE6"/>
              </a:gs>
              <a:gs pos="58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APOLD COMPOST FACTORY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B5C7CB-2379-A9B8-8F87-B4229B3859BC}"/>
              </a:ext>
            </a:extLst>
          </p:cNvPr>
          <p:cNvSpPr/>
          <p:nvPr/>
        </p:nvSpPr>
        <p:spPr>
          <a:xfrm>
            <a:off x="0" y="6273209"/>
            <a:ext cx="12192000" cy="584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5EE0D1C-AF29-0D39-1BBF-E2E3E33E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09FEF71-21C0-0D4A-A648-3BAF92E3EBF2}" type="slidenum">
              <a:rPr lang="ro-RO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fld>
            <a:endParaRPr lang="ro-RO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55009-6959-40A7-8311-07AAE1AA1511}"/>
              </a:ext>
            </a:extLst>
          </p:cNvPr>
          <p:cNvSpPr txBox="1"/>
          <p:nvPr/>
        </p:nvSpPr>
        <p:spPr>
          <a:xfrm>
            <a:off x="9196354" y="3135568"/>
            <a:ext cx="1632880" cy="121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BD7ADA-1AE6-06EF-62EF-931A311ABB31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30AE5-F076-9836-1013-86C1941999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80138" y="1606007"/>
            <a:ext cx="5386980" cy="4040235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F50BC0-E48D-A4B8-AFB8-F7DCD0E943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26081" y="1606005"/>
            <a:ext cx="5386981" cy="4040235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A55F49D-76EB-57D5-1662-8CAB30E88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115" y="5124393"/>
            <a:ext cx="924971" cy="924971"/>
          </a:xfrm>
          <a:prstGeom prst="rect">
            <a:avLst/>
          </a:prstGeom>
        </p:spPr>
      </p:pic>
      <p:pic>
        <p:nvPicPr>
          <p:cNvPr id="10" name="Picture 9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299A371D-24E8-8F9D-5B83-9472F49C5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305CAC7-7BB1-364C-C4D8-247D983041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679711F-7322-6EAA-DF21-AE857BAB59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550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6FDA43-6C91-8FA9-2BA0-6D2911B1E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55">
            <a:extLst>
              <a:ext uri="{FF2B5EF4-FFF2-40B4-BE49-F238E27FC236}">
                <a16:creationId xmlns:a16="http://schemas.microsoft.com/office/drawing/2014/main" id="{4DF14848-4EC8-F7D3-11D6-B6259ED7E9C9}"/>
              </a:ext>
            </a:extLst>
          </p:cNvPr>
          <p:cNvSpPr/>
          <p:nvPr/>
        </p:nvSpPr>
        <p:spPr>
          <a:xfrm>
            <a:off x="381639" y="382208"/>
            <a:ext cx="11014494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5000">
                <a:srgbClr val="FFFBE6"/>
              </a:gs>
              <a:gs pos="58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BIOMETHANE PRODUCTION FOR AN INTEGRATED SUSTAINABLE STRATEGY</a:t>
            </a:r>
            <a:endParaRPr lang="en-GB" sz="2700" dirty="0">
              <a:solidFill>
                <a:schemeClr val="bg1"/>
              </a:solidFill>
              <a:latin typeface="Lexen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E52FBA61-4EA1-1408-7810-AF5944BCC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236" y="313871"/>
            <a:ext cx="735065" cy="735065"/>
          </a:xfrm>
          <a:prstGeom prst="rect">
            <a:avLst/>
          </a:prstGeom>
        </p:spPr>
      </p:pic>
      <p:sp>
        <p:nvSpPr>
          <p:cNvPr id="11" name="Description of a primary heading-0">
            <a:extLst>
              <a:ext uri="{FF2B5EF4-FFF2-40B4-BE49-F238E27FC236}">
                <a16:creationId xmlns:a16="http://schemas.microsoft.com/office/drawing/2014/main" id="{B5AEA007-CC67-6159-3BDB-23D5A3999CF2}"/>
              </a:ext>
            </a:extLst>
          </p:cNvPr>
          <p:cNvSpPr txBox="1"/>
          <p:nvPr/>
        </p:nvSpPr>
        <p:spPr>
          <a:xfrm>
            <a:off x="5548201" y="1807814"/>
            <a:ext cx="6096952" cy="148906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facility with a total capacity of up to 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15-</a:t>
            </a: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 MW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300" dirty="0">
              <a:solidFill>
                <a:srgbClr val="3C424F"/>
              </a:solidFill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will supply the raw material for the biomethane production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and transportation.</a:t>
            </a:r>
            <a:endParaRPr lang="en-US" sz="1300" dirty="0">
              <a:solidFill>
                <a:srgbClr val="3C424F"/>
              </a:solidFill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BSOG Energy will develop the production facility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300" dirty="0">
              <a:solidFill>
                <a:srgbClr val="3C424F"/>
              </a:solidFill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0423AD-5C63-7026-C727-8CC80BAA00DE}"/>
              </a:ext>
            </a:extLst>
          </p:cNvPr>
          <p:cNvSpPr txBox="1"/>
          <p:nvPr/>
        </p:nvSpPr>
        <p:spPr>
          <a:xfrm>
            <a:off x="460211" y="3697735"/>
            <a:ext cx="4507180" cy="2412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project aligns with DN AGRAR’s mission </a:t>
            </a:r>
          </a:p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lead sustainable agriculture.</a:t>
            </a:r>
            <a:r>
              <a:rPr lang="en-GB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GB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endParaRPr lang="ro-RO" sz="14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partnership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BSOG Energy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reached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stage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land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secured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permitting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ro-RO" sz="1400" dirty="0" err="1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progress</a:t>
            </a:r>
            <a:r>
              <a:rPr lang="ro-RO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4EF2C-B0A3-1D1B-9F85-0FB20E8D718B}"/>
              </a:ext>
            </a:extLst>
          </p:cNvPr>
          <p:cNvSpPr txBox="1"/>
          <p:nvPr/>
        </p:nvSpPr>
        <p:spPr>
          <a:xfrm>
            <a:off x="5338396" y="3568702"/>
            <a:ext cx="6408237" cy="276114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execution is expected to take over 2 years from the signing of the final agreement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300" dirty="0">
              <a:solidFill>
                <a:srgbClr val="3C424F"/>
              </a:solidFill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overall investment in the facility is estimated to around EUR 30 million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300" dirty="0">
              <a:solidFill>
                <a:srgbClr val="3C424F"/>
              </a:solidFill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a 15-year contract, the expected yearly revenues for DN AGRAR will be approximatively EUR 3.5 million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300" dirty="0">
              <a:solidFill>
                <a:srgbClr val="3C424F"/>
              </a:solidFill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implementing biomethane, composting, and solar panel sustainability projects, DN AGRAR aims to significantly reduce its carbon footprint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 to a reduction of approximately 90% in emissions</a:t>
            </a:r>
            <a:r>
              <a:rPr lang="ro-RO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GB" sz="13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supporting the company’s goal to achieve near net-zero emissions by 2030.</a:t>
            </a:r>
            <a:endParaRPr lang="en-US" sz="1300" dirty="0">
              <a:solidFill>
                <a:srgbClr val="3C424F"/>
              </a:solidFill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586BA5-D5EB-F30D-6C52-B9F9BF72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9235"/>
            <a:ext cx="5138405" cy="1219198"/>
          </a:xfrm>
          <a:prstGeom prst="rect">
            <a:avLst/>
          </a:prstGeom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8081E227-76C8-9FCE-9C13-27F6073BEC6C}"/>
              </a:ext>
            </a:extLst>
          </p:cNvPr>
          <p:cNvSpPr/>
          <p:nvPr/>
        </p:nvSpPr>
        <p:spPr>
          <a:xfrm>
            <a:off x="5438893" y="1354060"/>
            <a:ext cx="4937376" cy="3813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FFFBE6"/>
              </a:gs>
              <a:gs pos="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Operational Highlights</a:t>
            </a:r>
          </a:p>
        </p:txBody>
      </p:sp>
      <p:sp>
        <p:nvSpPr>
          <p:cNvPr id="5" name="Rectangle: Single Corner Rounded 18">
            <a:extLst>
              <a:ext uri="{FF2B5EF4-FFF2-40B4-BE49-F238E27FC236}">
                <a16:creationId xmlns:a16="http://schemas.microsoft.com/office/drawing/2014/main" id="{29BACEFD-B86C-9AD6-6F00-AE738D6716E1}"/>
              </a:ext>
            </a:extLst>
          </p:cNvPr>
          <p:cNvSpPr/>
          <p:nvPr/>
        </p:nvSpPr>
        <p:spPr>
          <a:xfrm rot="10800000" flipH="1">
            <a:off x="-20101" y="2635265"/>
            <a:ext cx="5158506" cy="1219198"/>
          </a:xfrm>
          <a:prstGeom prst="round1Rect">
            <a:avLst>
              <a:gd name="adj" fmla="val 36487"/>
            </a:avLst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DA274-5076-6211-BE1D-3C5EED3C5875}"/>
              </a:ext>
            </a:extLst>
          </p:cNvPr>
          <p:cNvSpPr txBox="1"/>
          <p:nvPr/>
        </p:nvSpPr>
        <p:spPr>
          <a:xfrm>
            <a:off x="-85821" y="2631380"/>
            <a:ext cx="4958748" cy="1161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Cooperation agreement for the largest biomethane production facility in Romania with BSOG Energy </a:t>
            </a: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02E72A2E-45E2-FA48-58DB-46A13AFC4EF9}"/>
              </a:ext>
            </a:extLst>
          </p:cNvPr>
          <p:cNvSpPr/>
          <p:nvPr/>
        </p:nvSpPr>
        <p:spPr>
          <a:xfrm>
            <a:off x="516361" y="4840421"/>
            <a:ext cx="4937376" cy="3813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FFFBE6"/>
              </a:gs>
              <a:gs pos="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5422"/>
                </a:solidFill>
                <a:latin typeface="Aptos" panose="02110004020202020204"/>
              </a:rPr>
              <a:t>Current status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1542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D78FE879-5024-A212-9446-C5FCC5472354}"/>
              </a:ext>
            </a:extLst>
          </p:cNvPr>
          <p:cNvSpPr/>
          <p:nvPr/>
        </p:nvSpPr>
        <p:spPr>
          <a:xfrm>
            <a:off x="5470504" y="3198528"/>
            <a:ext cx="4937376" cy="3813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FFFBE6"/>
              </a:gs>
              <a:gs pos="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Further Developments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83DB2D7-A02D-BA1D-662F-CFB5FE9DB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ED48DC0-516D-108F-F109-B665DAC9E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C83BA9-F171-39B8-F15D-53B8EB84F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55">
            <a:extLst>
              <a:ext uri="{FF2B5EF4-FFF2-40B4-BE49-F238E27FC236}">
                <a16:creationId xmlns:a16="http://schemas.microsoft.com/office/drawing/2014/main" id="{F0B06C72-E8E7-A478-63C8-6CB6CE671C53}"/>
              </a:ext>
            </a:extLst>
          </p:cNvPr>
          <p:cNvSpPr/>
          <p:nvPr/>
        </p:nvSpPr>
        <p:spPr>
          <a:xfrm>
            <a:off x="381639" y="382208"/>
            <a:ext cx="11014494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5000">
                <a:srgbClr val="FFFBE6"/>
              </a:gs>
              <a:gs pos="58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GREEN ENERGY - SOLAR PANELS PROJECT </a:t>
            </a:r>
          </a:p>
        </p:txBody>
      </p:sp>
      <p:pic>
        <p:nvPicPr>
          <p:cNvPr id="14" name="Picture 13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99EE15DD-BA31-1311-6091-588B57A64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A9D7E7-61F5-7628-7ED2-4DB10966A09B}"/>
              </a:ext>
            </a:extLst>
          </p:cNvPr>
          <p:cNvSpPr txBox="1"/>
          <p:nvPr/>
        </p:nvSpPr>
        <p:spPr>
          <a:xfrm>
            <a:off x="6157154" y="3740031"/>
            <a:ext cx="460693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installation of the panels has been completed</a:t>
            </a:r>
            <a:r>
              <a:rPr lang="en-US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i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the second phase, </a:t>
            </a:r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farms were also equipped with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energy storage systems (</a:t>
            </a:r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batteries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to maximize efficiency.</a:t>
            </a:r>
            <a:endParaRPr lang="pt-BR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main goal is reducing the carbon footprint and securing a renewable energy source for the company’s </a:t>
            </a:r>
            <a:r>
              <a:rPr lang="pt-BR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internal operations.</a:t>
            </a:r>
            <a:endParaRPr lang="en-GB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93BA0-9FF6-80A7-8F55-B21E13789D98}"/>
              </a:ext>
            </a:extLst>
          </p:cNvPr>
          <p:cNvSpPr txBox="1"/>
          <p:nvPr/>
        </p:nvSpPr>
        <p:spPr>
          <a:xfrm>
            <a:off x="274342" y="1397865"/>
            <a:ext cx="4714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strengthens its energy strategy with new investments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FC069FE-764A-6608-8170-822EA4C8C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B1E9E1D-79D6-EBC2-D872-74D26FFCC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  <p:sp>
        <p:nvSpPr>
          <p:cNvPr id="6" name="Rectangle: Single Corner Rounded 18">
            <a:extLst>
              <a:ext uri="{FF2B5EF4-FFF2-40B4-BE49-F238E27FC236}">
                <a16:creationId xmlns:a16="http://schemas.microsoft.com/office/drawing/2014/main" id="{690018D8-B0DA-E1A7-8886-6093B5786F90}"/>
              </a:ext>
            </a:extLst>
          </p:cNvPr>
          <p:cNvSpPr/>
          <p:nvPr/>
        </p:nvSpPr>
        <p:spPr>
          <a:xfrm rot="10800000" flipH="1">
            <a:off x="0" y="2283408"/>
            <a:ext cx="4901383" cy="1169552"/>
          </a:xfrm>
          <a:prstGeom prst="round1Rect">
            <a:avLst>
              <a:gd name="adj" fmla="val 36487"/>
            </a:avLst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BB2337-CF5F-A3E1-3AB1-3112A4EC2D41}"/>
              </a:ext>
            </a:extLst>
          </p:cNvPr>
          <p:cNvSpPr txBox="1"/>
          <p:nvPr/>
        </p:nvSpPr>
        <p:spPr>
          <a:xfrm>
            <a:off x="171324" y="2573223"/>
            <a:ext cx="455187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panel installation on the roofs of DN AGRAR farms was completed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41F5B-6644-5C09-44B4-7BE42A9AAF48}"/>
              </a:ext>
            </a:extLst>
          </p:cNvPr>
          <p:cNvSpPr txBox="1"/>
          <p:nvPr/>
        </p:nvSpPr>
        <p:spPr>
          <a:xfrm>
            <a:off x="381639" y="3740031"/>
            <a:ext cx="451974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</a:t>
            </a:r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 1.7 million 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for the installation of solar panels on the buildings of </a:t>
            </a:r>
            <a:r>
              <a:rPr lang="en-GB" sz="15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Apold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5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Lacto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500" dirty="0" err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Agrar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Cut farms, with funding approved earlier this year.</a:t>
            </a:r>
          </a:p>
          <a:p>
            <a:pPr algn="just"/>
            <a:endParaRPr lang="en-GB" sz="10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funded </a:t>
            </a:r>
            <a:r>
              <a:rPr lang="en-GB" sz="15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the National Recovery and Resilience Plan (PNRR).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GB" sz="15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has a total capacity of 2,218 kW.</a:t>
            </a:r>
            <a:endParaRPr lang="en-GB" sz="15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55052-B3D8-D496-9F51-DE10FCE146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886234" y="1048936"/>
            <a:ext cx="3441931" cy="2581448"/>
          </a:xfrm>
          <a:prstGeom prst="rect">
            <a:avLst/>
          </a:prstGeom>
          <a:ln>
            <a:solidFill>
              <a:srgbClr val="FAA303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7B8C57-A780-5E7B-3BBA-5EC8ABCC8F2F}"/>
              </a:ext>
            </a:extLst>
          </p:cNvPr>
          <p:cNvSpPr txBox="1"/>
          <p:nvPr/>
        </p:nvSpPr>
        <p:spPr>
          <a:xfrm>
            <a:off x="6998377" y="2810598"/>
            <a:ext cx="1196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FAA303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APOLD</a:t>
            </a:r>
          </a:p>
          <a:p>
            <a:pPr lvl="0" algn="ctr">
              <a:defRPr/>
            </a:pPr>
            <a:r>
              <a:rPr lang="en-US" b="1" dirty="0">
                <a:solidFill>
                  <a:srgbClr val="FAA303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farm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58F980-212A-D9E5-0619-1294585E1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98377" y="2626990"/>
            <a:ext cx="1284973" cy="95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7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58D00E-598C-D7B7-B560-4DAA64E9C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7D36DDA2-D6BE-4FDC-D1E9-F09D636BA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575257" y="5626761"/>
            <a:ext cx="3142902" cy="1231240"/>
          </a:xfrm>
          <a:prstGeom prst="rect">
            <a:avLst/>
          </a:prstGeom>
        </p:spPr>
      </p:pic>
      <p:pic>
        <p:nvPicPr>
          <p:cNvPr id="20" name="Picture 19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0F69E3EC-5EC7-073B-A144-C4EEF462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1032CA-49AD-E379-E247-54D6F6230E49}"/>
              </a:ext>
            </a:extLst>
          </p:cNvPr>
          <p:cNvSpPr/>
          <p:nvPr/>
        </p:nvSpPr>
        <p:spPr>
          <a:xfrm>
            <a:off x="381639" y="342125"/>
            <a:ext cx="1052529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3C424F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SOLAR PANEL PROJECT CURRENT STATUS</a:t>
            </a:r>
            <a:endParaRPr lang="ro-RO" sz="2800" dirty="0">
              <a:solidFill>
                <a:srgbClr val="3C424F"/>
              </a:solidFill>
              <a:latin typeface="Lexend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4C70FC4-7BD0-2273-459B-4C45027ACE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0138" y="1659347"/>
            <a:ext cx="5315861" cy="3986895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E658857-E2C7-F2E1-2DAB-2EFC4667D2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95601" y="1659346"/>
            <a:ext cx="5315861" cy="3986895"/>
          </a:xfrm>
          <a:prstGeom prst="rect">
            <a:avLst/>
          </a:prstGeom>
          <a:ln>
            <a:solidFill>
              <a:srgbClr val="FAA303"/>
            </a:solidFill>
          </a:ln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26426644-1319-F95D-53AC-097DC5ADC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895" y="5080743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E37EAB-5EF1-F83C-9D0C-5395DEDC1545}"/>
              </a:ext>
            </a:extLst>
          </p:cNvPr>
          <p:cNvSpPr txBox="1"/>
          <p:nvPr/>
        </p:nvSpPr>
        <p:spPr>
          <a:xfrm>
            <a:off x="6627866" y="4824716"/>
            <a:ext cx="1584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FAA303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LACTO AGRAR</a:t>
            </a:r>
          </a:p>
          <a:p>
            <a:pPr lvl="0" algn="ctr">
              <a:defRPr/>
            </a:pPr>
            <a:r>
              <a:rPr lang="en-US" b="1" dirty="0">
                <a:solidFill>
                  <a:srgbClr val="FAA303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63DCB-CF16-631E-34B4-DF42E5B2BA82}"/>
              </a:ext>
            </a:extLst>
          </p:cNvPr>
          <p:cNvSpPr txBox="1"/>
          <p:nvPr/>
        </p:nvSpPr>
        <p:spPr>
          <a:xfrm>
            <a:off x="4791240" y="3046879"/>
            <a:ext cx="1277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srgbClr val="FAA303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CUT</a:t>
            </a:r>
          </a:p>
          <a:p>
            <a:pPr lvl="0" algn="ctr">
              <a:defRPr/>
            </a:pPr>
            <a:r>
              <a:rPr lang="en-US" b="1" dirty="0">
                <a:solidFill>
                  <a:srgbClr val="FAA303"/>
                </a:solidFill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farm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51341D-BA52-9D92-F309-28643E81CF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81954" y="4447342"/>
            <a:ext cx="1584322" cy="117941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235D904-D9F0-A2F4-C7EF-6D64161F0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764365" y="2889720"/>
            <a:ext cx="1284973" cy="95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88C6D6-33A5-09A9-3FEA-A18CB86EC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82FA1B07-0D70-ECB3-CE7D-E0077F024E64}"/>
              </a:ext>
            </a:extLst>
          </p:cNvPr>
          <p:cNvSpPr/>
          <p:nvPr/>
        </p:nvSpPr>
        <p:spPr>
          <a:xfrm rot="5400000">
            <a:off x="2680186" y="-1346540"/>
            <a:ext cx="1294268" cy="6650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0CC95-AD77-4146-B039-0F425696F328}"/>
              </a:ext>
            </a:extLst>
          </p:cNvPr>
          <p:cNvSpPr txBox="1"/>
          <p:nvPr/>
        </p:nvSpPr>
        <p:spPr>
          <a:xfrm>
            <a:off x="476029" y="527515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THE FOUR SCENARIOS: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BB100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1DE72FD-EA35-E97C-AA9F-5FF5C1682C45}"/>
              </a:ext>
            </a:extLst>
          </p:cNvPr>
          <p:cNvSpPr/>
          <p:nvPr/>
        </p:nvSpPr>
        <p:spPr>
          <a:xfrm>
            <a:off x="381640" y="414602"/>
            <a:ext cx="1133433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58000">
                <a:srgbClr val="017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DN AGRAR - A SUSTAINABLE VISION SINCE 2008</a:t>
            </a:r>
          </a:p>
        </p:txBody>
      </p:sp>
      <p:pic>
        <p:nvPicPr>
          <p:cNvPr id="4" name="Picture 3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6E636CC4-BF49-1D5D-A620-80454DCB2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DF7907-76EC-87AC-BD8E-234C1A6A83E2}"/>
              </a:ext>
            </a:extLst>
          </p:cNvPr>
          <p:cNvSpPr txBox="1"/>
          <p:nvPr/>
        </p:nvSpPr>
        <p:spPr>
          <a:xfrm>
            <a:off x="1271655" y="3202611"/>
            <a:ext cx="3971086" cy="3245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Founded by Jan G. de Boer in 2008</a:t>
            </a:r>
            <a:endParaRPr kumimoji="0" lang="ro-RO" sz="1400" b="0" i="1" u="none" strike="noStrike" kern="1200" cap="none" spc="0" normalizeH="0" baseline="0" noProof="0" dirty="0">
              <a:ln>
                <a:noFill/>
              </a:ln>
              <a:solidFill>
                <a:srgbClr val="3C4245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Graphic 12" descr="Clipboard Badge outline">
            <a:extLst>
              <a:ext uri="{FF2B5EF4-FFF2-40B4-BE49-F238E27FC236}">
                <a16:creationId xmlns:a16="http://schemas.microsoft.com/office/drawing/2014/main" id="{A9BCDCD9-AC0A-F54D-5777-F41FA452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3264" y="2977331"/>
            <a:ext cx="753279" cy="753279"/>
          </a:xfrm>
          <a:prstGeom prst="rect">
            <a:avLst/>
          </a:prstGeom>
        </p:spPr>
      </p:pic>
      <p:pic>
        <p:nvPicPr>
          <p:cNvPr id="15" name="Graphic 14" descr="Daily calendar outline">
            <a:extLst>
              <a:ext uri="{FF2B5EF4-FFF2-40B4-BE49-F238E27FC236}">
                <a16:creationId xmlns:a16="http://schemas.microsoft.com/office/drawing/2014/main" id="{86E770BF-C5D5-B7B2-16CF-880BF7215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640" y="3914698"/>
            <a:ext cx="758831" cy="7588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3370A6-D141-6BED-7A40-505B00AFD4C9}"/>
              </a:ext>
            </a:extLst>
          </p:cNvPr>
          <p:cNvSpPr txBox="1"/>
          <p:nvPr/>
        </p:nvSpPr>
        <p:spPr>
          <a:xfrm>
            <a:off x="1271655" y="4066240"/>
            <a:ext cx="4793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Listed on the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AeRO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3C4245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the Bucharest Stock Exchange on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 2</a:t>
            </a:r>
            <a:r>
              <a:rPr kumimoji="0" lang="ro-RO" sz="1400" b="0" i="1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2022</a:t>
            </a:r>
            <a:endParaRPr kumimoji="0" lang="ro-RO" sz="1400" b="0" i="1" u="none" strike="noStrike" kern="1200" cap="none" spc="0" normalizeH="0" baseline="0" noProof="0" dirty="0">
              <a:ln>
                <a:noFill/>
              </a:ln>
              <a:solidFill>
                <a:srgbClr val="017900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794E29D7-E962-C3C3-A953-C56540F8F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869" y="4857212"/>
            <a:ext cx="5181758" cy="820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RO" sz="1400" b="0" i="1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 were included in the </a:t>
            </a:r>
            <a:r>
              <a:rPr kumimoji="0" lang="en-GB" altLang="en-RO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BETAeRO</a:t>
            </a:r>
            <a:r>
              <a:rPr kumimoji="0" lang="en-GB" altLang="en-RO" sz="1400" b="0" i="1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 since September 2022 </a:t>
            </a:r>
            <a:r>
              <a:rPr kumimoji="0" lang="en-GB" altLang="en-RO" sz="1400" b="0" i="1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starting from </a:t>
            </a:r>
            <a:r>
              <a:rPr kumimoji="0" lang="en-GB" altLang="en-RO" sz="1400" b="0" i="1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2024 in the MSCI Frontier Small Cap </a:t>
            </a:r>
            <a:r>
              <a:rPr kumimoji="0" lang="en-GB" altLang="en-RO" sz="1400" b="0" i="1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kumimoji="0" lang="en-GB" altLang="en-RO" sz="1400" b="0" i="1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MSCI Romania Small Cap indices</a:t>
            </a:r>
          </a:p>
        </p:txBody>
      </p:sp>
      <p:pic>
        <p:nvPicPr>
          <p:cNvPr id="31" name="Graphic 30" descr="Cow outline">
            <a:extLst>
              <a:ext uri="{FF2B5EF4-FFF2-40B4-BE49-F238E27FC236}">
                <a16:creationId xmlns:a16="http://schemas.microsoft.com/office/drawing/2014/main" id="{87DE09E5-24CF-E0BC-A270-95F1DB6A1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4146" y="1196829"/>
            <a:ext cx="558000" cy="558000"/>
          </a:xfrm>
          <a:prstGeom prst="rect">
            <a:avLst/>
          </a:prstGeom>
        </p:spPr>
      </p:pic>
      <p:pic>
        <p:nvPicPr>
          <p:cNvPr id="32" name="Graphic 31" descr="Barn outline">
            <a:extLst>
              <a:ext uri="{FF2B5EF4-FFF2-40B4-BE49-F238E27FC236}">
                <a16:creationId xmlns:a16="http://schemas.microsoft.com/office/drawing/2014/main" id="{6361DEF5-44FB-2612-84D6-38071EF66F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84146" y="2086980"/>
            <a:ext cx="558000" cy="558000"/>
          </a:xfrm>
          <a:prstGeom prst="rect">
            <a:avLst/>
          </a:prstGeom>
        </p:spPr>
      </p:pic>
      <p:pic>
        <p:nvPicPr>
          <p:cNvPr id="33" name="Graphic 32" descr="Agriculture outline">
            <a:extLst>
              <a:ext uri="{FF2B5EF4-FFF2-40B4-BE49-F238E27FC236}">
                <a16:creationId xmlns:a16="http://schemas.microsoft.com/office/drawing/2014/main" id="{4D094580-A20C-5877-B8F8-C4974CF31D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84146" y="3105866"/>
            <a:ext cx="558000" cy="558000"/>
          </a:xfrm>
          <a:prstGeom prst="rect">
            <a:avLst/>
          </a:prstGeom>
        </p:spPr>
      </p:pic>
      <p:pic>
        <p:nvPicPr>
          <p:cNvPr id="37" name="Graphic 36" descr="Upward trend outline">
            <a:extLst>
              <a:ext uri="{FF2B5EF4-FFF2-40B4-BE49-F238E27FC236}">
                <a16:creationId xmlns:a16="http://schemas.microsoft.com/office/drawing/2014/main" id="{4EF6431F-06A3-67C0-95F8-DE5E29C871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8922" y="4915567"/>
            <a:ext cx="679145" cy="7089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66C7DDC-9291-21C8-9EB8-E38E0D0A9D25}"/>
              </a:ext>
            </a:extLst>
          </p:cNvPr>
          <p:cNvSpPr txBox="1"/>
          <p:nvPr/>
        </p:nvSpPr>
        <p:spPr>
          <a:xfrm>
            <a:off x="8129906" y="1242395"/>
            <a:ext cx="2790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16,000+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heads dairy cows as well as young cattle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A1439F-CE86-5406-94A0-D3308877F860}"/>
              </a:ext>
            </a:extLst>
          </p:cNvPr>
          <p:cNvSpPr txBox="1"/>
          <p:nvPr/>
        </p:nvSpPr>
        <p:spPr>
          <a:xfrm>
            <a:off x="8129906" y="2014859"/>
            <a:ext cx="394580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10,000+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hectares of </a:t>
            </a:r>
            <a:r>
              <a:rPr kumimoji="0" lang="en-GB" sz="1400" b="0" i="0" u="non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worked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 </a:t>
            </a:r>
            <a:r>
              <a:rPr kumimoji="0" lang="en-GB" sz="1300" b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(7,000+ inside the group, and the rest outside the group)</a:t>
            </a:r>
            <a:endParaRPr kumimoji="0" lang="ro-RO" sz="1300" b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5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farms &amp;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compost factory</a:t>
            </a: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34D60A-F271-8080-A162-C36369A5AA74}"/>
              </a:ext>
            </a:extLst>
          </p:cNvPr>
          <p:cNvSpPr txBox="1"/>
          <p:nvPr/>
        </p:nvSpPr>
        <p:spPr>
          <a:xfrm>
            <a:off x="8117820" y="3135355"/>
            <a:ext cx="19056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crops:</a:t>
            </a: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Clr>
                <a:srgbClr val="D67C19"/>
              </a:buClr>
              <a:buFont typeface="Wingdings" panose="05000000000000000000" pitchFamily="2" charset="2"/>
              <a:buChar char="ü"/>
              <a:defRPr/>
            </a:pPr>
            <a:r>
              <a:rPr lang="en-GB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Maize </a:t>
            </a:r>
          </a:p>
          <a:p>
            <a:pPr marL="285750" lvl="0" indent="-285750">
              <a:buClr>
                <a:srgbClr val="D67C19"/>
              </a:buClr>
              <a:buFont typeface="Wingdings" panose="05000000000000000000" pitchFamily="2" charset="2"/>
              <a:buChar char="ü"/>
              <a:defRPr/>
            </a:pPr>
            <a:r>
              <a:rPr lang="en-GB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Triticale </a:t>
            </a:r>
          </a:p>
          <a:p>
            <a:pPr marL="285750" lvl="0" indent="-285750">
              <a:buClr>
                <a:srgbClr val="D67C19"/>
              </a:buClr>
              <a:buFont typeface="Wingdings" panose="05000000000000000000" pitchFamily="2" charset="2"/>
              <a:buChar char="ü"/>
              <a:defRPr/>
            </a:pPr>
            <a:r>
              <a:rPr lang="en-GB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Alfalfa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4611B9-CC0E-3351-9254-7B9BE1B0AF62}"/>
              </a:ext>
            </a:extLst>
          </p:cNvPr>
          <p:cNvSpPr txBox="1"/>
          <p:nvPr/>
        </p:nvSpPr>
        <p:spPr>
          <a:xfrm>
            <a:off x="9840129" y="3559225"/>
            <a:ext cx="18312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D67C19"/>
              </a:buClr>
              <a:buFont typeface="Wingdings" panose="05000000000000000000" pitchFamily="2" charset="2"/>
              <a:buChar char="ü"/>
              <a:defRPr/>
            </a:pPr>
            <a:r>
              <a:rPr lang="en-GB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7C1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Barley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7C1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1400" dirty="0">
                <a:solidFill>
                  <a:srgbClr val="3C424F"/>
                </a:solidFill>
                <a:latin typeface="Karla" panose="020B000403050303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Rye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3C424F"/>
              </a:solidFill>
              <a:effectLst/>
              <a:uLnTx/>
              <a:uFillTx/>
              <a:latin typeface="Karla" panose="020B00040305030300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82A49FC-1A7E-6B23-3E72-7DF6679BAB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6807"/>
          <a:stretch>
            <a:fillRect/>
          </a:stretch>
        </p:blipFill>
        <p:spPr>
          <a:xfrm>
            <a:off x="0" y="6224389"/>
            <a:ext cx="3626438" cy="63967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2D7D6A88-400F-57B4-F4BD-984FC9CD54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72599" y="6224389"/>
            <a:ext cx="3891326" cy="6396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606101-3A2D-B97D-52EF-AD87FF39D629}"/>
              </a:ext>
            </a:extLst>
          </p:cNvPr>
          <p:cNvSpPr txBox="1"/>
          <p:nvPr/>
        </p:nvSpPr>
        <p:spPr>
          <a:xfrm>
            <a:off x="86604" y="1726232"/>
            <a:ext cx="64814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D67C19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LARGEST MILK PRODUCER IN THE E.U.</a:t>
            </a:r>
          </a:p>
        </p:txBody>
      </p:sp>
      <p:sp>
        <p:nvSpPr>
          <p:cNvPr id="19" name="Rectangle: Single Corner Rounded 18">
            <a:extLst>
              <a:ext uri="{FF2B5EF4-FFF2-40B4-BE49-F238E27FC236}">
                <a16:creationId xmlns:a16="http://schemas.microsoft.com/office/drawing/2014/main" id="{9251DB69-5E1E-B282-E9F2-D6520DB5252B}"/>
              </a:ext>
            </a:extLst>
          </p:cNvPr>
          <p:cNvSpPr/>
          <p:nvPr/>
        </p:nvSpPr>
        <p:spPr>
          <a:xfrm flipH="1">
            <a:off x="7010239" y="4522059"/>
            <a:ext cx="5181759" cy="2335941"/>
          </a:xfrm>
          <a:prstGeom prst="round1Rect">
            <a:avLst>
              <a:gd name="adj" fmla="val 36487"/>
            </a:avLst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Graphic 31">
            <a:extLst>
              <a:ext uri="{FF2B5EF4-FFF2-40B4-BE49-F238E27FC236}">
                <a16:creationId xmlns:a16="http://schemas.microsoft.com/office/drawing/2014/main" id="{35C83730-3A9C-91F0-EB2F-BCCDF4E4A67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14095" y="4868207"/>
            <a:ext cx="1228835" cy="418272"/>
          </a:xfrm>
          <a:prstGeom prst="rect">
            <a:avLst/>
          </a:prstGeom>
        </p:spPr>
      </p:pic>
      <p:pic>
        <p:nvPicPr>
          <p:cNvPr id="22" name="Graphic 31">
            <a:extLst>
              <a:ext uri="{FF2B5EF4-FFF2-40B4-BE49-F238E27FC236}">
                <a16:creationId xmlns:a16="http://schemas.microsoft.com/office/drawing/2014/main" id="{CAE0D088-0B84-AB97-3FC9-C01AC28353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50030" y="5404054"/>
            <a:ext cx="721362" cy="211551"/>
          </a:xfrm>
          <a:prstGeom prst="rect">
            <a:avLst/>
          </a:prstGeom>
        </p:spPr>
      </p:pic>
      <p:pic>
        <p:nvPicPr>
          <p:cNvPr id="23" name="Graphic 31">
            <a:extLst>
              <a:ext uri="{FF2B5EF4-FFF2-40B4-BE49-F238E27FC236}">
                <a16:creationId xmlns:a16="http://schemas.microsoft.com/office/drawing/2014/main" id="{A2CFA24A-851A-C8AC-66D6-249CB32ACC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01413" y="6346334"/>
            <a:ext cx="1769979" cy="54195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7D9C1FC-04E3-A03D-7C3B-58557A6E84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480944" y="4751776"/>
            <a:ext cx="2291080" cy="185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7431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C7FD8-AB7B-59D0-2224-11765EE6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E6CB0187-7362-1817-A124-0EF75E286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FF9E81E-1422-206D-BACA-2134439C9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17628" y="5633087"/>
            <a:ext cx="3142902" cy="123124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CF6D1-1AA3-8247-2C01-936D68739F39}"/>
              </a:ext>
            </a:extLst>
          </p:cNvPr>
          <p:cNvSpPr/>
          <p:nvPr/>
        </p:nvSpPr>
        <p:spPr>
          <a:xfrm>
            <a:off x="381639" y="719200"/>
            <a:ext cx="1052529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CONTENT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ED855E-E9DC-6D3F-7805-3C815B129038}"/>
              </a:ext>
            </a:extLst>
          </p:cNvPr>
          <p:cNvSpPr/>
          <p:nvPr/>
        </p:nvSpPr>
        <p:spPr>
          <a:xfrm>
            <a:off x="5340264" y="5494158"/>
            <a:ext cx="6611792" cy="515176"/>
          </a:xfrm>
          <a:prstGeom prst="roundRect">
            <a:avLst>
              <a:gd name="adj" fmla="val 50000"/>
            </a:avLst>
          </a:prstGeom>
          <a:solidFill>
            <a:srgbClr val="E87C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BEE931-8E29-ADEB-9387-E70AD25043B0}"/>
              </a:ext>
            </a:extLst>
          </p:cNvPr>
          <p:cNvSpPr/>
          <p:nvPr/>
        </p:nvSpPr>
        <p:spPr>
          <a:xfrm>
            <a:off x="3816959" y="3990128"/>
            <a:ext cx="6253480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3C84D1-679D-9EF6-45C5-7B4A9E83B58E}"/>
              </a:ext>
            </a:extLst>
          </p:cNvPr>
          <p:cNvSpPr/>
          <p:nvPr/>
        </p:nvSpPr>
        <p:spPr>
          <a:xfrm>
            <a:off x="2401684" y="2508669"/>
            <a:ext cx="6485206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E2E108-C276-4C5F-E2C7-D8BC9413D45D}"/>
              </a:ext>
            </a:extLst>
          </p:cNvPr>
          <p:cNvSpPr/>
          <p:nvPr/>
        </p:nvSpPr>
        <p:spPr>
          <a:xfrm>
            <a:off x="3064033" y="3243736"/>
            <a:ext cx="6484493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C29DA0-EC52-59E0-1A09-F822419ED33D}"/>
              </a:ext>
            </a:extLst>
          </p:cNvPr>
          <p:cNvSpPr/>
          <p:nvPr/>
        </p:nvSpPr>
        <p:spPr>
          <a:xfrm>
            <a:off x="1734838" y="1838078"/>
            <a:ext cx="6665704" cy="513102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AA303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1408E3-55BD-7044-7CBF-6F7E21B904A5}"/>
              </a:ext>
            </a:extLst>
          </p:cNvPr>
          <p:cNvSpPr/>
          <p:nvPr/>
        </p:nvSpPr>
        <p:spPr>
          <a:xfrm>
            <a:off x="4821816" y="4780015"/>
            <a:ext cx="6253480" cy="515177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017D87FB-1211-1A8F-2976-86907404F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001" y="1772214"/>
            <a:ext cx="671674" cy="667574"/>
          </a:xfrm>
          <a:prstGeom prst="rect">
            <a:avLst/>
          </a:prstGeom>
        </p:spPr>
      </p:pic>
      <p:pic>
        <p:nvPicPr>
          <p:cNvPr id="12" name="Picture 11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62779FF0-46CF-BAFF-2809-286C1B755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22" y="2477744"/>
            <a:ext cx="671674" cy="667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A257B3-F276-8B52-DC30-0A506BC306D6}"/>
              </a:ext>
            </a:extLst>
          </p:cNvPr>
          <p:cNvSpPr txBox="1"/>
          <p:nvPr/>
        </p:nvSpPr>
        <p:spPr>
          <a:xfrm>
            <a:off x="2203354" y="257053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2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E831CA-7DA0-9157-13E6-ACF34CD814D2}"/>
              </a:ext>
            </a:extLst>
          </p:cNvPr>
          <p:cNvSpPr txBox="1"/>
          <p:nvPr/>
        </p:nvSpPr>
        <p:spPr>
          <a:xfrm>
            <a:off x="1561553" y="1861059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A83B0-7EF7-8B5D-259B-D4E170B8E12E}"/>
              </a:ext>
            </a:extLst>
          </p:cNvPr>
          <p:cNvSpPr txBox="1"/>
          <p:nvPr/>
        </p:nvSpPr>
        <p:spPr>
          <a:xfrm>
            <a:off x="2233227" y="1885169"/>
            <a:ext cx="2938213" cy="4288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ABOUT DN AGRAR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6F3252-F33D-497E-06E9-A26D1658576C}"/>
              </a:ext>
            </a:extLst>
          </p:cNvPr>
          <p:cNvSpPr txBox="1"/>
          <p:nvPr/>
        </p:nvSpPr>
        <p:spPr>
          <a:xfrm>
            <a:off x="2879476" y="2565451"/>
            <a:ext cx="291137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6M 2025 FINANCIAL RESULTS</a:t>
            </a:r>
          </a:p>
        </p:txBody>
      </p:sp>
      <p:pic>
        <p:nvPicPr>
          <p:cNvPr id="17" name="Picture 16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76E543EA-A991-1AB3-9953-5FFBB0C8A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196" y="3196977"/>
            <a:ext cx="671674" cy="6675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EDAE708-59E5-39A1-ADB1-C585D75C0E22}"/>
              </a:ext>
            </a:extLst>
          </p:cNvPr>
          <p:cNvSpPr txBox="1"/>
          <p:nvPr/>
        </p:nvSpPr>
        <p:spPr>
          <a:xfrm>
            <a:off x="2881486" y="3299367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3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A4C0ED-892F-CDB5-DEC5-306C35995D08}"/>
              </a:ext>
            </a:extLst>
          </p:cNvPr>
          <p:cNvSpPr txBox="1"/>
          <p:nvPr/>
        </p:nvSpPr>
        <p:spPr>
          <a:xfrm>
            <a:off x="3481122" y="3298687"/>
            <a:ext cx="3422598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CAPITAL MARKET JOURNEY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54E410-9900-63DF-10E0-CDF927B72E08}"/>
              </a:ext>
            </a:extLst>
          </p:cNvPr>
          <p:cNvSpPr txBox="1"/>
          <p:nvPr/>
        </p:nvSpPr>
        <p:spPr>
          <a:xfrm>
            <a:off x="4234423" y="4041212"/>
            <a:ext cx="399283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</a:p>
        </p:txBody>
      </p:sp>
      <p:pic>
        <p:nvPicPr>
          <p:cNvPr id="21" name="Picture 20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716AC1FC-839F-3867-0750-EA58FFE65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122" y="3956201"/>
            <a:ext cx="671674" cy="6675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6E01198-F749-ED58-0C08-AA3C78EEE4E4}"/>
              </a:ext>
            </a:extLst>
          </p:cNvPr>
          <p:cNvSpPr txBox="1"/>
          <p:nvPr/>
        </p:nvSpPr>
        <p:spPr>
          <a:xfrm>
            <a:off x="3634412" y="405859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4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E946AF-2915-6A3E-0923-F933F59C40A5}"/>
              </a:ext>
            </a:extLst>
          </p:cNvPr>
          <p:cNvSpPr txBox="1"/>
          <p:nvPr/>
        </p:nvSpPr>
        <p:spPr>
          <a:xfrm>
            <a:off x="5119176" y="4840036"/>
            <a:ext cx="352698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CURRENT PROJECTS</a:t>
            </a:r>
          </a:p>
        </p:txBody>
      </p:sp>
      <p:pic>
        <p:nvPicPr>
          <p:cNvPr id="24" name="Picture 23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0DE6A26C-E470-D0A9-48AF-987310EB7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674" y="4679875"/>
            <a:ext cx="671674" cy="667574"/>
          </a:xfrm>
          <a:prstGeom prst="rect">
            <a:avLst/>
          </a:prstGeom>
        </p:spPr>
      </p:pic>
      <p:pic>
        <p:nvPicPr>
          <p:cNvPr id="25" name="Picture 24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3197DEED-ACEB-5E62-620A-4F1221C2E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176" y="5433117"/>
            <a:ext cx="671674" cy="667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172FD9-76ED-F96F-66F1-AF8ECD65DFAF}"/>
              </a:ext>
            </a:extLst>
          </p:cNvPr>
          <p:cNvSpPr txBox="1"/>
          <p:nvPr/>
        </p:nvSpPr>
        <p:spPr>
          <a:xfrm>
            <a:off x="4515678" y="4783414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5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980C80-89F6-1A61-D552-769880C9F0F3}"/>
              </a:ext>
            </a:extLst>
          </p:cNvPr>
          <p:cNvSpPr txBox="1"/>
          <p:nvPr/>
        </p:nvSpPr>
        <p:spPr>
          <a:xfrm>
            <a:off x="5256066" y="554480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6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AD034F-B3E7-6E62-014B-2D993AFBB913}"/>
              </a:ext>
            </a:extLst>
          </p:cNvPr>
          <p:cNvSpPr txBox="1"/>
          <p:nvPr/>
        </p:nvSpPr>
        <p:spPr>
          <a:xfrm>
            <a:off x="5881409" y="5558874"/>
            <a:ext cx="3913755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OUTLOOK &amp; 2025 -2030 STRATEGY </a:t>
            </a:r>
          </a:p>
        </p:txBody>
      </p:sp>
      <p:pic>
        <p:nvPicPr>
          <p:cNvPr id="29" name="Picture 28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0B078A14-FAC2-C480-3AD8-2478515B21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465" b="11707"/>
          <a:stretch>
            <a:fillRect/>
          </a:stretch>
        </p:blipFill>
        <p:spPr>
          <a:xfrm>
            <a:off x="0" y="1848413"/>
            <a:ext cx="1348763" cy="50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2460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06238-CFFF-F59A-71D0-4F1AF08C5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46">
            <a:extLst>
              <a:ext uri="{FF2B5EF4-FFF2-40B4-BE49-F238E27FC236}">
                <a16:creationId xmlns:a16="http://schemas.microsoft.com/office/drawing/2014/main" id="{EA2763B5-0B63-BBCA-F8FA-EE0F179F20EC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sv-SE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H2 2025 OUTLOOK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836B78B4-AF4D-A697-6C5B-EE295969D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C9DCB5-5F28-9CAA-9B59-5E8782645121}"/>
              </a:ext>
            </a:extLst>
          </p:cNvPr>
          <p:cNvSpPr txBox="1"/>
          <p:nvPr/>
        </p:nvSpPr>
        <p:spPr>
          <a:xfrm>
            <a:off x="5880847" y="1856046"/>
            <a:ext cx="59295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began with higher feed costs resulting from the unfavorable climate and significantly lower harvest yields, thus pressure on margins is expected. </a:t>
            </a:r>
          </a:p>
          <a:p>
            <a:pPr algn="just"/>
            <a:endParaRPr lang="en-US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/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this additional cost burden will partly be offset by relatively favorable market prices for cereals and rapeseed, the overall effect in Q3 will still be slightly negative for margins.</a:t>
            </a:r>
          </a:p>
          <a:p>
            <a:pPr lvl="0"/>
            <a:endParaRPr lang="en-US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Q4, the impact of the drought will become even more visible as production costs for cereals are recalculated. </a:t>
            </a:r>
          </a:p>
          <a:p>
            <a:endParaRPr lang="en-GB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lower in-house production of crops translates in higher costs for feed as more external purchases are required to supplement the reduced in-house production.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9EECC7-F63B-2E67-63BE-9AB73164ED47}"/>
              </a:ext>
            </a:extLst>
          </p:cNvPr>
          <p:cNvSpPr txBox="1"/>
          <p:nvPr/>
        </p:nvSpPr>
        <p:spPr>
          <a:xfrm>
            <a:off x="381639" y="2172593"/>
            <a:ext cx="47563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Milk volumes are expected to remain at elevated levels in both Q3 and Q4, due to herd expansion and productivity gains, supporting further revenue growth.</a:t>
            </a:r>
          </a:p>
          <a:p>
            <a:pPr algn="just"/>
            <a:endParaRPr lang="en-GB" sz="16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6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agriculture side, in certain areas, harvests were reduced to almost half of the tons per hectare compared to last year.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35C5134-C301-BD0E-3941-15AD6761B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09ED9FC-50C8-8F33-CDC0-5B21B1996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  <p:sp>
        <p:nvSpPr>
          <p:cNvPr id="21" name="Rectangle: Rounded Corners 5">
            <a:extLst>
              <a:ext uri="{FF2B5EF4-FFF2-40B4-BE49-F238E27FC236}">
                <a16:creationId xmlns:a16="http://schemas.microsoft.com/office/drawing/2014/main" id="{51B044E9-4E1E-CDDA-89A1-DBD7B5123047}"/>
              </a:ext>
            </a:extLst>
          </p:cNvPr>
          <p:cNvSpPr/>
          <p:nvPr/>
        </p:nvSpPr>
        <p:spPr>
          <a:xfrm>
            <a:off x="453739" y="1672245"/>
            <a:ext cx="4937376" cy="3813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FFFBE6"/>
              </a:gs>
              <a:gs pos="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Operational Highlights</a:t>
            </a: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1C3ED39F-0E87-96F1-14F7-B80795B4EC50}"/>
              </a:ext>
            </a:extLst>
          </p:cNvPr>
          <p:cNvSpPr/>
          <p:nvPr/>
        </p:nvSpPr>
        <p:spPr>
          <a:xfrm>
            <a:off x="5880847" y="1312227"/>
            <a:ext cx="4937376" cy="3813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FFFBE6"/>
              </a:gs>
              <a:gs pos="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5422"/>
                </a:solidFill>
                <a:latin typeface="Aptos" panose="02110004020202020204"/>
              </a:rPr>
              <a:t>Financial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Highlights</a:t>
            </a:r>
          </a:p>
        </p:txBody>
      </p:sp>
      <p:sp>
        <p:nvSpPr>
          <p:cNvPr id="25" name="Rectangle: Single Corner Rounded 18">
            <a:extLst>
              <a:ext uri="{FF2B5EF4-FFF2-40B4-BE49-F238E27FC236}">
                <a16:creationId xmlns:a16="http://schemas.microsoft.com/office/drawing/2014/main" id="{63186C25-3C17-220F-388D-95E079543543}"/>
              </a:ext>
            </a:extLst>
          </p:cNvPr>
          <p:cNvSpPr/>
          <p:nvPr/>
        </p:nvSpPr>
        <p:spPr>
          <a:xfrm rot="10800000" flipH="1">
            <a:off x="0" y="4513044"/>
            <a:ext cx="5137966" cy="1219198"/>
          </a:xfrm>
          <a:prstGeom prst="round1Rect">
            <a:avLst>
              <a:gd name="adj" fmla="val 36487"/>
            </a:avLst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1B3E1-06FA-CE4F-F4D7-DE2FFA39D8DE}"/>
              </a:ext>
            </a:extLst>
          </p:cNvPr>
          <p:cNvSpPr txBox="1"/>
          <p:nvPr/>
        </p:nvSpPr>
        <p:spPr>
          <a:xfrm>
            <a:off x="189666" y="4707144"/>
            <a:ext cx="4758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DN AGRAR maintains a </a:t>
            </a:r>
            <a:r>
              <a:rPr lang="en-GB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positive outlook for the second half of 2025</a:t>
            </a:r>
            <a:r>
              <a:rPr lang="en-GB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despite the significant challenges posed by adverse climate conditions. </a:t>
            </a:r>
          </a:p>
        </p:txBody>
      </p:sp>
    </p:spTree>
    <p:extLst>
      <p:ext uri="{BB962C8B-B14F-4D97-AF65-F5344CB8AC3E}">
        <p14:creationId xmlns:p14="http://schemas.microsoft.com/office/powerpoint/2010/main" val="17352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854F1B-C66B-10B9-0099-EA4366240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Single Corner Rounded 18">
            <a:extLst>
              <a:ext uri="{FF2B5EF4-FFF2-40B4-BE49-F238E27FC236}">
                <a16:creationId xmlns:a16="http://schemas.microsoft.com/office/drawing/2014/main" id="{B74A54D1-63F1-A555-3195-46F123495AED}"/>
              </a:ext>
            </a:extLst>
          </p:cNvPr>
          <p:cNvSpPr/>
          <p:nvPr/>
        </p:nvSpPr>
        <p:spPr>
          <a:xfrm flipH="1">
            <a:off x="5794904" y="1766368"/>
            <a:ext cx="6397096" cy="704862"/>
          </a:xfrm>
          <a:prstGeom prst="round1Rect">
            <a:avLst>
              <a:gd name="adj" fmla="val 36487"/>
            </a:avLst>
          </a:prstGeom>
          <a:solidFill>
            <a:srgbClr val="EAC7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46">
            <a:extLst>
              <a:ext uri="{FF2B5EF4-FFF2-40B4-BE49-F238E27FC236}">
                <a16:creationId xmlns:a16="http://schemas.microsoft.com/office/drawing/2014/main" id="{EEA35B7D-F375-86F0-828D-4B7B42FF89FF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sv-SE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EUROPEAN MILK MARKET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74E2C0F6-A2D9-E086-81FA-FE9DAADDE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3643DD-A946-AAAC-6A3C-B240644C4ED8}"/>
              </a:ext>
            </a:extLst>
          </p:cNvPr>
          <p:cNvSpPr txBox="1"/>
          <p:nvPr/>
        </p:nvSpPr>
        <p:spPr>
          <a:xfrm>
            <a:off x="9460724" y="5124308"/>
            <a:ext cx="24091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900" i="1" dirty="0"/>
              <a:t>*</a:t>
            </a:r>
            <a:r>
              <a:rPr lang="en-US" sz="900" i="1" dirty="0"/>
              <a:t>Source: https://agriculture.ec.europa.eu/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A3064-B399-C9AE-8F2C-90CA209F96CE}"/>
              </a:ext>
            </a:extLst>
          </p:cNvPr>
          <p:cNvSpPr txBox="1"/>
          <p:nvPr/>
        </p:nvSpPr>
        <p:spPr>
          <a:xfrm>
            <a:off x="9861350" y="4690984"/>
            <a:ext cx="1522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of June 2025</a:t>
            </a:r>
            <a:endParaRPr lang="ro-RO" sz="12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CED52-2A77-D79E-AF8E-B339C83A7357}"/>
              </a:ext>
            </a:extLst>
          </p:cNvPr>
          <p:cNvSpPr txBox="1"/>
          <p:nvPr/>
        </p:nvSpPr>
        <p:spPr>
          <a:xfrm>
            <a:off x="6543735" y="4704431"/>
            <a:ext cx="2235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2025</a:t>
            </a:r>
            <a:r>
              <a:rPr lang="ro-RO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vs. to </a:t>
            </a:r>
            <a:r>
              <a:rPr lang="en-GB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</a:t>
            </a:r>
            <a:r>
              <a:rPr lang="ro-RO" sz="12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AABBE-5B7A-F4AB-4365-A6CDBCFCD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96" y="1879946"/>
            <a:ext cx="4733630" cy="3258922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9437851-6C8B-7F86-2EDC-C6E980B5F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14262"/>
              </p:ext>
            </p:extLst>
          </p:nvPr>
        </p:nvGraphicFramePr>
        <p:xfrm>
          <a:off x="8788294" y="1804051"/>
          <a:ext cx="3144939" cy="292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C129EC3A-CEA8-3C0C-A234-A027A31B59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269653"/>
              </p:ext>
            </p:extLst>
          </p:nvPr>
        </p:nvGraphicFramePr>
        <p:xfrm>
          <a:off x="5022165" y="1804052"/>
          <a:ext cx="4438559" cy="285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9D3ADDC9-26FD-D0E4-5FFD-76D2A8F7D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75A3D0B-41CE-CF4B-1B0E-5206409E6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4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8B628A-5D2A-E568-1BF7-2A6E02D6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3428FF-F0E5-C424-8797-2DF9F204B26F}"/>
              </a:ext>
            </a:extLst>
          </p:cNvPr>
          <p:cNvSpPr txBox="1"/>
          <p:nvPr/>
        </p:nvSpPr>
        <p:spPr>
          <a:xfrm>
            <a:off x="476029" y="527515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THE FOUR SCENARIOS: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7BB100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pic>
        <p:nvPicPr>
          <p:cNvPr id="4" name="Picture 3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6A215D14-58DF-5CC5-20AC-6995E6146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D488852-17A9-5682-768A-631835AC42B8}"/>
              </a:ext>
            </a:extLst>
          </p:cNvPr>
          <p:cNvSpPr/>
          <p:nvPr/>
        </p:nvSpPr>
        <p:spPr>
          <a:xfrm>
            <a:off x="381639" y="315362"/>
            <a:ext cx="1069365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DINAMYCS OF THE MILK PRICE EVOLUTION</a:t>
            </a:r>
          </a:p>
        </p:txBody>
      </p:sp>
      <p:sp>
        <p:nvSpPr>
          <p:cNvPr id="8" name="Rectangle: Single Corner Rounded 8">
            <a:extLst>
              <a:ext uri="{FF2B5EF4-FFF2-40B4-BE49-F238E27FC236}">
                <a16:creationId xmlns:a16="http://schemas.microsoft.com/office/drawing/2014/main" id="{063C43B2-391C-7E67-5DA0-827513FB3310}"/>
              </a:ext>
            </a:extLst>
          </p:cNvPr>
          <p:cNvSpPr/>
          <p:nvPr/>
        </p:nvSpPr>
        <p:spPr>
          <a:xfrm rot="10800000" flipH="1">
            <a:off x="0" y="1081016"/>
            <a:ext cx="3982720" cy="4778760"/>
          </a:xfrm>
          <a:prstGeom prst="round1Rect">
            <a:avLst/>
          </a:prstGeom>
          <a:gradFill flip="none" rotWithShape="1">
            <a:gsLst>
              <a:gs pos="100000">
                <a:srgbClr val="E87C1A"/>
              </a:gs>
              <a:gs pos="28000">
                <a:srgbClr val="FF91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196EE9-7353-90E6-3801-4FEA30B995E9}"/>
              </a:ext>
            </a:extLst>
          </p:cNvPr>
          <p:cNvSpPr txBox="1"/>
          <p:nvPr/>
        </p:nvSpPr>
        <p:spPr>
          <a:xfrm>
            <a:off x="221753" y="1312287"/>
            <a:ext cx="351567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lthough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 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milk price experienced 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srgbClr val="FFFBE6"/>
              </a:solidFill>
              <a:effectLst/>
              <a:uLnTx/>
              <a:uFillTx/>
              <a:latin typeface="Lexend 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a decline in the first quarter of 2025, 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srgbClr val="FFFBE6"/>
              </a:solidFill>
              <a:effectLst/>
              <a:uLnTx/>
              <a:uFillTx/>
              <a:latin typeface="Lexend 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 remained substantially above the levels seen in Q1 2024. </a:t>
            </a: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srgbClr val="FFFBE6"/>
              </a:solidFill>
              <a:effectLst/>
              <a:uLnTx/>
              <a:uFillTx/>
              <a:latin typeface="Lexend 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srgbClr val="FFFBE6"/>
              </a:solidFill>
              <a:effectLst/>
              <a:uLnTx/>
              <a:uFillTx/>
              <a:latin typeface="Lexend  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In Q2 2025, </a:t>
            </a:r>
            <a:r>
              <a:rPr lang="ro-RO" sz="1600" dirty="0">
                <a:solidFill>
                  <a:srgbClr val="FFFBE6"/>
                </a:solidFill>
                <a:latin typeface="Lexend  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the price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 </a:t>
            </a:r>
            <a:r>
              <a:rPr kumimoji="0" lang="ro-R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continued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 </a:t>
            </a:r>
            <a:r>
              <a:rPr kumimoji="0" lang="ro-R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to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 </a:t>
            </a:r>
            <a:r>
              <a:rPr kumimoji="0" lang="ro-R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increase</a:t>
            </a:r>
            <a:r>
              <a:rPr kumimoji="0" lang="ro-RO" sz="16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 following an upward pace.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600" b="0" i="0" u="none" strike="noStrike" kern="1200" cap="none" spc="0" normalizeH="0" baseline="0" noProof="0" dirty="0">
              <a:ln>
                <a:noFill/>
              </a:ln>
              <a:solidFill>
                <a:srgbClr val="FFFBE6"/>
              </a:solidFill>
              <a:effectLst/>
              <a:uLnTx/>
              <a:uFillTx/>
              <a:latin typeface="Lexend  "/>
              <a:ea typeface="+mn-ea"/>
              <a:cs typeface="+mn-cs"/>
            </a:endParaRPr>
          </a:p>
          <a:p>
            <a:pPr lvl="0" algn="just">
              <a:defRPr/>
            </a:pPr>
            <a:r>
              <a:rPr lang="en-GB" sz="1600" dirty="0">
                <a:solidFill>
                  <a:srgbClr val="FFFBE6"/>
                </a:solidFill>
                <a:latin typeface="Lexend  "/>
              </a:rPr>
              <a:t>The market environment remains </a:t>
            </a:r>
            <a:r>
              <a:rPr lang="en-GB" sz="1600" dirty="0" err="1">
                <a:solidFill>
                  <a:srgbClr val="FFFBE6"/>
                </a:solidFill>
                <a:latin typeface="Lexend  "/>
              </a:rPr>
              <a:t>favorable</a:t>
            </a:r>
            <a:r>
              <a:rPr lang="en-GB" sz="1600" dirty="0">
                <a:solidFill>
                  <a:srgbClr val="FFFBE6"/>
                </a:solidFill>
                <a:latin typeface="Lexend  "/>
              </a:rPr>
              <a:t> and DN AGRAR anticipates for</a:t>
            </a:r>
          </a:p>
          <a:p>
            <a:pPr lvl="0" algn="just">
              <a:defRPr/>
            </a:pPr>
            <a:r>
              <a:rPr lang="en-GB" sz="1600" dirty="0">
                <a:solidFill>
                  <a:srgbClr val="FFFBE6"/>
                </a:solidFill>
                <a:latin typeface="Lexend  "/>
              </a:rPr>
              <a:t>Q3 an average milk price higher than in the same quarter of 2024. </a:t>
            </a:r>
          </a:p>
          <a:p>
            <a:pPr lvl="0" algn="just">
              <a:defRPr/>
            </a:pPr>
            <a:endParaRPr lang="en-GB" sz="1600" dirty="0">
              <a:solidFill>
                <a:srgbClr val="FFFBE6"/>
              </a:solidFill>
              <a:latin typeface="Lexend  "/>
            </a:endParaRPr>
          </a:p>
          <a:p>
            <a:pPr lvl="0" algn="just">
              <a:defRPr/>
            </a:pPr>
            <a:r>
              <a:rPr lang="en-GB" sz="1600" dirty="0">
                <a:solidFill>
                  <a:srgbClr val="FFFBE6"/>
                </a:solidFill>
                <a:latin typeface="Lexend  "/>
              </a:rPr>
              <a:t>For Q4, the milk price is projected to remain stable and above last year’s levels.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BE6"/>
              </a:solidFill>
              <a:effectLst/>
              <a:uLnTx/>
              <a:uFillTx/>
              <a:latin typeface="Lexend  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90CC7F2-7D4D-7EFF-5254-7672AD21B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385CF22-5204-5D90-F2E7-BD7C9719B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5DB69B-DF39-B823-6337-1EC0E9DE55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21" t="3848" r="7208"/>
          <a:stretch>
            <a:fillRect/>
          </a:stretch>
        </p:blipFill>
        <p:spPr>
          <a:xfrm>
            <a:off x="4139315" y="1299415"/>
            <a:ext cx="7835125" cy="45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196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78E34-18BF-060F-05BF-F8CE73AF7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F893A3-286E-9028-F1D5-26B98415949F}"/>
              </a:ext>
            </a:extLst>
          </p:cNvPr>
          <p:cNvSpPr/>
          <p:nvPr/>
        </p:nvSpPr>
        <p:spPr>
          <a:xfrm>
            <a:off x="381639" y="409991"/>
            <a:ext cx="10492468" cy="46209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15CB3-A76E-13BF-5B1A-B09A5F769CF6}"/>
              </a:ext>
            </a:extLst>
          </p:cNvPr>
          <p:cNvSpPr txBox="1"/>
          <p:nvPr/>
        </p:nvSpPr>
        <p:spPr>
          <a:xfrm>
            <a:off x="494313" y="387121"/>
            <a:ext cx="5490606" cy="5078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THE FOUR SCENARIOS</a:t>
            </a:r>
            <a:r>
              <a:rPr kumimoji="0" lang="ro-RO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 by 2030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pic>
        <p:nvPicPr>
          <p:cNvPr id="4" name="Picture 3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4743CA55-8733-931E-433C-3BE728969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CB7430-8BD3-D5A3-D050-DF10B7079B55}"/>
              </a:ext>
            </a:extLst>
          </p:cNvPr>
          <p:cNvSpPr txBox="1"/>
          <p:nvPr/>
        </p:nvSpPr>
        <p:spPr>
          <a:xfrm>
            <a:off x="476029" y="1609891"/>
            <a:ext cx="1652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107701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SCENARIO 1 -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the milk price is considered based on the average milk price in 2023.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2B401-AAAD-4761-8636-92547F6ED312}"/>
              </a:ext>
            </a:extLst>
          </p:cNvPr>
          <p:cNvSpPr txBox="1"/>
          <p:nvPr/>
        </p:nvSpPr>
        <p:spPr>
          <a:xfrm>
            <a:off x="9541744" y="1609891"/>
            <a:ext cx="1713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107701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SCENARIO 2 -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the milk price is considered based on the average milk price in 2024.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B09E6DD-7D3C-558B-BEB5-F1D4345B5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1744" y="6345767"/>
            <a:ext cx="2337961" cy="26790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24CE38D-2553-70E8-D8D4-68DF5BD3A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2157" y="1192227"/>
            <a:ext cx="3121610" cy="26076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FB8B890-D386-E306-D47C-148293277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51406" y="1160256"/>
            <a:ext cx="3198153" cy="26716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1EBD21-DC8F-55AA-CFF3-418AAA6FD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29670" y="3942044"/>
            <a:ext cx="3198153" cy="267162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C704B9-6277-0EB4-70F1-FBD2FD9A33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91048" y="3962292"/>
            <a:ext cx="3318868" cy="2671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55480F-2A29-BFC6-6927-CE2054519478}"/>
              </a:ext>
            </a:extLst>
          </p:cNvPr>
          <p:cNvSpPr txBox="1"/>
          <p:nvPr/>
        </p:nvSpPr>
        <p:spPr>
          <a:xfrm>
            <a:off x="485631" y="4407623"/>
            <a:ext cx="1791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107701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SCENARIO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107701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the milk price is considered based on the average milk price at the end of 2024.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BC0A3-5DCD-EEB4-102D-50265C858412}"/>
              </a:ext>
            </a:extLst>
          </p:cNvPr>
          <p:cNvSpPr txBox="1"/>
          <p:nvPr/>
        </p:nvSpPr>
        <p:spPr>
          <a:xfrm>
            <a:off x="9541744" y="4407623"/>
            <a:ext cx="1812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107701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SCENARIO 4 -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the milk price is considered based on the average milk price in 2025, until now.</a:t>
            </a:r>
          </a:p>
        </p:txBody>
      </p:sp>
    </p:spTree>
    <p:extLst>
      <p:ext uri="{BB962C8B-B14F-4D97-AF65-F5344CB8AC3E}">
        <p14:creationId xmlns:p14="http://schemas.microsoft.com/office/powerpoint/2010/main" val="337956259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DCAE11-35A3-A9A9-04D9-CF2F00AF7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D6BEA8A0-794D-59C0-63DF-5E3E8C0BD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89C56-171C-E53D-6C2B-A1639F6E58BB}"/>
              </a:ext>
            </a:extLst>
          </p:cNvPr>
          <p:cNvSpPr txBox="1"/>
          <p:nvPr/>
        </p:nvSpPr>
        <p:spPr>
          <a:xfrm>
            <a:off x="381639" y="1016901"/>
            <a:ext cx="62186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DN AGRAR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Strategy for 2030: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A Vision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87C1A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Growth,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9100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Innovation,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C881"/>
                </a:solidFill>
                <a:effectLst/>
                <a:uLnTx/>
                <a:uFillTx/>
                <a:latin typeface="Lexend  "/>
                <a:ea typeface="+mn-ea"/>
                <a:cs typeface="+mn-cs"/>
              </a:rPr>
              <a:t>and Value Creation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7E1FCA-EBD5-89CB-828F-0CEACFC639E0}"/>
              </a:ext>
            </a:extLst>
          </p:cNvPr>
          <p:cNvSpPr/>
          <p:nvPr/>
        </p:nvSpPr>
        <p:spPr>
          <a:xfrm>
            <a:off x="6186341" y="1021762"/>
            <a:ext cx="4257250" cy="3813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4000">
                <a:srgbClr val="015422"/>
              </a:gs>
              <a:gs pos="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B93B1-18A2-C0F9-2A96-0DA1148A0A96}"/>
              </a:ext>
            </a:extLst>
          </p:cNvPr>
          <p:cNvSpPr txBox="1"/>
          <p:nvPr/>
        </p:nvSpPr>
        <p:spPr>
          <a:xfrm>
            <a:off x="6280731" y="1058554"/>
            <a:ext cx="2270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BUSINESS SEGMENTS: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77E0F7-9AF6-9E62-FC24-4329F692629A}"/>
              </a:ext>
            </a:extLst>
          </p:cNvPr>
          <p:cNvSpPr/>
          <p:nvPr/>
        </p:nvSpPr>
        <p:spPr>
          <a:xfrm>
            <a:off x="6522178" y="1665533"/>
            <a:ext cx="2270173" cy="1029660"/>
          </a:xfrm>
          <a:prstGeom prst="roundRect">
            <a:avLst/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85E8F00F-A69C-09AA-AC7A-06CC23EC2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341" y="1844246"/>
            <a:ext cx="671674" cy="6675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5B2D9D7-4996-D991-302E-6C9F4925C559}"/>
              </a:ext>
            </a:extLst>
          </p:cNvPr>
          <p:cNvGrpSpPr/>
          <p:nvPr/>
        </p:nvGrpSpPr>
        <p:grpSpPr>
          <a:xfrm>
            <a:off x="9112072" y="1665533"/>
            <a:ext cx="2606010" cy="1029660"/>
            <a:chOff x="9204351" y="1498387"/>
            <a:chExt cx="2606010" cy="102966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D687AB0-2420-8997-C1A0-92A8B991528B}"/>
                </a:ext>
              </a:extLst>
            </p:cNvPr>
            <p:cNvSpPr/>
            <p:nvPr/>
          </p:nvSpPr>
          <p:spPr>
            <a:xfrm>
              <a:off x="9540188" y="1498387"/>
              <a:ext cx="2270173" cy="1029660"/>
            </a:xfrm>
            <a:prstGeom prst="roundRect">
              <a:avLst/>
            </a:prstGeom>
            <a:solidFill>
              <a:srgbClr val="EAC74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7" name="Picture 16" descr="A green circle with black background&#10;&#10;AI-generated content may be incorrect.">
              <a:extLst>
                <a:ext uri="{FF2B5EF4-FFF2-40B4-BE49-F238E27FC236}">
                  <a16:creationId xmlns:a16="http://schemas.microsoft.com/office/drawing/2014/main" id="{99F8FB55-F22A-9FC4-BA44-527DA35B8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4351" y="1677100"/>
              <a:ext cx="671674" cy="66757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B52333-8CD4-2D20-513C-95834D1E97E4}"/>
              </a:ext>
            </a:extLst>
          </p:cNvPr>
          <p:cNvGrpSpPr/>
          <p:nvPr/>
        </p:nvGrpSpPr>
        <p:grpSpPr>
          <a:xfrm>
            <a:off x="6186341" y="4163469"/>
            <a:ext cx="2606010" cy="1029660"/>
            <a:chOff x="6478405" y="1498387"/>
            <a:chExt cx="2606010" cy="102966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BD11AFF-9839-741F-567D-5350C5986DF9}"/>
                </a:ext>
              </a:extLst>
            </p:cNvPr>
            <p:cNvSpPr/>
            <p:nvPr/>
          </p:nvSpPr>
          <p:spPr>
            <a:xfrm>
              <a:off x="6814242" y="1498387"/>
              <a:ext cx="2270173" cy="1029660"/>
            </a:xfrm>
            <a:prstGeom prst="roundRect">
              <a:avLst/>
            </a:prstGeom>
            <a:solidFill>
              <a:srgbClr val="FFC8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8" name="Picture 27" descr="A green circle with black background&#10;&#10;AI-generated content may be incorrect.">
              <a:extLst>
                <a:ext uri="{FF2B5EF4-FFF2-40B4-BE49-F238E27FC236}">
                  <a16:creationId xmlns:a16="http://schemas.microsoft.com/office/drawing/2014/main" id="{DAA6045C-7C7B-3311-9E0A-A84ED777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8405" y="1677100"/>
              <a:ext cx="671674" cy="66757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D512328-A816-6427-DF27-2AA289E964A1}"/>
              </a:ext>
            </a:extLst>
          </p:cNvPr>
          <p:cNvGrpSpPr/>
          <p:nvPr/>
        </p:nvGrpSpPr>
        <p:grpSpPr>
          <a:xfrm>
            <a:off x="9112072" y="4163469"/>
            <a:ext cx="2606010" cy="1029660"/>
            <a:chOff x="9204351" y="1498387"/>
            <a:chExt cx="2606010" cy="102966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3021080-06C1-DBC9-513C-BDFE0ADFF389}"/>
                </a:ext>
              </a:extLst>
            </p:cNvPr>
            <p:cNvSpPr/>
            <p:nvPr/>
          </p:nvSpPr>
          <p:spPr>
            <a:xfrm>
              <a:off x="9540188" y="1498387"/>
              <a:ext cx="2270173" cy="1029660"/>
            </a:xfrm>
            <a:prstGeom prst="roundRect">
              <a:avLst/>
            </a:prstGeom>
            <a:solidFill>
              <a:srgbClr val="7BB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1" name="Picture 30" descr="A green circle with black background&#10;&#10;AI-generated content may be incorrect.">
              <a:extLst>
                <a:ext uri="{FF2B5EF4-FFF2-40B4-BE49-F238E27FC236}">
                  <a16:creationId xmlns:a16="http://schemas.microsoft.com/office/drawing/2014/main" id="{C47BBCA9-E3E1-EA47-664D-CED46893D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4351" y="1677100"/>
              <a:ext cx="671674" cy="66757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5DA5A6-D59F-E10F-6770-90D4FBC42B88}"/>
              </a:ext>
            </a:extLst>
          </p:cNvPr>
          <p:cNvGrpSpPr/>
          <p:nvPr/>
        </p:nvGrpSpPr>
        <p:grpSpPr>
          <a:xfrm>
            <a:off x="6186341" y="2914501"/>
            <a:ext cx="2606010" cy="1029660"/>
            <a:chOff x="6478405" y="1498387"/>
            <a:chExt cx="2606010" cy="102966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65285DC-F572-EFFC-90B0-830B3C3CDD75}"/>
                </a:ext>
              </a:extLst>
            </p:cNvPr>
            <p:cNvSpPr/>
            <p:nvPr/>
          </p:nvSpPr>
          <p:spPr>
            <a:xfrm>
              <a:off x="6814242" y="1498387"/>
              <a:ext cx="2270173" cy="1029660"/>
            </a:xfrm>
            <a:prstGeom prst="roundRect">
              <a:avLst/>
            </a:prstGeom>
            <a:solidFill>
              <a:srgbClr val="1077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4" name="Picture 33" descr="A green circle with black background&#10;&#10;AI-generated content may be incorrect.">
              <a:extLst>
                <a:ext uri="{FF2B5EF4-FFF2-40B4-BE49-F238E27FC236}">
                  <a16:creationId xmlns:a16="http://schemas.microsoft.com/office/drawing/2014/main" id="{0B92B407-52F5-B1F2-B768-60AA21E7E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8405" y="1677100"/>
              <a:ext cx="671674" cy="66757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43800D-195A-C500-C094-D2D1BF506208}"/>
              </a:ext>
            </a:extLst>
          </p:cNvPr>
          <p:cNvGrpSpPr/>
          <p:nvPr/>
        </p:nvGrpSpPr>
        <p:grpSpPr>
          <a:xfrm>
            <a:off x="9112072" y="2914501"/>
            <a:ext cx="2606010" cy="1029660"/>
            <a:chOff x="9204351" y="1498387"/>
            <a:chExt cx="2606010" cy="102966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0583CA6-863C-37B4-16D7-5197E76B1DDF}"/>
                </a:ext>
              </a:extLst>
            </p:cNvPr>
            <p:cNvSpPr/>
            <p:nvPr/>
          </p:nvSpPr>
          <p:spPr>
            <a:xfrm>
              <a:off x="9540188" y="1498387"/>
              <a:ext cx="2270173" cy="1029660"/>
            </a:xfrm>
            <a:prstGeom prst="roundRect">
              <a:avLst/>
            </a:prstGeom>
            <a:solidFill>
              <a:srgbClr val="E87C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37" name="Picture 36" descr="A green circle with black background&#10;&#10;AI-generated content may be incorrect.">
              <a:extLst>
                <a:ext uri="{FF2B5EF4-FFF2-40B4-BE49-F238E27FC236}">
                  <a16:creationId xmlns:a16="http://schemas.microsoft.com/office/drawing/2014/main" id="{9487DDB2-7FF5-87ED-1F99-91A5ABA93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4351" y="1677100"/>
              <a:ext cx="671674" cy="667574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5661E84-1149-75A5-71DE-3048C724AEE2}"/>
              </a:ext>
            </a:extLst>
          </p:cNvPr>
          <p:cNvSpPr txBox="1"/>
          <p:nvPr/>
        </p:nvSpPr>
        <p:spPr>
          <a:xfrm>
            <a:off x="6335527" y="1939506"/>
            <a:ext cx="3449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1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E41894-47CB-A953-E31C-1AB27DF5F8C5}"/>
              </a:ext>
            </a:extLst>
          </p:cNvPr>
          <p:cNvSpPr txBox="1"/>
          <p:nvPr/>
        </p:nvSpPr>
        <p:spPr>
          <a:xfrm>
            <a:off x="9275426" y="1939506"/>
            <a:ext cx="36099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2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3099B7-9AB4-0989-6BDD-E25C1E4E3089}"/>
              </a:ext>
            </a:extLst>
          </p:cNvPr>
          <p:cNvSpPr txBox="1"/>
          <p:nvPr/>
        </p:nvSpPr>
        <p:spPr>
          <a:xfrm>
            <a:off x="6335527" y="3197871"/>
            <a:ext cx="35458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3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56C3FF-B754-AEAC-B2A5-51BCDCDC956E}"/>
              </a:ext>
            </a:extLst>
          </p:cNvPr>
          <p:cNvSpPr txBox="1"/>
          <p:nvPr/>
        </p:nvSpPr>
        <p:spPr>
          <a:xfrm>
            <a:off x="9275426" y="3197871"/>
            <a:ext cx="38343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4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74A177-6C2F-B29E-BE9D-D66219D728DC}"/>
              </a:ext>
            </a:extLst>
          </p:cNvPr>
          <p:cNvSpPr txBox="1"/>
          <p:nvPr/>
        </p:nvSpPr>
        <p:spPr>
          <a:xfrm>
            <a:off x="6335527" y="4427621"/>
            <a:ext cx="36740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5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ABE1A8-F0AE-B209-67AE-D188A48C5190}"/>
              </a:ext>
            </a:extLst>
          </p:cNvPr>
          <p:cNvSpPr txBox="1"/>
          <p:nvPr/>
        </p:nvSpPr>
        <p:spPr>
          <a:xfrm>
            <a:off x="9275426" y="4427621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6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9E466B-81A9-70CA-F006-B14053E55BE4}"/>
              </a:ext>
            </a:extLst>
          </p:cNvPr>
          <p:cNvSpPr txBox="1"/>
          <p:nvPr/>
        </p:nvSpPr>
        <p:spPr>
          <a:xfrm>
            <a:off x="6917629" y="2039533"/>
            <a:ext cx="1523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MILK Production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6FBDE6-71ED-5FEA-3076-C5CDA1493A7E}"/>
              </a:ext>
            </a:extLst>
          </p:cNvPr>
          <p:cNvSpPr txBox="1"/>
          <p:nvPr/>
        </p:nvSpPr>
        <p:spPr>
          <a:xfrm>
            <a:off x="9849064" y="2039533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COMPOST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B6973C-0974-E17A-2F46-79C85319BF7C}"/>
              </a:ext>
            </a:extLst>
          </p:cNvPr>
          <p:cNvSpPr txBox="1"/>
          <p:nvPr/>
        </p:nvSpPr>
        <p:spPr>
          <a:xfrm>
            <a:off x="6917629" y="3299841"/>
            <a:ext cx="1435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GREEN ENERGY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CFF505-5BE9-57EE-0006-67B814C9983C}"/>
              </a:ext>
            </a:extLst>
          </p:cNvPr>
          <p:cNvSpPr txBox="1"/>
          <p:nvPr/>
        </p:nvSpPr>
        <p:spPr>
          <a:xfrm>
            <a:off x="9849064" y="3126562"/>
            <a:ext cx="180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VERTICAL FARMING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Production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wheatgrass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84C397-0AA4-8865-31FD-D7D0E49F749D}"/>
              </a:ext>
            </a:extLst>
          </p:cNvPr>
          <p:cNvSpPr txBox="1"/>
          <p:nvPr/>
        </p:nvSpPr>
        <p:spPr>
          <a:xfrm>
            <a:off x="6917629" y="4474063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ALTERNATIVES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VALORIZING MILK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86D38D-F7CA-084C-88A1-BFA6BE00DDCA}"/>
              </a:ext>
            </a:extLst>
          </p:cNvPr>
          <p:cNvSpPr txBox="1"/>
          <p:nvPr/>
        </p:nvSpPr>
        <p:spPr>
          <a:xfrm>
            <a:off x="9849064" y="4525554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GREENHOUSES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3AA89896-6824-EF7F-EE25-EBF7CB403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575257" y="5626761"/>
            <a:ext cx="3142902" cy="123124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8B1C32-7E94-F94F-72C6-52816FB4AF08}"/>
              </a:ext>
            </a:extLst>
          </p:cNvPr>
          <p:cNvSpPr/>
          <p:nvPr/>
        </p:nvSpPr>
        <p:spPr>
          <a:xfrm>
            <a:off x="543651" y="5111931"/>
            <a:ext cx="4689712" cy="1323438"/>
          </a:xfrm>
          <a:prstGeom prst="roundRect">
            <a:avLst/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DCAEBA-55F0-0669-4DF5-12143AD392FA}"/>
              </a:ext>
            </a:extLst>
          </p:cNvPr>
          <p:cNvSpPr txBox="1"/>
          <p:nvPr/>
        </p:nvSpPr>
        <p:spPr>
          <a:xfrm>
            <a:off x="1456817" y="5193129"/>
            <a:ext cx="2832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srgbClr val="029C40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Double EBITDA by 2030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000" b="1" i="0" u="none" strike="noStrike" kern="1200" cap="none" spc="0" normalizeH="0" baseline="0" noProof="0" dirty="0">
              <a:ln>
                <a:noFill/>
              </a:ln>
              <a:solidFill>
                <a:srgbClr val="029C40"/>
              </a:solidFill>
              <a:effectLst/>
              <a:uLnTx/>
              <a:uFillTx/>
              <a:latin typeface="Lexend Black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9C40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150 - 200 million liters </a:t>
            </a:r>
            <a:endParaRPr kumimoji="0" lang="ro-RO" sz="2000" b="1" i="0" u="none" strike="noStrike" kern="1200" cap="none" spc="0" normalizeH="0" baseline="0" noProof="0" dirty="0">
              <a:ln>
                <a:noFill/>
              </a:ln>
              <a:solidFill>
                <a:srgbClr val="029C40"/>
              </a:solidFill>
              <a:effectLst/>
              <a:uLnTx/>
              <a:uFillTx/>
              <a:latin typeface="Lexend Black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29C40"/>
                </a:solidFill>
                <a:effectLst/>
                <a:uLnTx/>
                <a:uFillTx/>
                <a:latin typeface="Lexend Black" pitchFamily="2" charset="0"/>
                <a:ea typeface="+mn-ea"/>
                <a:cs typeface="+mn-cs"/>
              </a:rPr>
              <a:t>of milk annually </a:t>
            </a:r>
            <a:endParaRPr kumimoji="0" lang="ro-RO" sz="2000" b="1" i="0" u="none" strike="noStrike" kern="1200" cap="none" spc="0" normalizeH="0" baseline="0" noProof="0" dirty="0">
              <a:ln>
                <a:noFill/>
              </a:ln>
              <a:solidFill>
                <a:srgbClr val="029C40"/>
              </a:solidFill>
              <a:effectLst/>
              <a:uLnTx/>
              <a:uFillTx/>
              <a:latin typeface="Lexend Blac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269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69447AD4-00BA-5242-E50E-63327DD31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64AE2-1E2D-F4C7-3DB9-5FF6B0FA7C6F}"/>
              </a:ext>
            </a:extLst>
          </p:cNvPr>
          <p:cNvSpPr txBox="1"/>
          <p:nvPr/>
        </p:nvSpPr>
        <p:spPr>
          <a:xfrm>
            <a:off x="1048388" y="667574"/>
            <a:ext cx="10693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STRATEGIC TIMELINE 2025 - 2030</a:t>
            </a: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uhaus 93" panose="04030905020B02020C02" pitchFamily="82" charset="0"/>
              <a:ea typeface="+mn-ea"/>
              <a:cs typeface="+mn-cs"/>
            </a:endParaRPr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58FB4C8-6CB6-23A1-5615-CB22C1C9E5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09" t="6970" r="26821" b="87350"/>
          <a:stretch/>
        </p:blipFill>
        <p:spPr>
          <a:xfrm flipH="1">
            <a:off x="0" y="1606303"/>
            <a:ext cx="2223657" cy="10098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BE26D8A-4948-A275-E754-42DBC14CA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753" r="-1"/>
          <a:stretch/>
        </p:blipFill>
        <p:spPr>
          <a:xfrm flipH="1">
            <a:off x="10434221" y="4817498"/>
            <a:ext cx="1757779" cy="8914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A705ED-8AC6-506A-1529-3D966328A0D8}"/>
              </a:ext>
            </a:extLst>
          </p:cNvPr>
          <p:cNvSpPr/>
          <p:nvPr/>
        </p:nvSpPr>
        <p:spPr>
          <a:xfrm>
            <a:off x="275651" y="3964892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1A8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07C831-9BAD-0C1F-7AAE-6ADEA49AE2FD}"/>
              </a:ext>
            </a:extLst>
          </p:cNvPr>
          <p:cNvSpPr/>
          <p:nvPr/>
        </p:nvSpPr>
        <p:spPr>
          <a:xfrm>
            <a:off x="2198888" y="3964892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1077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747FE1-A84C-AF81-9484-3F9A91C253C9}"/>
              </a:ext>
            </a:extLst>
          </p:cNvPr>
          <p:cNvSpPr/>
          <p:nvPr/>
        </p:nvSpPr>
        <p:spPr>
          <a:xfrm>
            <a:off x="4122125" y="3964892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7BB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C35A85-CFD2-2203-5410-1CA344FA2D84}"/>
              </a:ext>
            </a:extLst>
          </p:cNvPr>
          <p:cNvSpPr/>
          <p:nvPr/>
        </p:nvSpPr>
        <p:spPr>
          <a:xfrm>
            <a:off x="6045362" y="3964892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1A804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E4D326-ADBB-8D88-F1EA-2F54F32CE0C0}"/>
              </a:ext>
            </a:extLst>
          </p:cNvPr>
          <p:cNvSpPr/>
          <p:nvPr/>
        </p:nvSpPr>
        <p:spPr>
          <a:xfrm>
            <a:off x="7968599" y="3964892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1077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5078F8-7709-D935-438C-CA663EBF87EF}"/>
              </a:ext>
            </a:extLst>
          </p:cNvPr>
          <p:cNvSpPr/>
          <p:nvPr/>
        </p:nvSpPr>
        <p:spPr>
          <a:xfrm>
            <a:off x="9891834" y="3964892"/>
            <a:ext cx="1731279" cy="165100"/>
          </a:xfrm>
          <a:prstGeom prst="roundRect">
            <a:avLst>
              <a:gd name="adj" fmla="val 50000"/>
            </a:avLst>
          </a:prstGeom>
          <a:solidFill>
            <a:srgbClr val="7BB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3B77C0-8EC5-D9F1-F66B-E7BC288065F1}"/>
              </a:ext>
            </a:extLst>
          </p:cNvPr>
          <p:cNvSpPr txBox="1"/>
          <p:nvPr/>
        </p:nvSpPr>
        <p:spPr>
          <a:xfrm>
            <a:off x="242536" y="3487838"/>
            <a:ext cx="1607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2025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1A6176-A7CF-2154-1ADE-DF33D2E0318E}"/>
              </a:ext>
            </a:extLst>
          </p:cNvPr>
          <p:cNvSpPr txBox="1"/>
          <p:nvPr/>
        </p:nvSpPr>
        <p:spPr>
          <a:xfrm>
            <a:off x="4169666" y="3487838"/>
            <a:ext cx="1607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2027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720F1E-BC23-A546-A26B-DE0A8952E8AA}"/>
              </a:ext>
            </a:extLst>
          </p:cNvPr>
          <p:cNvSpPr txBox="1"/>
          <p:nvPr/>
        </p:nvSpPr>
        <p:spPr>
          <a:xfrm>
            <a:off x="8006469" y="3487838"/>
            <a:ext cx="1607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2029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631A6C-3E0F-95B5-C95A-6DEB2595B396}"/>
              </a:ext>
            </a:extLst>
          </p:cNvPr>
          <p:cNvSpPr txBox="1"/>
          <p:nvPr/>
        </p:nvSpPr>
        <p:spPr>
          <a:xfrm>
            <a:off x="2189544" y="4187638"/>
            <a:ext cx="1607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2026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E00BF4-AC95-7CF3-BF3A-8555B957CF36}"/>
              </a:ext>
            </a:extLst>
          </p:cNvPr>
          <p:cNvSpPr txBox="1"/>
          <p:nvPr/>
        </p:nvSpPr>
        <p:spPr>
          <a:xfrm>
            <a:off x="9953550" y="4187638"/>
            <a:ext cx="1607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2030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9CCD24-159F-EF0C-8290-EC5D822131B2}"/>
              </a:ext>
            </a:extLst>
          </p:cNvPr>
          <p:cNvSpPr txBox="1"/>
          <p:nvPr/>
        </p:nvSpPr>
        <p:spPr>
          <a:xfrm>
            <a:off x="6118200" y="4187638"/>
            <a:ext cx="16078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2028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AFE4A-A0BE-118D-0DA0-DB851ACEAA5B}"/>
              </a:ext>
            </a:extLst>
          </p:cNvPr>
          <p:cNvSpPr txBox="1"/>
          <p:nvPr/>
        </p:nvSpPr>
        <p:spPr>
          <a:xfrm>
            <a:off x="398953" y="4570721"/>
            <a:ext cx="1584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Foundation 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Straja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Farm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Phase 1 Compost 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Vaidei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) Solar Panels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3C09B365-10B9-D7AE-5E27-8B3B832B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7443" y="3800917"/>
            <a:ext cx="1471372" cy="238950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D94414D-E8C7-F47E-7263-00E065648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03447" y="3800917"/>
            <a:ext cx="1471372" cy="2389509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436B85E-94CA-4EDC-6BB8-62A21D8A1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9921" y="3800917"/>
            <a:ext cx="1471372" cy="23895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7E4859-BDC5-065E-4B75-1B1991758BC8}"/>
              </a:ext>
            </a:extLst>
          </p:cNvPr>
          <p:cNvSpPr txBox="1"/>
          <p:nvPr/>
        </p:nvSpPr>
        <p:spPr>
          <a:xfrm>
            <a:off x="4208141" y="4570721"/>
            <a:ext cx="2883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Biogas Entry &amp; Operational Scaling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Straja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1 Farm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Completed 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Biogas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Facilty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(end of 2027)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Cut 2 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Farm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(Milking Infrastructure) Solar Panels (Expansion) 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Laguna (Cut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6EC4FD-4851-653D-6A12-94EE4571720F}"/>
              </a:ext>
            </a:extLst>
          </p:cNvPr>
          <p:cNvSpPr txBox="1"/>
          <p:nvPr/>
        </p:nvSpPr>
        <p:spPr>
          <a:xfrm>
            <a:off x="8084677" y="4570721"/>
            <a:ext cx="1995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Greenhouse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consumer – oriented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Greenhouses (Phase 1) Ver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t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ical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Farming 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Vaidei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D66D2E4-3076-8344-3821-0FE1F2A71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7346" y="1883052"/>
            <a:ext cx="1471372" cy="254311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414F4CA-1609-6F4E-E820-BD4D2C6830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0786" y="1883052"/>
            <a:ext cx="1471372" cy="254311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36CEB06-D798-B704-110C-5117E6F25C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87260" y="1883052"/>
            <a:ext cx="1471372" cy="254311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CC6A908-F1BA-9BE4-89DD-8A9866316863}"/>
              </a:ext>
            </a:extLst>
          </p:cNvPr>
          <p:cNvSpPr txBox="1"/>
          <p:nvPr/>
        </p:nvSpPr>
        <p:spPr>
          <a:xfrm>
            <a:off x="2281996" y="1972040"/>
            <a:ext cx="20199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Vertical Integration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&amp; diversification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Ver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t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ical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Farming (Cut 1) Compost (Cut 1) 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Laguna 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Apold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) 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Cut 2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Farm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(Construction)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BFFFB7-A83D-5461-6C04-CE304834D8E2}"/>
              </a:ext>
            </a:extLst>
          </p:cNvPr>
          <p:cNvSpPr txBox="1"/>
          <p:nvPr/>
        </p:nvSpPr>
        <p:spPr>
          <a:xfrm>
            <a:off x="6100971" y="1972040"/>
            <a:ext cx="2950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Infrastructure Consolidation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&amp; Agritech Expansion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Cut 2 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Farm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(Animal Acqui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s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ition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) 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Ver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t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ical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Farming (Cut 2) 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Compost (Cut 2) 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Laguna (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Straja -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Ohaba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Straja 2 Farm (Potential Construction)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B2D455-A06B-E544-6C42-3DCFA7C8D0EB}"/>
              </a:ext>
            </a:extLst>
          </p:cNvPr>
          <p:cNvSpPr txBox="1"/>
          <p:nvPr/>
        </p:nvSpPr>
        <p:spPr>
          <a:xfrm>
            <a:off x="9953550" y="1972040"/>
            <a:ext cx="2170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Market Penetration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&amp; Final Vertical 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Greenhouses (Phase 2) Ver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t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ical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Farming 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Apold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)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2 Composting Units (Straja)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426321C8-5B1F-31AB-7552-2CDD34989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75433" y="5814644"/>
            <a:ext cx="530257" cy="4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D5E9F-CE9B-0940-5C1F-C9BD6845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087E31A-9320-9CF4-1273-C309FE74CDE9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INTEGRATED BUSINESS MODEL </a:t>
            </a:r>
            <a:r>
              <a:rPr lang="ro-RO" sz="2700" dirty="0">
                <a:solidFill>
                  <a:srgbClr val="017900"/>
                </a:solidFill>
                <a:latin typeface="Lexend" pitchFamily="2" charset="0"/>
              </a:rPr>
              <a:t>– </a:t>
            </a:r>
            <a:r>
              <a:rPr lang="en-US" sz="2700" dirty="0">
                <a:solidFill>
                  <a:srgbClr val="017900"/>
                </a:solidFill>
                <a:latin typeface="Lexend" pitchFamily="2" charset="0"/>
              </a:rPr>
              <a:t>IN 2030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017900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B84A394B-04AB-7406-743F-A385E492C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15" name="Picture 14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82992871-6664-50D2-1263-9AFE783598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017" r="-17880" b="5147"/>
          <a:stretch>
            <a:fillRect/>
          </a:stretch>
        </p:blipFill>
        <p:spPr>
          <a:xfrm>
            <a:off x="0" y="1531925"/>
            <a:ext cx="1807859" cy="5326075"/>
          </a:xfrm>
          <a:prstGeom prst="rect">
            <a:avLst/>
          </a:prstGeom>
        </p:spPr>
      </p:pic>
      <p:pic>
        <p:nvPicPr>
          <p:cNvPr id="17" name="Picture 16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B3672DA3-2583-99DE-A318-9E2BEE4420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235" r="45372" b="5147"/>
          <a:stretch>
            <a:fillRect/>
          </a:stretch>
        </p:blipFill>
        <p:spPr>
          <a:xfrm>
            <a:off x="10384141" y="1531925"/>
            <a:ext cx="1807859" cy="53260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A42D7B7-2EBB-B124-71A4-3EB4B3B21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03369" y="6024280"/>
            <a:ext cx="2128179" cy="833720"/>
          </a:xfrm>
          <a:prstGeom prst="rect">
            <a:avLst/>
          </a:prstGeom>
        </p:spPr>
      </p:pic>
      <p:pic>
        <p:nvPicPr>
          <p:cNvPr id="5" name="Graphic 31">
            <a:extLst>
              <a:ext uri="{FF2B5EF4-FFF2-40B4-BE49-F238E27FC236}">
                <a16:creationId xmlns:a16="http://schemas.microsoft.com/office/drawing/2014/main" id="{F04078C8-31F6-2019-3565-882D94CEF7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76241" y="1451201"/>
            <a:ext cx="981571" cy="282849"/>
          </a:xfrm>
          <a:prstGeom prst="rect">
            <a:avLst/>
          </a:prstGeom>
        </p:spPr>
      </p:pic>
      <p:pic>
        <p:nvPicPr>
          <p:cNvPr id="6" name="Graphic 31">
            <a:extLst>
              <a:ext uri="{FF2B5EF4-FFF2-40B4-BE49-F238E27FC236}">
                <a16:creationId xmlns:a16="http://schemas.microsoft.com/office/drawing/2014/main" id="{89E35BCF-85D2-69B6-825B-367C300AF3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136" y="1115995"/>
            <a:ext cx="1552644" cy="447409"/>
          </a:xfrm>
          <a:prstGeom prst="rect">
            <a:avLst/>
          </a:prstGeom>
        </p:spPr>
      </p:pic>
      <p:pic>
        <p:nvPicPr>
          <p:cNvPr id="8" name="Picture 7" descr="A green grass on a black background&#10;&#10;AI-generated content may be incorrect.">
            <a:extLst>
              <a:ext uri="{FF2B5EF4-FFF2-40B4-BE49-F238E27FC236}">
                <a16:creationId xmlns:a16="http://schemas.microsoft.com/office/drawing/2014/main" id="{4D7EC57E-0D5A-03CA-F103-90DC9E309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08529" flipH="1">
            <a:off x="10397112" y="6242077"/>
            <a:ext cx="596749" cy="482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3F0BCA-C698-3E40-D89C-E32761BCF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553305" y="1056215"/>
            <a:ext cx="9085386" cy="56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1164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0A32E2-B18A-99F1-22B7-446721CB9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A0175854-446D-0209-D982-E5D256AFA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FF050CA-D282-CBE6-2B6E-768EE4A18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90"/>
          <a:stretch/>
        </p:blipFill>
        <p:spPr>
          <a:xfrm flipH="1">
            <a:off x="10472613" y="6122935"/>
            <a:ext cx="1719386" cy="735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F1D57-5E38-515D-AC8D-296199F943AD}"/>
              </a:ext>
            </a:extLst>
          </p:cNvPr>
          <p:cNvSpPr txBox="1"/>
          <p:nvPr/>
        </p:nvSpPr>
        <p:spPr>
          <a:xfrm>
            <a:off x="2194464" y="145318"/>
            <a:ext cx="794966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AA303"/>
                </a:solidFill>
              </a:rPr>
              <a:t>DN AGRAR’S INVESTOR DAY</a:t>
            </a:r>
          </a:p>
          <a:p>
            <a:pPr algn="ctr"/>
            <a:r>
              <a:rPr lang="en-US" sz="2800" b="1" dirty="0">
                <a:solidFill>
                  <a:srgbClr val="FAA303"/>
                </a:solidFill>
              </a:rPr>
              <a:t>September 19</a:t>
            </a:r>
            <a:r>
              <a:rPr lang="en-US" sz="2800" b="1" baseline="30000" dirty="0">
                <a:solidFill>
                  <a:srgbClr val="FAA303"/>
                </a:solidFill>
              </a:rPr>
              <a:t>th</a:t>
            </a:r>
            <a:r>
              <a:rPr lang="en-US" sz="2800" b="1" dirty="0">
                <a:solidFill>
                  <a:srgbClr val="FAA303"/>
                </a:solidFill>
              </a:rPr>
              <a:t>, 2025</a:t>
            </a:r>
            <a:endParaRPr lang="en-AS" sz="2800" dirty="0">
              <a:solidFill>
                <a:srgbClr val="FAA30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D8E12F-E2BC-09CD-3EE7-17EC37E514CD}"/>
              </a:ext>
            </a:extLst>
          </p:cNvPr>
          <p:cNvSpPr txBox="1"/>
          <p:nvPr/>
        </p:nvSpPr>
        <p:spPr>
          <a:xfrm>
            <a:off x="1641919" y="1359059"/>
            <a:ext cx="10447285" cy="5498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50"/>
              </a:lnSpc>
              <a:buNone/>
            </a:pP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09:30 – 10:00</a:t>
            </a:r>
            <a:r>
              <a:rPr lang="pt-BR" sz="1700" b="0" i="0" dirty="0">
                <a:solidFill>
                  <a:srgbClr val="92D050"/>
                </a:solidFill>
                <a:effectLst/>
                <a:latin typeface="Karla" pitchFamily="2" charset="0"/>
              </a:rPr>
              <a:t> 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Welcome Coffee &amp; Registration &amp; Meet DN AGRAR’s management team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10:00  – 11:30</a:t>
            </a:r>
            <a:r>
              <a:rPr lang="pt-BR" sz="1700" b="0" i="0" dirty="0">
                <a:solidFill>
                  <a:srgbClr val="92D050"/>
                </a:solidFill>
                <a:effectLst/>
                <a:latin typeface="Karla" pitchFamily="2" charset="0"/>
              </a:rPr>
              <a:t> 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DN AGRAR’s Strategy 2025 – 2030: business segments, diversification &amp; vision, capital</a:t>
            </a:r>
          </a:p>
          <a:p>
            <a:r>
              <a:rPr lang="pt-BR" sz="1700" dirty="0">
                <a:solidFill>
                  <a:schemeClr val="bg1"/>
                </a:solidFill>
                <a:latin typeface="Karla" pitchFamily="2" charset="0"/>
              </a:rPr>
              <a:t>                              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market roadmap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11:30   – 12:10</a:t>
            </a:r>
            <a:r>
              <a:rPr lang="pt-BR" sz="1700" b="0" i="0" dirty="0">
                <a:solidFill>
                  <a:srgbClr val="92D050"/>
                </a:solidFill>
                <a:effectLst/>
                <a:latin typeface="Karla" pitchFamily="2" charset="0"/>
              </a:rPr>
              <a:t> 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Panel Innovation &amp; partnerships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en-AS" sz="1400" dirty="0">
                <a:solidFill>
                  <a:schemeClr val="bg1"/>
                </a:solidFill>
              </a:rPr>
              <a:t>                 </a:t>
            </a:r>
            <a:r>
              <a:rPr lang="en-US" sz="1400" dirty="0">
                <a:solidFill>
                  <a:schemeClr val="bg1"/>
                </a:solidFill>
              </a:rPr>
              <a:t>               </a:t>
            </a:r>
            <a:r>
              <a:rPr lang="en-AS" sz="1400" dirty="0">
                <a:solidFill>
                  <a:schemeClr val="bg1"/>
                </a:solidFill>
              </a:rPr>
              <a:t>🔸 </a:t>
            </a:r>
            <a:r>
              <a:rPr lang="pt-BR" sz="1400" dirty="0">
                <a:solidFill>
                  <a:schemeClr val="bg1"/>
                </a:solidFill>
              </a:rPr>
              <a:t>Kohshin (Japan): Organic fertilizer production &amp; market potential</a:t>
            </a:r>
          </a:p>
          <a:p>
            <a:r>
              <a:rPr lang="pt-BR" sz="1400" b="1" dirty="0">
                <a:solidFill>
                  <a:schemeClr val="bg1"/>
                </a:solidFill>
              </a:rPr>
              <a:t>                                                                          Speaker: Mr. Hugo Katsumi Higo - Area Manager Kohshin Japan</a:t>
            </a:r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b="1" dirty="0">
                <a:solidFill>
                  <a:schemeClr val="bg1"/>
                </a:solidFill>
              </a:rPr>
              <a:t>                                                                          Speaker: Mr. Cezar Păun - CEO Kohshin Europe</a:t>
            </a:r>
            <a:r>
              <a:rPr lang="pt-BR" sz="1400" dirty="0">
                <a:solidFill>
                  <a:schemeClr val="bg1"/>
                </a:solidFill>
              </a:rPr>
              <a:t>  </a:t>
            </a:r>
            <a:br>
              <a:rPr lang="pt-BR" sz="1400" dirty="0">
                <a:solidFill>
                  <a:schemeClr val="bg1"/>
                </a:solidFill>
              </a:rPr>
            </a:br>
            <a:r>
              <a:rPr lang="pt-BR" sz="1400" dirty="0">
                <a:solidFill>
                  <a:schemeClr val="bg1"/>
                </a:solidFill>
              </a:rPr>
              <a:t>                                </a:t>
            </a:r>
            <a:r>
              <a:rPr lang="en-AS" sz="1400" dirty="0">
                <a:solidFill>
                  <a:schemeClr val="bg1"/>
                </a:solidFill>
              </a:rPr>
              <a:t>🔸 </a:t>
            </a:r>
            <a:r>
              <a:rPr lang="pt-BR" sz="1400" dirty="0">
                <a:solidFill>
                  <a:schemeClr val="bg1"/>
                </a:solidFill>
              </a:rPr>
              <a:t>Logiqs (Netherlands): First large-scale wheatgrass facility in Europe</a:t>
            </a:r>
          </a:p>
          <a:p>
            <a:r>
              <a:rPr lang="pt-BR" sz="1400" dirty="0">
                <a:solidFill>
                  <a:schemeClr val="bg1"/>
                </a:solidFill>
              </a:rPr>
              <a:t>                      </a:t>
            </a:r>
            <a:r>
              <a:rPr lang="pt-BR" sz="1400" b="1" dirty="0">
                <a:solidFill>
                  <a:schemeClr val="bg1"/>
                </a:solidFill>
              </a:rPr>
              <a:t>                                                    Speaker: Mr. Gert-Jan van Staalduinen</a:t>
            </a:r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                                </a:t>
            </a:r>
            <a:r>
              <a:rPr lang="en-AS" sz="1400" dirty="0">
                <a:solidFill>
                  <a:schemeClr val="bg1"/>
                </a:solidFill>
              </a:rPr>
              <a:t>🔸 </a:t>
            </a:r>
            <a:r>
              <a:rPr lang="pt-BR" sz="1400" dirty="0">
                <a:solidFill>
                  <a:schemeClr val="bg1"/>
                </a:solidFill>
              </a:rPr>
              <a:t>DN AGRAR (Romania): First to field - company’s strategic adoption of global agri-innovations</a:t>
            </a:r>
          </a:p>
          <a:p>
            <a:pPr algn="l">
              <a:lnSpc>
                <a:spcPts val="1950"/>
              </a:lnSpc>
              <a:buNone/>
            </a:pP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12:10   – 12:30</a:t>
            </a:r>
            <a:r>
              <a:rPr lang="pt-BR" sz="1700" b="0" i="0" dirty="0">
                <a:solidFill>
                  <a:srgbClr val="92D050"/>
                </a:solidFill>
                <a:effectLst/>
                <a:latin typeface="Karla" pitchFamily="2" charset="0"/>
              </a:rPr>
              <a:t> 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ING’s outlook on the agri-food economy and regional competitiveness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12:30  – 13:15</a:t>
            </a:r>
            <a:r>
              <a:rPr lang="pt-BR" sz="1700" b="0" i="0" dirty="0">
                <a:solidFill>
                  <a:srgbClr val="92D050"/>
                </a:solidFill>
                <a:effectLst/>
                <a:latin typeface="Karla" pitchFamily="2" charset="0"/>
              </a:rPr>
              <a:t>  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Site Visit: Straja Farm, the newest farm of the Group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13:15   – 14:15</a:t>
            </a:r>
            <a:r>
              <a:rPr lang="pt-BR" sz="1700" b="0" i="0" dirty="0">
                <a:solidFill>
                  <a:srgbClr val="92D050"/>
                </a:solidFill>
                <a:effectLst/>
                <a:latin typeface="Karla" pitchFamily="2" charset="0"/>
              </a:rPr>
              <a:t>  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Networking Lunch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14:15   – 14:35 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DN &amp; BSOG Biomethane project and its strategic value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14:35  – 15:15</a:t>
            </a:r>
            <a:r>
              <a:rPr lang="pt-BR" sz="1700" b="0" i="0" dirty="0">
                <a:solidFill>
                  <a:srgbClr val="92D050"/>
                </a:solidFill>
                <a:effectLst/>
                <a:latin typeface="Karla" pitchFamily="2" charset="0"/>
              </a:rPr>
              <a:t>  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DN AGRAR’s Project pipeline 2025 -2030: first integrated Agri-Cluster and plans for</a:t>
            </a:r>
          </a:p>
          <a:p>
            <a:pPr algn="l">
              <a:lnSpc>
                <a:spcPts val="1950"/>
              </a:lnSpc>
              <a:buNone/>
            </a:pPr>
            <a:r>
              <a:rPr lang="pt-BR" sz="1700" dirty="0">
                <a:solidFill>
                  <a:schemeClr val="bg1"/>
                </a:solidFill>
                <a:latin typeface="Karla" pitchFamily="2" charset="0"/>
              </a:rPr>
              <a:t>                             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greenhouse cluster development</a:t>
            </a:r>
          </a:p>
          <a:p>
            <a:pPr>
              <a:lnSpc>
                <a:spcPts val="1950"/>
              </a:lnSpc>
            </a:pPr>
            <a:r>
              <a:rPr lang="pt-BR" dirty="0">
                <a:solidFill>
                  <a:schemeClr val="bg1"/>
                </a:solidFill>
              </a:rPr>
              <a:t>                      </a:t>
            </a:r>
            <a:r>
              <a:rPr lang="pt-BR" b="1" dirty="0">
                <a:solidFill>
                  <a:schemeClr val="bg1"/>
                </a:solidFill>
              </a:rPr>
              <a:t>                                       </a:t>
            </a:r>
            <a:r>
              <a:rPr lang="pt-BR" sz="1400" b="1" dirty="0">
                <a:solidFill>
                  <a:schemeClr val="bg1"/>
                </a:solidFill>
              </a:rPr>
              <a:t>Speaker: </a:t>
            </a:r>
            <a:r>
              <a:rPr lang="pt-BR" sz="1400" b="1" dirty="0">
                <a:solidFill>
                  <a:schemeClr val="bg1"/>
                </a:solidFill>
                <a:latin typeface="Karla" pitchFamily="2" charset="0"/>
              </a:rPr>
              <a:t>Yorick Debruin, Phd – Director of Wageningen Metropolitan</a:t>
            </a:r>
          </a:p>
          <a:p>
            <a:pPr>
              <a:lnSpc>
                <a:spcPts val="1950"/>
              </a:lnSpc>
            </a:pPr>
            <a:r>
              <a:rPr lang="pt-BR" sz="1400" b="1" dirty="0">
                <a:solidFill>
                  <a:schemeClr val="bg1"/>
                </a:solidFill>
                <a:latin typeface="Karla" pitchFamily="2" charset="0"/>
              </a:rPr>
              <a:t>                                                                                  Food Clusters</a:t>
            </a:r>
            <a:endParaRPr lang="pt-BR" sz="1400" b="1" i="0" dirty="0">
              <a:solidFill>
                <a:schemeClr val="bg1"/>
              </a:solidFill>
              <a:effectLst/>
              <a:latin typeface="Karla" pitchFamily="2" charset="0"/>
            </a:endParaRPr>
          </a:p>
          <a:p>
            <a:pPr algn="l">
              <a:lnSpc>
                <a:spcPts val="1950"/>
              </a:lnSpc>
              <a:buNone/>
            </a:pP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15:15   – 16:15</a:t>
            </a:r>
            <a:r>
              <a:rPr lang="pt-BR" sz="1700" b="0" i="0" dirty="0">
                <a:solidFill>
                  <a:srgbClr val="92D050"/>
                </a:solidFill>
                <a:effectLst/>
                <a:latin typeface="Karla" pitchFamily="2" charset="0"/>
              </a:rPr>
              <a:t>   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Conclusions and Q&amp;A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1" i="0" dirty="0">
                <a:solidFill>
                  <a:srgbClr val="92D050"/>
                </a:solidFill>
                <a:effectLst/>
                <a:latin typeface="Karla" pitchFamily="2" charset="0"/>
              </a:rPr>
              <a:t>16:30  – 18:30 </a:t>
            </a: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– Optional Site Visits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                                – Location 1 – CUT 1 Farm &amp; CUT 2 cluster location</a:t>
            </a:r>
            <a:b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</a:br>
            <a:r>
              <a:rPr lang="pt-BR" sz="1700" b="0" i="0" dirty="0">
                <a:solidFill>
                  <a:schemeClr val="bg1"/>
                </a:solidFill>
                <a:effectLst/>
                <a:latin typeface="Karla" pitchFamily="2" charset="0"/>
              </a:rPr>
              <a:t>                                – Location 2 – Apold Farm &amp; DN AGRAR’s first organic fertilizer factory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DFCD38-6780-FF34-BBFA-567D0D7EB0FA}"/>
              </a:ext>
            </a:extLst>
          </p:cNvPr>
          <p:cNvGrpSpPr/>
          <p:nvPr/>
        </p:nvGrpSpPr>
        <p:grpSpPr>
          <a:xfrm>
            <a:off x="0" y="0"/>
            <a:ext cx="1176333" cy="6858000"/>
            <a:chOff x="0" y="0"/>
            <a:chExt cx="1575887" cy="68580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8F8FF03-08D7-A27A-6322-BB950E151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872" t="7099" b="26666"/>
            <a:stretch>
              <a:fillRect/>
            </a:stretch>
          </p:blipFill>
          <p:spPr>
            <a:xfrm>
              <a:off x="0" y="2295525"/>
              <a:ext cx="1457325" cy="456247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3CBD4E0-F0DB-558E-8102-78AEC3B91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5047" t="7099" b="40054"/>
            <a:stretch>
              <a:fillRect/>
            </a:stretch>
          </p:blipFill>
          <p:spPr>
            <a:xfrm>
              <a:off x="0" y="0"/>
              <a:ext cx="1110301" cy="363855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661ADB1-CDF5-FA60-B1D2-46BFEB6E4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7872" t="20512" b="26666"/>
            <a:stretch>
              <a:fillRect/>
            </a:stretch>
          </p:blipFill>
          <p:spPr>
            <a:xfrm>
              <a:off x="118562" y="0"/>
              <a:ext cx="1457325" cy="3783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49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4E2776-2D15-1CA4-FF21-8F2165EBD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7452A01E-7B54-437D-BBDC-D48F443A6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264BD1C-F1C4-B7DA-75D7-63E804ED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099" b="26666"/>
          <a:stretch/>
        </p:blipFill>
        <p:spPr>
          <a:xfrm>
            <a:off x="2628699" y="0"/>
            <a:ext cx="5251639" cy="6858000"/>
          </a:xfrm>
          <a:prstGeom prst="rect">
            <a:avLst/>
          </a:prstGeom>
        </p:spPr>
      </p:pic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0D278F04-73BD-D84C-3212-CF4D3946A08B}"/>
              </a:ext>
            </a:extLst>
          </p:cNvPr>
          <p:cNvSpPr/>
          <p:nvPr/>
        </p:nvSpPr>
        <p:spPr>
          <a:xfrm>
            <a:off x="0" y="0"/>
            <a:ext cx="5871029" cy="6858000"/>
          </a:xfrm>
          <a:prstGeom prst="round1Rect">
            <a:avLst/>
          </a:prstGeom>
          <a:solidFill>
            <a:srgbClr val="7BB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E876E6-C3DA-F72A-D437-2FC83BC1A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6998" y="1454918"/>
            <a:ext cx="3412790" cy="51127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63145-6EEA-3D5D-D25A-DC89CC3C167A}"/>
              </a:ext>
            </a:extLst>
          </p:cNvPr>
          <p:cNvSpPr txBox="1"/>
          <p:nvPr/>
        </p:nvSpPr>
        <p:spPr>
          <a:xfrm>
            <a:off x="8267027" y="1375460"/>
            <a:ext cx="299712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How do you contact us?</a:t>
            </a:r>
            <a:endParaRPr kumimoji="0" lang="ro-RO" sz="18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Peter de Boer</a:t>
            </a:r>
            <a:r>
              <a:rPr kumimoji="0" lang="ro-R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,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 </a:t>
            </a: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CEO &amp; BoD Member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DN AGRAR Group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38BB8-E4B1-A8A9-0CCD-FFA39068ECC7}"/>
              </a:ext>
            </a:extLst>
          </p:cNvPr>
          <p:cNvSpPr txBox="1"/>
          <p:nvPr/>
        </p:nvSpPr>
        <p:spPr>
          <a:xfrm>
            <a:off x="8403770" y="4851358"/>
            <a:ext cx="283964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7BB1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General information</a:t>
            </a:r>
            <a:endParaRPr kumimoji="0" lang="ro-RO" sz="1200" b="1" i="0" u="none" strike="noStrike" kern="1200" cap="none" spc="0" normalizeH="0" baseline="0" noProof="0">
              <a:ln>
                <a:noFill/>
              </a:ln>
              <a:solidFill>
                <a:srgbClr val="7BB100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500" b="1" i="0" u="none" strike="noStrike" kern="1200" cap="none" spc="0" normalizeH="0" baseline="0" noProof="0">
              <a:ln>
                <a:noFill/>
              </a:ln>
              <a:solidFill>
                <a:srgbClr val="7BB100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Piața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Iuliu Maniu Street, No. 1, Alba-Iulia </a:t>
            </a:r>
            <a:r>
              <a:rPr kumimoji="0" lang="ro-R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Alba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County, Romania</a:t>
            </a:r>
            <a:endParaRPr kumimoji="0" lang="ro-R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 </a:t>
            </a:r>
            <a:endParaRPr kumimoji="0" lang="ro-R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(+)40 258 818 114 </a:t>
            </a:r>
            <a:endParaRPr kumimoji="0" lang="ro-R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(+)40 258 818 115</a:t>
            </a:r>
            <a:endParaRPr kumimoji="0" lang="ro-RO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office@dn-agrar.eu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investors@dn-agrar.eu</a:t>
            </a:r>
            <a:endParaRPr kumimoji="0" lang="ro-RO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540094-E04D-E30C-B378-62FBC218651E}"/>
              </a:ext>
            </a:extLst>
          </p:cNvPr>
          <p:cNvSpPr txBox="1"/>
          <p:nvPr/>
        </p:nvSpPr>
        <p:spPr>
          <a:xfrm>
            <a:off x="381638" y="667574"/>
            <a:ext cx="10076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CONTACT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CA3E2C7-6B6F-3556-9E3B-33D9B918ED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35435" y="3765024"/>
            <a:ext cx="1648792" cy="20884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114AE2-3755-92D8-45E8-0DE8235964CC}"/>
              </a:ext>
            </a:extLst>
          </p:cNvPr>
          <p:cNvSpPr txBox="1"/>
          <p:nvPr/>
        </p:nvSpPr>
        <p:spPr>
          <a:xfrm>
            <a:off x="381638" y="2651744"/>
            <a:ext cx="4560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Visit our page and </a:t>
            </a:r>
            <a:endParaRPr kumimoji="0" lang="ro-RO" sz="2000" b="1" i="0" u="none" strike="noStrike" kern="1200" cap="none" spc="0" normalizeH="0" baseline="0" noProof="0">
              <a:ln>
                <a:noFill/>
              </a:ln>
              <a:solidFill>
                <a:srgbClr val="015422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subscribe to our newsletter </a:t>
            </a:r>
            <a:endParaRPr kumimoji="0" lang="ro-RO" sz="20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15422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to keep up to date with our work.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463303-BA26-F835-E2D8-61501866CC34}"/>
              </a:ext>
            </a:extLst>
          </p:cNvPr>
          <p:cNvSpPr txBox="1"/>
          <p:nvPr/>
        </p:nvSpPr>
        <p:spPr>
          <a:xfrm>
            <a:off x="381639" y="1375460"/>
            <a:ext cx="58710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Website: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AC743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www.dn-agrar.eu</a:t>
            </a:r>
            <a:endParaRPr kumimoji="0" lang="ro-RO" sz="18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700" b="1" i="0" u="none" strike="noStrike" kern="1200" cap="none" spc="0" normalizeH="0" baseline="0" noProof="0">
              <a:ln>
                <a:noFill/>
              </a:ln>
              <a:solidFill>
                <a:srgbClr val="EAC743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rla" panose="020B0004030503030003" pitchFamily="34" charset="0"/>
                <a:ea typeface="+mn-ea"/>
                <a:cs typeface="+mn-cs"/>
              </a:rPr>
              <a:t>On the DN AGRAR company website, you can find press releases, financial reports, annual reports, presentations, the financial calendar, and other relevant information for shareholders, accessible through the Euroland interactive tool.</a:t>
            </a:r>
            <a:endParaRPr kumimoji="0" lang="ro-RO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rla" panose="020B0004030503030003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9BD8C1-2697-898E-7B51-77CD8A5FF1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079" y="3667407"/>
            <a:ext cx="5748006" cy="315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0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9BF995-0A27-18C0-B908-331124750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4AAD5F-D6E4-7A12-F1B0-6BC6F8C5ECAD}"/>
              </a:ext>
            </a:extLst>
          </p:cNvPr>
          <p:cNvSpPr/>
          <p:nvPr/>
        </p:nvSpPr>
        <p:spPr>
          <a:xfrm>
            <a:off x="612950" y="1310200"/>
            <a:ext cx="5909228" cy="1384994"/>
          </a:xfrm>
          <a:prstGeom prst="roundRect">
            <a:avLst/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767AE9-07CF-3AC0-4F6C-C1AFE4B877C7}"/>
              </a:ext>
            </a:extLst>
          </p:cNvPr>
          <p:cNvSpPr/>
          <p:nvPr/>
        </p:nvSpPr>
        <p:spPr>
          <a:xfrm>
            <a:off x="612951" y="4525207"/>
            <a:ext cx="5909228" cy="1516113"/>
          </a:xfrm>
          <a:prstGeom prst="roundRect">
            <a:avLst/>
          </a:prstGeom>
          <a:solidFill>
            <a:srgbClr val="FFC8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1FF2703-CC34-9A26-9728-1E6F4C66DEFA}"/>
              </a:ext>
            </a:extLst>
          </p:cNvPr>
          <p:cNvSpPr/>
          <p:nvPr/>
        </p:nvSpPr>
        <p:spPr>
          <a:xfrm>
            <a:off x="612951" y="2844164"/>
            <a:ext cx="5909228" cy="1516113"/>
          </a:xfrm>
          <a:prstGeom prst="roundRect">
            <a:avLst/>
          </a:prstGeom>
          <a:solidFill>
            <a:srgbClr val="1077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8" name="Graphic 57">
            <a:extLst>
              <a:ext uri="{FF2B5EF4-FFF2-40B4-BE49-F238E27FC236}">
                <a16:creationId xmlns:a16="http://schemas.microsoft.com/office/drawing/2014/main" id="{97A5C88E-5AA9-F614-32C4-53BFA69C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575257" y="5626761"/>
            <a:ext cx="3142902" cy="1231240"/>
          </a:xfrm>
          <a:prstGeom prst="rect">
            <a:avLst/>
          </a:prstGeom>
        </p:spPr>
      </p:pic>
      <p:pic>
        <p:nvPicPr>
          <p:cNvPr id="9" name="Picture 8" descr="A group of cows in a field&#10;&#10;AI-generated content may be incorrect.">
            <a:extLst>
              <a:ext uri="{FF2B5EF4-FFF2-40B4-BE49-F238E27FC236}">
                <a16:creationId xmlns:a16="http://schemas.microsoft.com/office/drawing/2014/main" id="{F501BDAF-CC3D-1ADF-5238-458FB2661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810" y="1661637"/>
            <a:ext cx="5309243" cy="398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130F6B-E7D7-B3C8-B7E4-B586F678D778}"/>
              </a:ext>
            </a:extLst>
          </p:cNvPr>
          <p:cNvSpPr txBox="1"/>
          <p:nvPr/>
        </p:nvSpPr>
        <p:spPr>
          <a:xfrm>
            <a:off x="1867115" y="1345327"/>
            <a:ext cx="4655062" cy="1235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Tripled the business since listing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5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Growth in EBITDA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5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 million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milk delivered in H1 2025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FDCD10-0D08-D9F1-054F-10259B854DC2}"/>
              </a:ext>
            </a:extLst>
          </p:cNvPr>
          <p:cNvSpPr txBox="1"/>
          <p:nvPr/>
        </p:nvSpPr>
        <p:spPr>
          <a:xfrm>
            <a:off x="695581" y="1672784"/>
            <a:ext cx="1022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Track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C424F"/>
                </a:solidFill>
                <a:effectLst/>
                <a:uLnTx/>
                <a:uFillTx/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Record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583DA4-7460-548E-3C66-8DA4B640F48C}"/>
              </a:ext>
            </a:extLst>
          </p:cNvPr>
          <p:cNvSpPr txBox="1"/>
          <p:nvPr/>
        </p:nvSpPr>
        <p:spPr>
          <a:xfrm>
            <a:off x="1867115" y="2984479"/>
            <a:ext cx="4655062" cy="113742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Focus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on sustainable, regenerative agriculture practices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that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AA303"/>
                </a:solidFill>
                <a:effectLst/>
                <a:uLnTx/>
                <a:uFillTx/>
              </a:rPr>
              <a:t>maximize productivity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AA303"/>
                </a:solidFill>
                <a:effectLst/>
                <a:uLnTx/>
                <a:uFillTx/>
              </a:rPr>
              <a:t>reduce environmental impact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AA303"/>
                </a:solidFill>
                <a:effectLst/>
                <a:uLnTx/>
                <a:uFillTx/>
              </a:rPr>
              <a:t>and ensure long-term profitability.</a:t>
            </a:r>
            <a:endParaRPr kumimoji="0" lang="ro-RO" sz="1500" b="1" i="0" u="none" strike="noStrike" kern="1200" cap="none" spc="0" normalizeH="0" baseline="0" noProof="0" dirty="0">
              <a:ln>
                <a:noFill/>
              </a:ln>
              <a:solidFill>
                <a:srgbClr val="FAA303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BFF2C-13C0-2F26-7947-5308E2E9778E}"/>
              </a:ext>
            </a:extLst>
          </p:cNvPr>
          <p:cNvSpPr txBox="1"/>
          <p:nvPr/>
        </p:nvSpPr>
        <p:spPr>
          <a:xfrm>
            <a:off x="612950" y="3300863"/>
            <a:ext cx="13263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Sustainable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Agriculture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5281C-EE7D-7D68-443A-AA0B20311BC7}"/>
              </a:ext>
            </a:extLst>
          </p:cNvPr>
          <p:cNvSpPr txBox="1"/>
          <p:nvPr/>
        </p:nvSpPr>
        <p:spPr>
          <a:xfrm>
            <a:off x="1939330" y="4799156"/>
            <a:ext cx="4582847" cy="9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4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of the leading integrated agrifood company in Romania  </a:t>
            </a:r>
          </a:p>
          <a:p>
            <a:pPr marL="285750" lvl="0" indent="-285750" algn="just">
              <a:lnSpc>
                <a:spcPct val="114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largest dairy milk producer in E.U.</a:t>
            </a:r>
            <a:r>
              <a:rPr lang="en-US" sz="15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95A0D6-4145-1E02-DEC2-6DB11496F33A}"/>
              </a:ext>
            </a:extLst>
          </p:cNvPr>
          <p:cNvSpPr txBox="1"/>
          <p:nvPr/>
        </p:nvSpPr>
        <p:spPr>
          <a:xfrm>
            <a:off x="717098" y="4978115"/>
            <a:ext cx="132108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Market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Picture 19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5F713C75-1C4C-8949-0D5B-84E32BDE2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AADFE0-3C39-7803-C1FB-E1AC13625FD9}"/>
              </a:ext>
            </a:extLst>
          </p:cNvPr>
          <p:cNvSpPr/>
          <p:nvPr/>
        </p:nvSpPr>
        <p:spPr>
          <a:xfrm>
            <a:off x="381639" y="342125"/>
            <a:ext cx="1052529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DN AGRAR - 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</a:t>
            </a:r>
            <a:r>
              <a:rPr kumimoji="0" lang="ro-RO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O</a:t>
            </a:r>
            <a:r>
              <a:rPr kumimoji="0" lang="ro-RO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UTSTANDING GROWTH STORY</a:t>
            </a:r>
          </a:p>
        </p:txBody>
      </p:sp>
    </p:spTree>
    <p:extLst>
      <p:ext uri="{BB962C8B-B14F-4D97-AF65-F5344CB8AC3E}">
        <p14:creationId xmlns:p14="http://schemas.microsoft.com/office/powerpoint/2010/main" val="23251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FBDE7-ECC6-6C91-C5E2-7728A3A8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531E28A-1AFA-17B4-5EBB-1142329B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960" y="733960"/>
            <a:ext cx="5390079" cy="53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28A2BD-6521-FCF9-20A4-4C001DF5F816}"/>
              </a:ext>
            </a:extLst>
          </p:cNvPr>
          <p:cNvCxnSpPr>
            <a:cxnSpLocks/>
          </p:cNvCxnSpPr>
          <p:nvPr/>
        </p:nvCxnSpPr>
        <p:spPr>
          <a:xfrm>
            <a:off x="992637" y="897455"/>
            <a:ext cx="10346965" cy="0"/>
          </a:xfrm>
          <a:prstGeom prst="line">
            <a:avLst/>
          </a:prstGeom>
          <a:ln w="12700">
            <a:solidFill>
              <a:srgbClr val="FAA3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2BB9D6F-1806-EAAD-4690-BCEE71EBD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64" y="313005"/>
            <a:ext cx="924971" cy="924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30309-C456-BFEB-F33C-0B9FD2AEFCE6}"/>
              </a:ext>
            </a:extLst>
          </p:cNvPr>
          <p:cNvSpPr txBox="1"/>
          <p:nvPr/>
        </p:nvSpPr>
        <p:spPr>
          <a:xfrm>
            <a:off x="1055733" y="420564"/>
            <a:ext cx="1029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78379-E801-4A44-A755-8A1AA4F362FB}"/>
              </a:ext>
            </a:extLst>
          </p:cNvPr>
          <p:cNvSpPr/>
          <p:nvPr/>
        </p:nvSpPr>
        <p:spPr>
          <a:xfrm>
            <a:off x="3955106" y="5440212"/>
            <a:ext cx="1607230" cy="206034"/>
          </a:xfrm>
          <a:prstGeom prst="roundRect">
            <a:avLst>
              <a:gd name="adj" fmla="val 15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A1F31-CABF-30A5-EF80-8B299C3DDF4B}"/>
              </a:ext>
            </a:extLst>
          </p:cNvPr>
          <p:cNvSpPr txBox="1"/>
          <p:nvPr/>
        </p:nvSpPr>
        <p:spPr>
          <a:xfrm>
            <a:off x="992637" y="1053310"/>
            <a:ext cx="101019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This conference is on 28th august so 2/3 of Q3 already passed. In which of the 4 presented scenarios is DN now?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Have you noticed the activity of investment funds in recent weeks?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When is DN AGRAR expected to be listed on the main market?</a:t>
            </a:r>
          </a:p>
          <a:p>
            <a:pPr marL="342900" indent="-342900">
              <a:buAutoNum type="arabicPeriod"/>
            </a:pPr>
            <a:r>
              <a:rPr lang="en-GB" dirty="0">
                <a:solidFill>
                  <a:srgbClr val="3C4245"/>
                </a:solidFill>
              </a:rPr>
              <a:t>Could you present three scenarios for revenue growth over the next 10 years (CAGR): base, pessimistic, and optimistic?</a:t>
            </a:r>
          </a:p>
          <a:p>
            <a:endParaRPr lang="en-GB" dirty="0">
              <a:solidFill>
                <a:srgbClr val="3C42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7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8A31C1-4C78-A085-79E1-9EB00CCE6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AF52858-2F2A-52F1-C42F-63E114A83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80809" y="1647783"/>
            <a:ext cx="9230382" cy="44622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46469E6-5D5E-9B8D-178E-7007C3C3614C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INTEGRATED BUSINESS MODEL </a:t>
            </a:r>
            <a:r>
              <a:rPr lang="ro-RO" sz="2700" dirty="0">
                <a:solidFill>
                  <a:srgbClr val="017900"/>
                </a:solidFill>
                <a:latin typeface="Lexend" pitchFamily="2" charset="0"/>
              </a:rPr>
              <a:t>–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 TODAY</a:t>
            </a:r>
          </a:p>
        </p:txBody>
      </p:sp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D3AA543E-60D8-4442-743A-36D287DEB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15" name="Picture 14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A8DC5FD8-1715-3E5A-96AB-F23CF03A0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017" r="-17880" b="5147"/>
          <a:stretch>
            <a:fillRect/>
          </a:stretch>
        </p:blipFill>
        <p:spPr>
          <a:xfrm>
            <a:off x="0" y="1531925"/>
            <a:ext cx="1807859" cy="5326075"/>
          </a:xfrm>
          <a:prstGeom prst="rect">
            <a:avLst/>
          </a:prstGeom>
        </p:spPr>
      </p:pic>
      <p:pic>
        <p:nvPicPr>
          <p:cNvPr id="17" name="Picture 16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CA0A30A4-F499-E74B-8C7E-05604CE1C7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235" r="45372" b="5147"/>
          <a:stretch>
            <a:fillRect/>
          </a:stretch>
        </p:blipFill>
        <p:spPr>
          <a:xfrm>
            <a:off x="10384141" y="1531925"/>
            <a:ext cx="1807859" cy="53260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5065247-E4B7-AC54-B8C4-E4A8776B0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547084" y="5797607"/>
            <a:ext cx="2717800" cy="1064706"/>
          </a:xfrm>
          <a:prstGeom prst="rect">
            <a:avLst/>
          </a:prstGeom>
        </p:spPr>
      </p:pic>
      <p:pic>
        <p:nvPicPr>
          <p:cNvPr id="5" name="Graphic 31">
            <a:extLst>
              <a:ext uri="{FF2B5EF4-FFF2-40B4-BE49-F238E27FC236}">
                <a16:creationId xmlns:a16="http://schemas.microsoft.com/office/drawing/2014/main" id="{0C197CCF-AA14-3767-3C55-E8B2A6F04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5419" y="1345125"/>
            <a:ext cx="981571" cy="282849"/>
          </a:xfrm>
          <a:prstGeom prst="rect">
            <a:avLst/>
          </a:prstGeom>
        </p:spPr>
      </p:pic>
      <p:pic>
        <p:nvPicPr>
          <p:cNvPr id="6" name="Graphic 31">
            <a:extLst>
              <a:ext uri="{FF2B5EF4-FFF2-40B4-BE49-F238E27FC236}">
                <a16:creationId xmlns:a16="http://schemas.microsoft.com/office/drawing/2014/main" id="{288A0822-31ED-8C26-5380-75DB4C37DB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4440" y="1455723"/>
            <a:ext cx="1552644" cy="447409"/>
          </a:xfrm>
          <a:prstGeom prst="rect">
            <a:avLst/>
          </a:prstGeom>
        </p:spPr>
      </p:pic>
      <p:pic>
        <p:nvPicPr>
          <p:cNvPr id="7" name="Graphic 31">
            <a:extLst>
              <a:ext uri="{FF2B5EF4-FFF2-40B4-BE49-F238E27FC236}">
                <a16:creationId xmlns:a16="http://schemas.microsoft.com/office/drawing/2014/main" id="{634A34C7-1E51-7FCB-CA17-5654BC71F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21239" y="1679427"/>
            <a:ext cx="1288842" cy="371392"/>
          </a:xfrm>
          <a:prstGeom prst="rect">
            <a:avLst/>
          </a:prstGeom>
        </p:spPr>
      </p:pic>
      <p:pic>
        <p:nvPicPr>
          <p:cNvPr id="8" name="Picture 7" descr="A green grass on a black background&#10;&#10;AI-generated content may be incorrect.">
            <a:extLst>
              <a:ext uri="{FF2B5EF4-FFF2-40B4-BE49-F238E27FC236}">
                <a16:creationId xmlns:a16="http://schemas.microsoft.com/office/drawing/2014/main" id="{A7202E2D-120D-03BF-3FDA-AB5AD7715B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08529" flipH="1">
            <a:off x="10397112" y="6242077"/>
            <a:ext cx="596749" cy="4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490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54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3E072-FD58-1785-6FF1-688627F73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B2E48456-5565-915F-EE42-5400421AA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39E8733D-A354-7669-3CAB-E5E30683F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17628" y="5633087"/>
            <a:ext cx="3142902" cy="1231240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663DED0-F9FA-8DAE-EEE5-C69BDE2BD427}"/>
              </a:ext>
            </a:extLst>
          </p:cNvPr>
          <p:cNvSpPr/>
          <p:nvPr/>
        </p:nvSpPr>
        <p:spPr>
          <a:xfrm>
            <a:off x="381639" y="719200"/>
            <a:ext cx="10525297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015422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CONTENT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39F120-EAC4-BE16-BDA7-D71789ACE000}"/>
              </a:ext>
            </a:extLst>
          </p:cNvPr>
          <p:cNvSpPr/>
          <p:nvPr/>
        </p:nvSpPr>
        <p:spPr>
          <a:xfrm>
            <a:off x="2296740" y="2553513"/>
            <a:ext cx="6611792" cy="515176"/>
          </a:xfrm>
          <a:prstGeom prst="roundRect">
            <a:avLst>
              <a:gd name="adj" fmla="val 50000"/>
            </a:avLst>
          </a:prstGeom>
          <a:solidFill>
            <a:srgbClr val="E87C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436AA0-F18E-AC69-795C-55317D42735A}"/>
              </a:ext>
            </a:extLst>
          </p:cNvPr>
          <p:cNvSpPr/>
          <p:nvPr/>
        </p:nvSpPr>
        <p:spPr>
          <a:xfrm>
            <a:off x="4646062" y="4743299"/>
            <a:ext cx="6253480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1AABB9-8EA0-813B-1A43-0567FA8982FA}"/>
              </a:ext>
            </a:extLst>
          </p:cNvPr>
          <p:cNvSpPr/>
          <p:nvPr/>
        </p:nvSpPr>
        <p:spPr>
          <a:xfrm>
            <a:off x="3008072" y="3250159"/>
            <a:ext cx="6485206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3DA5C7-5615-0910-C3B5-C16E5DB5FC84}"/>
              </a:ext>
            </a:extLst>
          </p:cNvPr>
          <p:cNvSpPr/>
          <p:nvPr/>
        </p:nvSpPr>
        <p:spPr>
          <a:xfrm>
            <a:off x="3743960" y="3996729"/>
            <a:ext cx="6484493" cy="538916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1853FC-651C-C8B9-E976-E4D56241532A}"/>
              </a:ext>
            </a:extLst>
          </p:cNvPr>
          <p:cNvSpPr/>
          <p:nvPr/>
        </p:nvSpPr>
        <p:spPr>
          <a:xfrm>
            <a:off x="1734838" y="1838078"/>
            <a:ext cx="6665704" cy="513102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AA303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52A20D-4531-2EB2-4201-EA0D0C035D55}"/>
              </a:ext>
            </a:extLst>
          </p:cNvPr>
          <p:cNvSpPr/>
          <p:nvPr/>
        </p:nvSpPr>
        <p:spPr>
          <a:xfrm>
            <a:off x="5378158" y="5479572"/>
            <a:ext cx="6253480" cy="515177"/>
          </a:xfrm>
          <a:prstGeom prst="roundRect">
            <a:avLst>
              <a:gd name="adj" fmla="val 50000"/>
            </a:avLst>
          </a:prstGeom>
          <a:solidFill>
            <a:srgbClr val="FFFB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9CF23C61-8AA2-5559-879B-EA5ED38E7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001" y="1772214"/>
            <a:ext cx="671674" cy="667574"/>
          </a:xfrm>
          <a:prstGeom prst="rect">
            <a:avLst/>
          </a:prstGeom>
        </p:spPr>
      </p:pic>
      <p:pic>
        <p:nvPicPr>
          <p:cNvPr id="25" name="Picture 24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1CE989BA-9D4C-6008-B33E-75922CCED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522" y="2477744"/>
            <a:ext cx="671674" cy="6675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20E63B-3186-DD1F-6B7B-57F4FB320F1B}"/>
              </a:ext>
            </a:extLst>
          </p:cNvPr>
          <p:cNvSpPr txBox="1"/>
          <p:nvPr/>
        </p:nvSpPr>
        <p:spPr>
          <a:xfrm>
            <a:off x="2203354" y="257053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2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CB732E-787B-2481-98B8-973D4E3F4C02}"/>
              </a:ext>
            </a:extLst>
          </p:cNvPr>
          <p:cNvSpPr txBox="1"/>
          <p:nvPr/>
        </p:nvSpPr>
        <p:spPr>
          <a:xfrm>
            <a:off x="1561553" y="1861059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1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E82F4F-BDDA-ED38-A707-63F484F5CFD3}"/>
              </a:ext>
            </a:extLst>
          </p:cNvPr>
          <p:cNvSpPr txBox="1"/>
          <p:nvPr/>
        </p:nvSpPr>
        <p:spPr>
          <a:xfrm>
            <a:off x="2233227" y="1885169"/>
            <a:ext cx="2938213" cy="4288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ABOUT DN AGRAR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45D12B-95A6-E3D8-4338-90CB00A481C9}"/>
              </a:ext>
            </a:extLst>
          </p:cNvPr>
          <p:cNvSpPr txBox="1"/>
          <p:nvPr/>
        </p:nvSpPr>
        <p:spPr>
          <a:xfrm>
            <a:off x="2879476" y="2565451"/>
            <a:ext cx="291137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6M 2025 FINANCIAL RESULTS</a:t>
            </a:r>
          </a:p>
        </p:txBody>
      </p:sp>
      <p:pic>
        <p:nvPicPr>
          <p:cNvPr id="30" name="Picture 29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831463BB-31CF-E759-CBBD-AD1750968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196" y="3196977"/>
            <a:ext cx="671674" cy="6675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C46004-4713-C87A-4F5E-9B30359ABC81}"/>
              </a:ext>
            </a:extLst>
          </p:cNvPr>
          <p:cNvSpPr txBox="1"/>
          <p:nvPr/>
        </p:nvSpPr>
        <p:spPr>
          <a:xfrm>
            <a:off x="2881486" y="3299367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3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DC0AA8-AE4C-45C3-7AEC-E3E1945412A1}"/>
              </a:ext>
            </a:extLst>
          </p:cNvPr>
          <p:cNvSpPr txBox="1"/>
          <p:nvPr/>
        </p:nvSpPr>
        <p:spPr>
          <a:xfrm>
            <a:off x="3481122" y="3298687"/>
            <a:ext cx="3422598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CAPITAL MARKET JOURNEY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62289D-D999-4D27-4382-2080850EBA72}"/>
              </a:ext>
            </a:extLst>
          </p:cNvPr>
          <p:cNvSpPr txBox="1"/>
          <p:nvPr/>
        </p:nvSpPr>
        <p:spPr>
          <a:xfrm>
            <a:off x="4234423" y="4041212"/>
            <a:ext cx="3992834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O"/>
            </a:defPPr>
            <a:lvl1pPr algn="ctr">
              <a:lnSpc>
                <a:spcPct val="115000"/>
              </a:lnSpc>
              <a:spcAft>
                <a:spcPts val="800"/>
              </a:spcAft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OPERATIONAL ACTIVITY</a:t>
            </a:r>
          </a:p>
        </p:txBody>
      </p:sp>
      <p:pic>
        <p:nvPicPr>
          <p:cNvPr id="35" name="Picture 34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7B8092A5-8EB7-0519-3EDE-4D3F951F4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122" y="3956201"/>
            <a:ext cx="671674" cy="6675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3618206-F65D-FE7A-6512-39476E0729A1}"/>
              </a:ext>
            </a:extLst>
          </p:cNvPr>
          <p:cNvSpPr txBox="1"/>
          <p:nvPr/>
        </p:nvSpPr>
        <p:spPr>
          <a:xfrm>
            <a:off x="3634412" y="4058591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4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A4D788-A019-6F20-6E65-8917FC9DEE00}"/>
              </a:ext>
            </a:extLst>
          </p:cNvPr>
          <p:cNvSpPr txBox="1"/>
          <p:nvPr/>
        </p:nvSpPr>
        <p:spPr>
          <a:xfrm>
            <a:off x="5119176" y="4840036"/>
            <a:ext cx="352698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CURRENT PROJECTS</a:t>
            </a:r>
          </a:p>
        </p:txBody>
      </p:sp>
      <p:pic>
        <p:nvPicPr>
          <p:cNvPr id="39" name="Picture 38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C4A52D01-FA9C-CBEA-3EF2-626460DA7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674" y="4679875"/>
            <a:ext cx="671674" cy="667574"/>
          </a:xfrm>
          <a:prstGeom prst="rect">
            <a:avLst/>
          </a:prstGeom>
        </p:spPr>
      </p:pic>
      <p:pic>
        <p:nvPicPr>
          <p:cNvPr id="40" name="Picture 39" descr="A green circle with black background&#10;&#10;AI-generated content may be incorrect.">
            <a:extLst>
              <a:ext uri="{FF2B5EF4-FFF2-40B4-BE49-F238E27FC236}">
                <a16:creationId xmlns:a16="http://schemas.microsoft.com/office/drawing/2014/main" id="{B9857C32-C7BB-92E9-C457-C83244EDB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176" y="5433117"/>
            <a:ext cx="671674" cy="66757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4B32076-A78F-126C-93A7-56F5A8D17362}"/>
              </a:ext>
            </a:extLst>
          </p:cNvPr>
          <p:cNvSpPr txBox="1"/>
          <p:nvPr/>
        </p:nvSpPr>
        <p:spPr>
          <a:xfrm>
            <a:off x="4515678" y="4783414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5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72989A-23F3-DAC7-D150-32A928C8274A}"/>
              </a:ext>
            </a:extLst>
          </p:cNvPr>
          <p:cNvSpPr txBox="1"/>
          <p:nvPr/>
        </p:nvSpPr>
        <p:spPr>
          <a:xfrm>
            <a:off x="5256066" y="5544806"/>
            <a:ext cx="3465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6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CA3F4A-8C2F-71A4-4B16-DA6ECBAFD97A}"/>
              </a:ext>
            </a:extLst>
          </p:cNvPr>
          <p:cNvSpPr txBox="1"/>
          <p:nvPr/>
        </p:nvSpPr>
        <p:spPr>
          <a:xfrm>
            <a:off x="5881409" y="5558874"/>
            <a:ext cx="3913755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OUTLOOK &amp; 2025 -2030 STRATEGY </a:t>
            </a:r>
          </a:p>
        </p:txBody>
      </p:sp>
      <p:pic>
        <p:nvPicPr>
          <p:cNvPr id="3" name="Picture 2" descr="A green leaf with a black background&#10;&#10;AI-generated content may be incorrect.">
            <a:extLst>
              <a:ext uri="{FF2B5EF4-FFF2-40B4-BE49-F238E27FC236}">
                <a16:creationId xmlns:a16="http://schemas.microsoft.com/office/drawing/2014/main" id="{CD70FC5B-852B-0BA5-638C-3784CFDB80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465" b="11707"/>
          <a:stretch>
            <a:fillRect/>
          </a:stretch>
        </p:blipFill>
        <p:spPr>
          <a:xfrm>
            <a:off x="0" y="1848413"/>
            <a:ext cx="1348763" cy="50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8302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C57CD-5467-A5D1-0784-4D1CBC27A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36E2A7-052D-AE0E-A22D-9D7DB7CAD175}"/>
              </a:ext>
            </a:extLst>
          </p:cNvPr>
          <p:cNvSpPr txBox="1"/>
          <p:nvPr/>
        </p:nvSpPr>
        <p:spPr>
          <a:xfrm>
            <a:off x="476029" y="527515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BE6"/>
                </a:solidFill>
                <a:effectLst/>
                <a:uLnTx/>
                <a:uFillTx/>
                <a:latin typeface="Lexend "/>
                <a:ea typeface="+mn-ea"/>
                <a:cs typeface="+mn-cs"/>
              </a:rPr>
              <a:t>THE FOUR SCENARIOS: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7BB100"/>
              </a:solidFill>
              <a:effectLst/>
              <a:uLnTx/>
              <a:uFillTx/>
              <a:latin typeface="Lexend 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DD62A52-B6AF-A4D3-0742-76130FA443EA}"/>
              </a:ext>
            </a:extLst>
          </p:cNvPr>
          <p:cNvSpPr/>
          <p:nvPr/>
        </p:nvSpPr>
        <p:spPr>
          <a:xfrm>
            <a:off x="3785086" y="2364419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2DC884-2E19-128F-A3A5-4AE3D4C33AF0}"/>
              </a:ext>
            </a:extLst>
          </p:cNvPr>
          <p:cNvGrpSpPr/>
          <p:nvPr/>
        </p:nvGrpSpPr>
        <p:grpSpPr>
          <a:xfrm>
            <a:off x="364505" y="2356381"/>
            <a:ext cx="3176350" cy="677033"/>
            <a:chOff x="10296489" y="3977640"/>
            <a:chExt cx="2839193" cy="1525211"/>
          </a:xfrm>
          <a:noFill/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09B87DA-246B-35E2-577D-1C1B2A5B3C6E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ABBA2D8-46A9-531D-DBA0-B01EFF1F6BDD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10DAF07-1FAF-7D9C-47D8-D4C87BFAC1CE}"/>
              </a:ext>
            </a:extLst>
          </p:cNvPr>
          <p:cNvSpPr txBox="1"/>
          <p:nvPr/>
        </p:nvSpPr>
        <p:spPr>
          <a:xfrm>
            <a:off x="415812" y="3238305"/>
            <a:ext cx="18113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PROFIT </a:t>
            </a:r>
            <a:endParaRPr lang="ro-RO" sz="1600" b="1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D3431-6138-84B8-4CF2-B389B8528305}"/>
              </a:ext>
            </a:extLst>
          </p:cNvPr>
          <p:cNvSpPr txBox="1"/>
          <p:nvPr/>
        </p:nvSpPr>
        <p:spPr>
          <a:xfrm>
            <a:off x="1124960" y="244861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101.</a:t>
            </a:r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C120A0-9F4A-87D7-5C49-4AF19897C7A1}"/>
              </a:ext>
            </a:extLst>
          </p:cNvPr>
          <p:cNvSpPr txBox="1"/>
          <p:nvPr/>
        </p:nvSpPr>
        <p:spPr>
          <a:xfrm>
            <a:off x="3604291" y="2354662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+21.</a:t>
            </a:r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62</a:t>
            </a:r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  <a:p>
            <a:pPr algn="ctr"/>
            <a:r>
              <a:rPr lang="en-GB" sz="1800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en-US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C8850-1830-2B66-3995-12EAE084D4A3}"/>
              </a:ext>
            </a:extLst>
          </p:cNvPr>
          <p:cNvSpPr txBox="1"/>
          <p:nvPr/>
        </p:nvSpPr>
        <p:spPr>
          <a:xfrm>
            <a:off x="451292" y="1982213"/>
            <a:ext cx="143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TURNOVER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04D59B-E344-106C-2A83-B9BEBE76CEA8}"/>
              </a:ext>
            </a:extLst>
          </p:cNvPr>
          <p:cNvCxnSpPr>
            <a:cxnSpLocks/>
          </p:cNvCxnSpPr>
          <p:nvPr/>
        </p:nvCxnSpPr>
        <p:spPr>
          <a:xfrm>
            <a:off x="451507" y="299889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6D99F7E-2026-5EEA-E5F0-B61397411BB7}"/>
              </a:ext>
            </a:extLst>
          </p:cNvPr>
          <p:cNvSpPr/>
          <p:nvPr/>
        </p:nvSpPr>
        <p:spPr>
          <a:xfrm>
            <a:off x="5895710" y="2358014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B7D09F5-E55F-16CA-4498-9EFB846C824F}"/>
              </a:ext>
            </a:extLst>
          </p:cNvPr>
          <p:cNvSpPr/>
          <p:nvPr/>
        </p:nvSpPr>
        <p:spPr>
          <a:xfrm flipV="1">
            <a:off x="365219" y="2697577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4650F2-6A65-26F4-251F-A08A1F69ECFC}"/>
              </a:ext>
            </a:extLst>
          </p:cNvPr>
          <p:cNvSpPr txBox="1"/>
          <p:nvPr/>
        </p:nvSpPr>
        <p:spPr>
          <a:xfrm>
            <a:off x="465249" y="4349098"/>
            <a:ext cx="14653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EBITDA</a:t>
            </a:r>
            <a:endParaRPr lang="ro-RO" sz="1600" b="1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1E17969-33BA-0C95-93EB-D96695559824}"/>
              </a:ext>
            </a:extLst>
          </p:cNvPr>
          <p:cNvSpPr/>
          <p:nvPr/>
        </p:nvSpPr>
        <p:spPr>
          <a:xfrm flipV="1">
            <a:off x="5894125" y="2695894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C8B8909-22ED-4969-7B11-BE59BAC04805}"/>
              </a:ext>
            </a:extLst>
          </p:cNvPr>
          <p:cNvGrpSpPr/>
          <p:nvPr/>
        </p:nvGrpSpPr>
        <p:grpSpPr>
          <a:xfrm>
            <a:off x="366777" y="3586951"/>
            <a:ext cx="3176350" cy="677033"/>
            <a:chOff x="10296489" y="3977640"/>
            <a:chExt cx="2839193" cy="1525211"/>
          </a:xfrm>
          <a:noFill/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D59262-C05A-9DD0-3724-39D45884C52C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41532-7C60-5B94-0AA5-FEFA7F369DAA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4A69B8D-15B8-9908-2411-E79E0624FE73}"/>
              </a:ext>
            </a:extLst>
          </p:cNvPr>
          <p:cNvSpPr txBox="1"/>
          <p:nvPr/>
        </p:nvSpPr>
        <p:spPr>
          <a:xfrm>
            <a:off x="1127232" y="367918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mil.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98663E0-D2C4-0562-BC83-ED8DAD31A936}"/>
              </a:ext>
            </a:extLst>
          </p:cNvPr>
          <p:cNvSpPr/>
          <p:nvPr/>
        </p:nvSpPr>
        <p:spPr>
          <a:xfrm>
            <a:off x="3759672" y="3595163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62B01-6293-CD38-0C72-E6585A211B19}"/>
              </a:ext>
            </a:extLst>
          </p:cNvPr>
          <p:cNvSpPr txBox="1"/>
          <p:nvPr/>
        </p:nvSpPr>
        <p:spPr>
          <a:xfrm>
            <a:off x="3533246" y="3602136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+80.25% </a:t>
            </a:r>
          </a:p>
          <a:p>
            <a:pPr algn="ctr"/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en-US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FE103B1-B562-1D26-6DA7-E0F1CC16CFC3}"/>
              </a:ext>
            </a:extLst>
          </p:cNvPr>
          <p:cNvSpPr/>
          <p:nvPr/>
        </p:nvSpPr>
        <p:spPr>
          <a:xfrm>
            <a:off x="5870296" y="3588758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D3C6D64-64AF-14F0-E705-E90070048B49}"/>
              </a:ext>
            </a:extLst>
          </p:cNvPr>
          <p:cNvCxnSpPr>
            <a:cxnSpLocks/>
          </p:cNvCxnSpPr>
          <p:nvPr/>
        </p:nvCxnSpPr>
        <p:spPr>
          <a:xfrm>
            <a:off x="453779" y="422946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31561CE-A086-B150-6364-878E4979DC78}"/>
              </a:ext>
            </a:extLst>
          </p:cNvPr>
          <p:cNvSpPr/>
          <p:nvPr/>
        </p:nvSpPr>
        <p:spPr>
          <a:xfrm flipV="1">
            <a:off x="5868711" y="39266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2419935-4092-6074-6F45-149F30F7233C}"/>
              </a:ext>
            </a:extLst>
          </p:cNvPr>
          <p:cNvSpPr/>
          <p:nvPr/>
        </p:nvSpPr>
        <p:spPr>
          <a:xfrm flipV="1">
            <a:off x="367491" y="3928147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2B194B-43AB-91D8-E657-061DC0EC38CE}"/>
              </a:ext>
            </a:extLst>
          </p:cNvPr>
          <p:cNvGrpSpPr/>
          <p:nvPr/>
        </p:nvGrpSpPr>
        <p:grpSpPr>
          <a:xfrm>
            <a:off x="382697" y="4694699"/>
            <a:ext cx="3176350" cy="677033"/>
            <a:chOff x="10296489" y="3977640"/>
            <a:chExt cx="2839193" cy="1525211"/>
          </a:xfrm>
          <a:noFill/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252E726-1646-4277-3CF1-7EC471045BFB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5C40E18-F803-429A-E18D-B718C6B40852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FD8B2C5-3D27-8014-296D-18C54B48F6E6}"/>
              </a:ext>
            </a:extLst>
          </p:cNvPr>
          <p:cNvSpPr txBox="1"/>
          <p:nvPr/>
        </p:nvSpPr>
        <p:spPr>
          <a:xfrm>
            <a:off x="1143152" y="4786933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49.38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5189104-4600-9A64-BC3C-7ED33E579074}"/>
              </a:ext>
            </a:extLst>
          </p:cNvPr>
          <p:cNvSpPr/>
          <p:nvPr/>
        </p:nvSpPr>
        <p:spPr>
          <a:xfrm>
            <a:off x="3775592" y="4702911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3020C1-CDD6-2869-FCC3-5A42EF2243DE}"/>
              </a:ext>
            </a:extLst>
          </p:cNvPr>
          <p:cNvSpPr txBox="1"/>
          <p:nvPr/>
        </p:nvSpPr>
        <p:spPr>
          <a:xfrm>
            <a:off x="3549166" y="4709884"/>
            <a:ext cx="2608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+42.13</a:t>
            </a:r>
            <a:r>
              <a:rPr lang="ro-RO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</a:p>
          <a:p>
            <a:pPr algn="ctr"/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ro-RO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en-GB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</a:t>
            </a:r>
            <a:r>
              <a:rPr lang="en-US" sz="1800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</a:t>
            </a:r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98B2780-7FA6-DEC2-CB8D-68578AB56973}"/>
              </a:ext>
            </a:extLst>
          </p:cNvPr>
          <p:cNvSpPr/>
          <p:nvPr/>
        </p:nvSpPr>
        <p:spPr>
          <a:xfrm>
            <a:off x="5886216" y="4696506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F1727EF-8677-C403-DA0D-BE395C0EA45F}"/>
              </a:ext>
            </a:extLst>
          </p:cNvPr>
          <p:cNvCxnSpPr>
            <a:cxnSpLocks/>
          </p:cNvCxnSpPr>
          <p:nvPr/>
        </p:nvCxnSpPr>
        <p:spPr>
          <a:xfrm>
            <a:off x="469699" y="5337211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F0BBA2D-1F4D-792E-DB08-BAE076008516}"/>
              </a:ext>
            </a:extLst>
          </p:cNvPr>
          <p:cNvSpPr/>
          <p:nvPr/>
        </p:nvSpPr>
        <p:spPr>
          <a:xfrm flipV="1">
            <a:off x="5884633" y="50480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C5E2D68-1F5F-7B1E-E83C-E2F029AE5ECE}"/>
              </a:ext>
            </a:extLst>
          </p:cNvPr>
          <p:cNvSpPr/>
          <p:nvPr/>
        </p:nvSpPr>
        <p:spPr>
          <a:xfrm flipV="1">
            <a:off x="373727" y="504803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A4BD035-38E5-DC7E-C3B0-2A091BC9B7C8}"/>
              </a:ext>
            </a:extLst>
          </p:cNvPr>
          <p:cNvSpPr/>
          <p:nvPr/>
        </p:nvSpPr>
        <p:spPr>
          <a:xfrm>
            <a:off x="9696851" y="2353044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DABC06-2E8F-36E2-CF66-83E171F94CA0}"/>
              </a:ext>
            </a:extLst>
          </p:cNvPr>
          <p:cNvGrpSpPr/>
          <p:nvPr/>
        </p:nvGrpSpPr>
        <p:grpSpPr>
          <a:xfrm>
            <a:off x="6276270" y="2345006"/>
            <a:ext cx="3176350" cy="677033"/>
            <a:chOff x="10296489" y="3977640"/>
            <a:chExt cx="2839193" cy="1525211"/>
          </a:xfrm>
          <a:noFill/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7F26CBE-E929-97F1-B76E-52A54D082B0B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B197DD-CD1F-0128-BC05-F866A569F4B2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FCD6F9A-ACF2-ADFC-50AA-EC0542861FB6}"/>
              </a:ext>
            </a:extLst>
          </p:cNvPr>
          <p:cNvSpPr txBox="1"/>
          <p:nvPr/>
        </p:nvSpPr>
        <p:spPr>
          <a:xfrm>
            <a:off x="7036725" y="2437240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317.04 </a:t>
            </a:r>
            <a:r>
              <a:rPr lang="ro-RO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D21270A-B3D5-C323-56CB-2FB0294EE2E8}"/>
              </a:ext>
            </a:extLst>
          </p:cNvPr>
          <p:cNvCxnSpPr>
            <a:cxnSpLocks/>
          </p:cNvCxnSpPr>
          <p:nvPr/>
        </p:nvCxnSpPr>
        <p:spPr>
          <a:xfrm>
            <a:off x="6363272" y="2987518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DB4838A-466B-2F28-D759-0C8DCBED0FC8}"/>
              </a:ext>
            </a:extLst>
          </p:cNvPr>
          <p:cNvSpPr/>
          <p:nvPr/>
        </p:nvSpPr>
        <p:spPr>
          <a:xfrm>
            <a:off x="11807475" y="2346639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E3D9718-8E01-38AF-4E50-7A78F68C4D43}"/>
              </a:ext>
            </a:extLst>
          </p:cNvPr>
          <p:cNvSpPr/>
          <p:nvPr/>
        </p:nvSpPr>
        <p:spPr>
          <a:xfrm flipV="1">
            <a:off x="6276984" y="2686202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DA8BB24-EFF1-6A35-B22B-FA2DBADF5C0F}"/>
              </a:ext>
            </a:extLst>
          </p:cNvPr>
          <p:cNvSpPr/>
          <p:nvPr/>
        </p:nvSpPr>
        <p:spPr>
          <a:xfrm flipV="1">
            <a:off x="11805890" y="2684519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DE00D13-78EB-16AA-9B46-8EC2A3AEEC5C}"/>
              </a:ext>
            </a:extLst>
          </p:cNvPr>
          <p:cNvSpPr txBox="1"/>
          <p:nvPr/>
        </p:nvSpPr>
        <p:spPr>
          <a:xfrm>
            <a:off x="6287012" y="1971919"/>
            <a:ext cx="1430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ASSETS</a:t>
            </a:r>
            <a:r>
              <a:rPr lang="ro-RO" sz="1600" b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A093727-7F74-3AB0-7A48-D50C1D7DCBC9}"/>
              </a:ext>
            </a:extLst>
          </p:cNvPr>
          <p:cNvGrpSpPr/>
          <p:nvPr/>
        </p:nvGrpSpPr>
        <p:grpSpPr>
          <a:xfrm>
            <a:off x="6268786" y="3576323"/>
            <a:ext cx="3176350" cy="677033"/>
            <a:chOff x="10296489" y="3977640"/>
            <a:chExt cx="2839193" cy="1525211"/>
          </a:xfrm>
          <a:noFill/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E92E711-AD23-AE0E-6165-F423CD1B4CCB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6C0615B6-0A89-BB81-5692-2DEF0D0C6F72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83A0A00-390B-BAFC-A35E-216D08FD7122}"/>
              </a:ext>
            </a:extLst>
          </p:cNvPr>
          <p:cNvSpPr txBox="1"/>
          <p:nvPr/>
        </p:nvSpPr>
        <p:spPr>
          <a:xfrm>
            <a:off x="7029241" y="3668557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392.69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  <a:endParaRPr lang="ro-RO" sz="1050" b="1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6AFBB89-57E2-AA1B-17CD-F7121C6ECE13}"/>
              </a:ext>
            </a:extLst>
          </p:cNvPr>
          <p:cNvSpPr/>
          <p:nvPr/>
        </p:nvSpPr>
        <p:spPr>
          <a:xfrm>
            <a:off x="9661681" y="3584535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C510F6B-7304-D1B9-9FF8-5D01527467D6}"/>
              </a:ext>
            </a:extLst>
          </p:cNvPr>
          <p:cNvSpPr txBox="1"/>
          <p:nvPr/>
        </p:nvSpPr>
        <p:spPr>
          <a:xfrm>
            <a:off x="9435255" y="3591508"/>
            <a:ext cx="2608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+8.58%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31.12.2024</a:t>
            </a:r>
          </a:p>
          <a:p>
            <a:pPr algn="ctr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CF3915A-2480-C7F6-04CD-656A0AF75924}"/>
              </a:ext>
            </a:extLst>
          </p:cNvPr>
          <p:cNvSpPr/>
          <p:nvPr/>
        </p:nvSpPr>
        <p:spPr>
          <a:xfrm>
            <a:off x="11772305" y="3578130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84109D2-2EEC-B614-7644-5693A0FC3B43}"/>
              </a:ext>
            </a:extLst>
          </p:cNvPr>
          <p:cNvCxnSpPr>
            <a:cxnSpLocks/>
          </p:cNvCxnSpPr>
          <p:nvPr/>
        </p:nvCxnSpPr>
        <p:spPr>
          <a:xfrm>
            <a:off x="6355788" y="4218835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9344152-6402-AFF2-6925-0AABE36535F5}"/>
              </a:ext>
            </a:extLst>
          </p:cNvPr>
          <p:cNvSpPr txBox="1"/>
          <p:nvPr/>
        </p:nvSpPr>
        <p:spPr>
          <a:xfrm>
            <a:off x="6296525" y="3244298"/>
            <a:ext cx="1591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ASSETS</a:t>
            </a:r>
            <a:r>
              <a:rPr lang="ro-RO" sz="1600" b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FA5AAE0-D3FE-F7FD-CD66-72CBD10BDD59}"/>
              </a:ext>
            </a:extLst>
          </p:cNvPr>
          <p:cNvSpPr/>
          <p:nvPr/>
        </p:nvSpPr>
        <p:spPr>
          <a:xfrm flipV="1">
            <a:off x="6265608" y="3944079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2CE978C-2B1B-8AA4-6871-2C32582AB2FE}"/>
              </a:ext>
            </a:extLst>
          </p:cNvPr>
          <p:cNvSpPr/>
          <p:nvPr/>
        </p:nvSpPr>
        <p:spPr>
          <a:xfrm flipV="1">
            <a:off x="11780866" y="3928748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5B26946-34BB-1A5D-58A6-5C3D33D5A000}"/>
              </a:ext>
            </a:extLst>
          </p:cNvPr>
          <p:cNvGrpSpPr/>
          <p:nvPr/>
        </p:nvGrpSpPr>
        <p:grpSpPr>
          <a:xfrm>
            <a:off x="6280819" y="4696971"/>
            <a:ext cx="3176350" cy="677033"/>
            <a:chOff x="10296489" y="3977640"/>
            <a:chExt cx="2839193" cy="1525211"/>
          </a:xfrm>
          <a:noFill/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8FE46FD-A2EB-9E63-F896-94B42614241C}"/>
                </a:ext>
              </a:extLst>
            </p:cNvPr>
            <p:cNvSpPr/>
            <p:nvPr/>
          </p:nvSpPr>
          <p:spPr>
            <a:xfrm>
              <a:off x="10317480" y="3977640"/>
              <a:ext cx="2818202" cy="1417319"/>
            </a:xfrm>
            <a:prstGeom prst="roundRect">
              <a:avLst>
                <a:gd name="adj" fmla="val 4570"/>
              </a:avLst>
            </a:prstGeom>
            <a:grpFill/>
            <a:ln>
              <a:solidFill>
                <a:srgbClr val="FAA3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896938D7-038C-B2DE-CD0C-76A9F52EA726}"/>
                </a:ext>
              </a:extLst>
            </p:cNvPr>
            <p:cNvSpPr/>
            <p:nvPr/>
          </p:nvSpPr>
          <p:spPr>
            <a:xfrm>
              <a:off x="10296489" y="3987400"/>
              <a:ext cx="147579" cy="1515451"/>
            </a:xfrm>
            <a:prstGeom prst="roundRect">
              <a:avLst>
                <a:gd name="adj" fmla="val 50000"/>
              </a:avLst>
            </a:prstGeom>
            <a:solidFill>
              <a:srgbClr val="017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>
                <a:latin typeface="+mj-lt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6A2FF43-47A4-7FA7-89C1-7F7C049C59ED}"/>
              </a:ext>
            </a:extLst>
          </p:cNvPr>
          <p:cNvSpPr txBox="1"/>
          <p:nvPr/>
        </p:nvSpPr>
        <p:spPr>
          <a:xfrm>
            <a:off x="7041274" y="4789205"/>
            <a:ext cx="199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RON </a:t>
            </a:r>
            <a:r>
              <a:rPr lang="en-GB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192.41 </a:t>
            </a:r>
            <a:r>
              <a:rPr lang="ro-RO" sz="1800" b="1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mil.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A39C3A8-381B-0328-E059-BC457D22A635}"/>
              </a:ext>
            </a:extLst>
          </p:cNvPr>
          <p:cNvSpPr/>
          <p:nvPr/>
        </p:nvSpPr>
        <p:spPr>
          <a:xfrm>
            <a:off x="9673714" y="4705183"/>
            <a:ext cx="2251305" cy="618525"/>
          </a:xfrm>
          <a:prstGeom prst="roundRect">
            <a:avLst>
              <a:gd name="adj" fmla="val 4570"/>
            </a:avLst>
          </a:prstGeom>
          <a:noFill/>
          <a:ln>
            <a:solidFill>
              <a:srgbClr val="FAA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46865A1-7541-D703-A306-892F42DB345C}"/>
              </a:ext>
            </a:extLst>
          </p:cNvPr>
          <p:cNvSpPr txBox="1"/>
          <p:nvPr/>
        </p:nvSpPr>
        <p:spPr>
          <a:xfrm>
            <a:off x="9447288" y="4712156"/>
            <a:ext cx="2608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+16.63%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31.12.2024</a:t>
            </a:r>
          </a:p>
          <a:p>
            <a:pPr algn="ctr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BF356C8-ADA0-D45C-D307-CAAE9B53389B}"/>
              </a:ext>
            </a:extLst>
          </p:cNvPr>
          <p:cNvSpPr/>
          <p:nvPr/>
        </p:nvSpPr>
        <p:spPr>
          <a:xfrm>
            <a:off x="11784338" y="4698778"/>
            <a:ext cx="165104" cy="650328"/>
          </a:xfrm>
          <a:prstGeom prst="roundRect">
            <a:avLst>
              <a:gd name="adj" fmla="val 50000"/>
            </a:avLst>
          </a:prstGeom>
          <a:solidFill>
            <a:srgbClr val="01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F9C7F3D-FB80-1373-9D2A-C7344FD5E87C}"/>
              </a:ext>
            </a:extLst>
          </p:cNvPr>
          <p:cNvCxnSpPr>
            <a:cxnSpLocks/>
          </p:cNvCxnSpPr>
          <p:nvPr/>
        </p:nvCxnSpPr>
        <p:spPr>
          <a:xfrm>
            <a:off x="6367821" y="5339483"/>
            <a:ext cx="5533910" cy="0"/>
          </a:xfrm>
          <a:prstGeom prst="line">
            <a:avLst/>
          </a:prstGeom>
          <a:ln w="38100">
            <a:solidFill>
              <a:srgbClr val="01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23639B1B-1A2B-1EC5-7482-B32546A1F941}"/>
              </a:ext>
            </a:extLst>
          </p:cNvPr>
          <p:cNvSpPr/>
          <p:nvPr/>
        </p:nvSpPr>
        <p:spPr>
          <a:xfrm flipV="1">
            <a:off x="11782755" y="5050310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1AFEC5B-4164-2C0E-3FEB-5FC48FD8C701}"/>
              </a:ext>
            </a:extLst>
          </p:cNvPr>
          <p:cNvSpPr/>
          <p:nvPr/>
        </p:nvSpPr>
        <p:spPr>
          <a:xfrm flipV="1">
            <a:off x="6271849" y="5050310"/>
            <a:ext cx="155287" cy="316647"/>
          </a:xfrm>
          <a:prstGeom prst="roundRect">
            <a:avLst>
              <a:gd name="adj" fmla="val 50000"/>
            </a:avLst>
          </a:prstGeom>
          <a:solidFill>
            <a:srgbClr val="FAA303"/>
          </a:solidFill>
          <a:ln>
            <a:solidFill>
              <a:srgbClr val="01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00">
              <a:latin typeface="+mj-lt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D0A1EDB-2290-8CDA-0531-92636BC36376}"/>
              </a:ext>
            </a:extLst>
          </p:cNvPr>
          <p:cNvSpPr txBox="1"/>
          <p:nvPr/>
        </p:nvSpPr>
        <p:spPr>
          <a:xfrm>
            <a:off x="6298798" y="4352048"/>
            <a:ext cx="15913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EQUITY</a:t>
            </a:r>
            <a:endParaRPr lang="ro-RO" sz="1600" b="1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BA0B395-869E-926D-F9C8-0391F811E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6750682-C789-439F-885E-6EB973CD4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  <p:sp>
        <p:nvSpPr>
          <p:cNvPr id="6" name="Rectangle: Rounded Corners 46">
            <a:extLst>
              <a:ext uri="{FF2B5EF4-FFF2-40B4-BE49-F238E27FC236}">
                <a16:creationId xmlns:a16="http://schemas.microsoft.com/office/drawing/2014/main" id="{AE6CD6B1-40E2-4511-EEEC-337CDE80A332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RECORD RESULTS IN H1 2025, TURNOVER +21.6%, NET PROFIT +80%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2E317F81-8A5F-B2F3-C037-63C152BF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666188-8E01-DC4B-945B-30ACF3FEF0CA}"/>
              </a:ext>
            </a:extLst>
          </p:cNvPr>
          <p:cNvSpPr txBox="1"/>
          <p:nvPr/>
        </p:nvSpPr>
        <p:spPr>
          <a:xfrm>
            <a:off x="9495122" y="2345006"/>
            <a:ext cx="2608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AA30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+14.30% </a:t>
            </a:r>
          </a:p>
          <a:p>
            <a:pPr algn="ctr"/>
            <a:r>
              <a:rPr lang="en-GB" dirty="0">
                <a:solidFill>
                  <a:srgbClr val="0179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 31.12.2024</a:t>
            </a:r>
          </a:p>
          <a:p>
            <a:pPr algn="ctr"/>
            <a:endParaRPr lang="ro-RO" dirty="0">
              <a:solidFill>
                <a:srgbClr val="0179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2A4326-41FC-FB9E-A03F-72456B073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ct">
            <a:extLst>
              <a:ext uri="{FF2B5EF4-FFF2-40B4-BE49-F238E27FC236}">
                <a16:creationId xmlns:a16="http://schemas.microsoft.com/office/drawing/2014/main" id="{1B148EB1-7978-2BB9-2095-A8BCD79BF9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9314238" y="5447521"/>
            <a:ext cx="304842" cy="304842"/>
          </a:xfrm>
          <a:prstGeom prst="rect">
            <a:avLst/>
          </a:prstGeom>
        </p:spPr>
      </p:pic>
      <p:pic>
        <p:nvPicPr>
          <p:cNvPr id="14" name="Rect">
            <a:extLst>
              <a:ext uri="{FF2B5EF4-FFF2-40B4-BE49-F238E27FC236}">
                <a16:creationId xmlns:a16="http://schemas.microsoft.com/office/drawing/2014/main" id="{9F817BA1-A130-17C1-6467-F8BD08EFA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876964" y="5470568"/>
            <a:ext cx="304842" cy="304842"/>
          </a:xfrm>
          <a:prstGeom prst="rect">
            <a:avLst/>
          </a:prstGeom>
        </p:spPr>
      </p:pic>
      <p:pic>
        <p:nvPicPr>
          <p:cNvPr id="13" name="Rect">
            <a:extLst>
              <a:ext uri="{FF2B5EF4-FFF2-40B4-BE49-F238E27FC236}">
                <a16:creationId xmlns:a16="http://schemas.microsoft.com/office/drawing/2014/main" id="{EC948922-0E62-EAF9-A6C0-8515B9AC2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3748561" y="5483095"/>
            <a:ext cx="304842" cy="304842"/>
          </a:xfrm>
          <a:prstGeom prst="rect">
            <a:avLst/>
          </a:prstGeom>
        </p:spPr>
      </p:pic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CFEA45E1-15E5-0AF9-B027-A324D3093C76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-GB" sz="2700" dirty="0">
                <a:solidFill>
                  <a:schemeClr val="bg1"/>
                </a:solidFill>
                <a:latin typeface="Lexend"/>
                <a:ea typeface="Open Sans" panose="020B0606030504020204" pitchFamily="34" charset="0"/>
                <a:cs typeface="Open Sans" panose="020B0606030504020204" pitchFamily="34" charset="0"/>
              </a:rPr>
              <a:t>FACTORS THAT INFLUENCED THE H1 2025 RESULTS</a:t>
            </a: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5D4501CC-9711-E39D-7564-70BF42C93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pic>
        <p:nvPicPr>
          <p:cNvPr id="4" name="Rect">
            <a:extLst>
              <a:ext uri="{FF2B5EF4-FFF2-40B4-BE49-F238E27FC236}">
                <a16:creationId xmlns:a16="http://schemas.microsoft.com/office/drawing/2014/main" id="{F9D083E5-F1A4-4BA7-305F-C777EDDBB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485762" y="5444216"/>
            <a:ext cx="304842" cy="304842"/>
          </a:xfrm>
          <a:prstGeom prst="rect">
            <a:avLst/>
          </a:prstGeom>
        </p:spPr>
      </p:pic>
      <p:pic>
        <p:nvPicPr>
          <p:cNvPr id="5" name="Rect">
            <a:extLst>
              <a:ext uri="{FF2B5EF4-FFF2-40B4-BE49-F238E27FC236}">
                <a16:creationId xmlns:a16="http://schemas.microsoft.com/office/drawing/2014/main" id="{0602A526-AA30-C49B-9D55-7C6C10495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 flipH="1">
            <a:off x="4167421" y="3921870"/>
            <a:ext cx="285600" cy="285600"/>
          </a:xfrm>
          <a:prstGeom prst="rect">
            <a:avLst/>
          </a:prstGeom>
        </p:spPr>
      </p:pic>
      <p:pic>
        <p:nvPicPr>
          <p:cNvPr id="6" name="Rect">
            <a:extLst>
              <a:ext uri="{FF2B5EF4-FFF2-40B4-BE49-F238E27FC236}">
                <a16:creationId xmlns:a16="http://schemas.microsoft.com/office/drawing/2014/main" id="{D4401D0F-3A74-1E72-542F-90103F468C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864998" y="3880305"/>
            <a:ext cx="304842" cy="304842"/>
          </a:xfrm>
          <a:prstGeom prst="rect">
            <a:avLst/>
          </a:prstGeom>
        </p:spPr>
      </p:pic>
      <p:pic>
        <p:nvPicPr>
          <p:cNvPr id="11" name="Rect">
            <a:extLst>
              <a:ext uri="{FF2B5EF4-FFF2-40B4-BE49-F238E27FC236}">
                <a16:creationId xmlns:a16="http://schemas.microsoft.com/office/drawing/2014/main" id="{11A120C0-78F1-B09C-1DAA-44903B1AE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738915" y="2466478"/>
            <a:ext cx="304842" cy="304842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701EDE-2322-422C-DADB-9E51127AD885}"/>
              </a:ext>
            </a:extLst>
          </p:cNvPr>
          <p:cNvSpPr/>
          <p:nvPr/>
        </p:nvSpPr>
        <p:spPr>
          <a:xfrm>
            <a:off x="6847385" y="1499467"/>
            <a:ext cx="2234657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Rect">
            <a:extLst>
              <a:ext uri="{FF2B5EF4-FFF2-40B4-BE49-F238E27FC236}">
                <a16:creationId xmlns:a16="http://schemas.microsoft.com/office/drawing/2014/main" id="{2743D956-A2D2-D0A2-8DBA-32085037A4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3647181" y="2436300"/>
            <a:ext cx="326223" cy="326223"/>
          </a:xfrm>
          <a:prstGeom prst="rect">
            <a:avLst/>
          </a:prstGeom>
        </p:spPr>
      </p:pic>
      <p:pic>
        <p:nvPicPr>
          <p:cNvPr id="21" name="Rect">
            <a:extLst>
              <a:ext uri="{FF2B5EF4-FFF2-40B4-BE49-F238E27FC236}">
                <a16:creationId xmlns:a16="http://schemas.microsoft.com/office/drawing/2014/main" id="{23E01493-6854-1ACD-E1C8-2DD41CD50D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843380" y="2421306"/>
            <a:ext cx="326223" cy="32622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DC30DE-7C7D-D0CB-0FCA-8FB144C7F80C}"/>
              </a:ext>
            </a:extLst>
          </p:cNvPr>
          <p:cNvGrpSpPr/>
          <p:nvPr/>
        </p:nvGrpSpPr>
        <p:grpSpPr>
          <a:xfrm>
            <a:off x="1032044" y="1461231"/>
            <a:ext cx="2234656" cy="1167075"/>
            <a:chOff x="1627941" y="672834"/>
            <a:chExt cx="2433371" cy="157772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DA53BF4-C181-3A91-2025-EEFFAC9867F9}"/>
                </a:ext>
              </a:extLst>
            </p:cNvPr>
            <p:cNvSpPr/>
            <p:nvPr/>
          </p:nvSpPr>
          <p:spPr>
            <a:xfrm>
              <a:off x="1627941" y="70536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Rectangle: Rounded Corners 4">
              <a:extLst>
                <a:ext uri="{FF2B5EF4-FFF2-40B4-BE49-F238E27FC236}">
                  <a16:creationId xmlns:a16="http://schemas.microsoft.com/office/drawing/2014/main" id="{B3E765F5-6A03-E703-6F28-6457C287CA5B}"/>
                </a:ext>
              </a:extLst>
            </p:cNvPr>
            <p:cNvSpPr txBox="1"/>
            <p:nvPr/>
          </p:nvSpPr>
          <p:spPr>
            <a:xfrm>
              <a:off x="1698615" y="672834"/>
              <a:ext cx="2342859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o-RO" sz="1600" b="1" kern="1200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Increase in turnover by</a:t>
              </a:r>
              <a:r>
                <a:rPr lang="en-GB" sz="1600" b="1" kern="1200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22</a:t>
              </a:r>
              <a:r>
                <a:rPr lang="ro-RO" sz="1600" b="1" kern="1200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600" kern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108C03-D516-756E-D43B-F1C380086938}"/>
              </a:ext>
            </a:extLst>
          </p:cNvPr>
          <p:cNvSpPr/>
          <p:nvPr/>
        </p:nvSpPr>
        <p:spPr>
          <a:xfrm>
            <a:off x="1041535" y="2942092"/>
            <a:ext cx="2665121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83" name="Rect">
            <a:extLst>
              <a:ext uri="{FF2B5EF4-FFF2-40B4-BE49-F238E27FC236}">
                <a16:creationId xmlns:a16="http://schemas.microsoft.com/office/drawing/2014/main" id="{48549B29-C80C-8EDA-4C28-6AE85C105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7606907" y="3876534"/>
            <a:ext cx="304842" cy="304842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9BEE9766-20D7-F7B7-5506-6E2C9D781328}"/>
              </a:ext>
            </a:extLst>
          </p:cNvPr>
          <p:cNvGrpSpPr/>
          <p:nvPr/>
        </p:nvGrpSpPr>
        <p:grpSpPr>
          <a:xfrm>
            <a:off x="3861776" y="4478871"/>
            <a:ext cx="2468443" cy="1226883"/>
            <a:chOff x="1759492" y="460373"/>
            <a:chExt cx="2058032" cy="1670501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C25B7A18-9F52-B674-F861-71107C6E99EC}"/>
                </a:ext>
              </a:extLst>
            </p:cNvPr>
            <p:cNvSpPr/>
            <p:nvPr/>
          </p:nvSpPr>
          <p:spPr>
            <a:xfrm>
              <a:off x="1759492" y="475210"/>
              <a:ext cx="2058032" cy="1545192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6" name="Rectangle: Rounded Corners 4">
              <a:extLst>
                <a:ext uri="{FF2B5EF4-FFF2-40B4-BE49-F238E27FC236}">
                  <a16:creationId xmlns:a16="http://schemas.microsoft.com/office/drawing/2014/main" id="{2E57B860-7F3C-E020-6ABA-AF05201C454E}"/>
                </a:ext>
              </a:extLst>
            </p:cNvPr>
            <p:cNvSpPr txBox="1"/>
            <p:nvPr/>
          </p:nvSpPr>
          <p:spPr>
            <a:xfrm>
              <a:off x="1869553" y="460373"/>
              <a:ext cx="1873201" cy="1670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other operating expenses 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 </a:t>
              </a:r>
              <a:r>
                <a:rPr lang="en-GB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302159B-7B3C-F898-6E08-7E5770C5AF23}"/>
              </a:ext>
            </a:extLst>
          </p:cNvPr>
          <p:cNvSpPr/>
          <p:nvPr/>
        </p:nvSpPr>
        <p:spPr>
          <a:xfrm>
            <a:off x="3810293" y="1491225"/>
            <a:ext cx="2654544" cy="1143009"/>
          </a:xfrm>
          <a:prstGeom prst="roundRect">
            <a:avLst>
              <a:gd name="adj" fmla="val 10000"/>
            </a:avLst>
          </a:prstGeom>
          <a:ln>
            <a:solidFill>
              <a:srgbClr val="017900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4A7120C-1C81-F7A5-2C1A-193D887F928E}"/>
              </a:ext>
            </a:extLst>
          </p:cNvPr>
          <p:cNvGrpSpPr/>
          <p:nvPr/>
        </p:nvGrpSpPr>
        <p:grpSpPr>
          <a:xfrm>
            <a:off x="4293594" y="1517542"/>
            <a:ext cx="4788448" cy="2556828"/>
            <a:chOff x="524346" y="-1492606"/>
            <a:chExt cx="4081998" cy="3456479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92BB29E7-99BB-BE72-3321-15B42D630656}"/>
                </a:ext>
              </a:extLst>
            </p:cNvPr>
            <p:cNvSpPr/>
            <p:nvPr/>
          </p:nvSpPr>
          <p:spPr>
            <a:xfrm>
              <a:off x="524346" y="418682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1" name="Rectangle: Rounded Corners 4">
              <a:extLst>
                <a:ext uri="{FF2B5EF4-FFF2-40B4-BE49-F238E27FC236}">
                  <a16:creationId xmlns:a16="http://schemas.microsoft.com/office/drawing/2014/main" id="{65F41113-BB61-0749-B901-4EE2EFEA80A6}"/>
                </a:ext>
              </a:extLst>
            </p:cNvPr>
            <p:cNvSpPr txBox="1"/>
            <p:nvPr/>
          </p:nvSpPr>
          <p:spPr>
            <a:xfrm>
              <a:off x="2834988" y="-1492606"/>
              <a:ext cx="1771356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Personnel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expenses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advanced by </a:t>
              </a:r>
              <a:r>
                <a:rPr lang="en-GB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27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70C0D09-979A-5B2C-9B3B-82903E8C2B89}"/>
              </a:ext>
            </a:extLst>
          </p:cNvPr>
          <p:cNvGrpSpPr/>
          <p:nvPr/>
        </p:nvGrpSpPr>
        <p:grpSpPr>
          <a:xfrm>
            <a:off x="1110663" y="2926046"/>
            <a:ext cx="9758610" cy="1160645"/>
            <a:chOff x="-6213971" y="448976"/>
            <a:chExt cx="9156577" cy="1569032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D5ECFF15-B81E-5078-A038-5ED5CCB8B7F3}"/>
                </a:ext>
              </a:extLst>
            </p:cNvPr>
            <p:cNvSpPr/>
            <p:nvPr/>
          </p:nvSpPr>
          <p:spPr>
            <a:xfrm>
              <a:off x="-14592" y="448976"/>
              <a:ext cx="2957198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4" name="Rectangle: Rounded Corners 4">
              <a:extLst>
                <a:ext uri="{FF2B5EF4-FFF2-40B4-BE49-F238E27FC236}">
                  <a16:creationId xmlns:a16="http://schemas.microsoft.com/office/drawing/2014/main" id="{F9DD9770-F2D0-0A21-C72D-4A72E0708EF3}"/>
                </a:ext>
              </a:extLst>
            </p:cNvPr>
            <p:cNvSpPr txBox="1"/>
            <p:nvPr/>
          </p:nvSpPr>
          <p:spPr>
            <a:xfrm>
              <a:off x="-6213971" y="563331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accounting depreciation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</a:t>
              </a:r>
              <a:r>
                <a:rPr lang="en-GB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13</a:t>
              </a:r>
              <a:r>
                <a:rPr lang="ro-RO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%</a:t>
              </a:r>
              <a:endParaRPr lang="en-US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10306B5-94E7-8EF7-C17C-CA31C6600FB9}"/>
              </a:ext>
            </a:extLst>
          </p:cNvPr>
          <p:cNvGrpSpPr/>
          <p:nvPr/>
        </p:nvGrpSpPr>
        <p:grpSpPr>
          <a:xfrm>
            <a:off x="9396968" y="4473556"/>
            <a:ext cx="2367114" cy="1134851"/>
            <a:chOff x="793634" y="463981"/>
            <a:chExt cx="1888989" cy="1545191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21FB6CBB-2A41-A73C-1119-BCEDFBE5BD15}"/>
                </a:ext>
              </a:extLst>
            </p:cNvPr>
            <p:cNvSpPr/>
            <p:nvPr/>
          </p:nvSpPr>
          <p:spPr>
            <a:xfrm>
              <a:off x="799181" y="463981"/>
              <a:ext cx="1883442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7" name="Rectangle: Rounded Corners 4">
              <a:extLst>
                <a:ext uri="{FF2B5EF4-FFF2-40B4-BE49-F238E27FC236}">
                  <a16:creationId xmlns:a16="http://schemas.microsoft.com/office/drawing/2014/main" id="{50F0B292-DAA5-D577-06ED-74FA5DE21D68}"/>
                </a:ext>
              </a:extLst>
            </p:cNvPr>
            <p:cNvSpPr txBox="1"/>
            <p:nvPr/>
          </p:nvSpPr>
          <p:spPr>
            <a:xfrm>
              <a:off x="793634" y="595013"/>
              <a:ext cx="1883442" cy="1315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increase in corporate income tax by 51%</a:t>
              </a:r>
              <a:endParaRPr lang="en-US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9" name="Rectangle: Rounded Corners 4">
            <a:extLst>
              <a:ext uri="{FF2B5EF4-FFF2-40B4-BE49-F238E27FC236}">
                <a16:creationId xmlns:a16="http://schemas.microsoft.com/office/drawing/2014/main" id="{AB262B2D-CAA9-BC21-17E5-A100F6FDC86B}"/>
              </a:ext>
            </a:extLst>
          </p:cNvPr>
          <p:cNvSpPr txBox="1"/>
          <p:nvPr/>
        </p:nvSpPr>
        <p:spPr>
          <a:xfrm>
            <a:off x="7844275" y="2929236"/>
            <a:ext cx="2830892" cy="12268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b="1" kern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equipment purchases of ~RON 6 million led to a </a:t>
            </a:r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  <a:r>
              <a:rPr lang="en-GB" sz="1600" b="1" kern="1200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rise in leasing liabilities</a:t>
            </a:r>
            <a:endParaRPr lang="en-US" sz="1600" kern="1200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B6DD4DE-91D2-F300-6E33-493B45C7E5B6}"/>
              </a:ext>
            </a:extLst>
          </p:cNvPr>
          <p:cNvGrpSpPr/>
          <p:nvPr/>
        </p:nvGrpSpPr>
        <p:grpSpPr>
          <a:xfrm>
            <a:off x="1041535" y="4479980"/>
            <a:ext cx="2540651" cy="1171566"/>
            <a:chOff x="767219" y="387648"/>
            <a:chExt cx="2433371" cy="1583796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D9C351F4-6E24-8CFB-E990-D9503CE9A6E6}"/>
                </a:ext>
              </a:extLst>
            </p:cNvPr>
            <p:cNvSpPr/>
            <p:nvPr/>
          </p:nvSpPr>
          <p:spPr>
            <a:xfrm>
              <a:off x="767219" y="387648"/>
              <a:ext cx="2433371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2" name="Rectangle: Rounded Corners 4">
              <a:extLst>
                <a:ext uri="{FF2B5EF4-FFF2-40B4-BE49-F238E27FC236}">
                  <a16:creationId xmlns:a16="http://schemas.microsoft.com/office/drawing/2014/main" id="{55B0C1C0-48F4-9AB7-2219-D35550C8E307}"/>
                </a:ext>
              </a:extLst>
            </p:cNvPr>
            <p:cNvSpPr txBox="1"/>
            <p:nvPr/>
          </p:nvSpPr>
          <p:spPr>
            <a:xfrm>
              <a:off x="857733" y="516767"/>
              <a:ext cx="2342857" cy="14546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Investments of RON 32 million in key projects</a:t>
              </a: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F71C512F-88AC-DE72-B345-E620F9359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291" r="412"/>
          <a:stretch/>
        </p:blipFill>
        <p:spPr>
          <a:xfrm>
            <a:off x="0" y="6110255"/>
            <a:ext cx="8387654" cy="74774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5A85C6E-040F-4281-1E4B-246F8AFC0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4499" r="9450"/>
          <a:stretch/>
        </p:blipFill>
        <p:spPr>
          <a:xfrm>
            <a:off x="3737429" y="6110255"/>
            <a:ext cx="8454571" cy="747746"/>
          </a:xfrm>
          <a:prstGeom prst="rect">
            <a:avLst/>
          </a:prstGeom>
        </p:spPr>
      </p:pic>
      <p:sp>
        <p:nvSpPr>
          <p:cNvPr id="82" name="Rectangle: Rounded Corners 4">
            <a:extLst>
              <a:ext uri="{FF2B5EF4-FFF2-40B4-BE49-F238E27FC236}">
                <a16:creationId xmlns:a16="http://schemas.microsoft.com/office/drawing/2014/main" id="{F98BFEF5-FB73-E9AF-897E-CD698686473D}"/>
              </a:ext>
            </a:extLst>
          </p:cNvPr>
          <p:cNvSpPr txBox="1"/>
          <p:nvPr/>
        </p:nvSpPr>
        <p:spPr>
          <a:xfrm>
            <a:off x="4021443" y="1504504"/>
            <a:ext cx="2151535" cy="10760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Income from</a:t>
            </a:r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subsidies  </a:t>
            </a:r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creased by </a:t>
            </a:r>
            <a:r>
              <a:rPr lang="en-GB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r>
              <a:rPr lang="ro-RO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1600" b="1" dirty="0">
              <a:solidFill>
                <a:srgbClr val="3C424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Rectangle: Rounded Corners 4">
            <a:extLst>
              <a:ext uri="{FF2B5EF4-FFF2-40B4-BE49-F238E27FC236}">
                <a16:creationId xmlns:a16="http://schemas.microsoft.com/office/drawing/2014/main" id="{3166C3B0-182C-F2A8-BC4A-E6A3E2612421}"/>
              </a:ext>
            </a:extLst>
          </p:cNvPr>
          <p:cNvSpPr txBox="1"/>
          <p:nvPr/>
        </p:nvSpPr>
        <p:spPr>
          <a:xfrm>
            <a:off x="4294227" y="3031876"/>
            <a:ext cx="2803584" cy="9816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 in raw materials, consumables and utilities expenses by 5%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908AA6-6984-C1BB-5FF6-FB8570014D1B}"/>
              </a:ext>
            </a:extLst>
          </p:cNvPr>
          <p:cNvGrpSpPr/>
          <p:nvPr/>
        </p:nvGrpSpPr>
        <p:grpSpPr>
          <a:xfrm>
            <a:off x="6602857" y="4493100"/>
            <a:ext cx="2367114" cy="1134851"/>
            <a:chOff x="799181" y="463981"/>
            <a:chExt cx="1888989" cy="1545191"/>
          </a:xfrm>
        </p:grpSpPr>
        <p:sp>
          <p:nvSpPr>
            <p:cNvPr id="16" name="Rectangle: Rounded Corners 95">
              <a:extLst>
                <a:ext uri="{FF2B5EF4-FFF2-40B4-BE49-F238E27FC236}">
                  <a16:creationId xmlns:a16="http://schemas.microsoft.com/office/drawing/2014/main" id="{E4ED3DCA-5785-5EEA-6238-D0A89B7449A4}"/>
                </a:ext>
              </a:extLst>
            </p:cNvPr>
            <p:cNvSpPr/>
            <p:nvPr/>
          </p:nvSpPr>
          <p:spPr>
            <a:xfrm>
              <a:off x="799181" y="463981"/>
              <a:ext cx="1883442" cy="1545191"/>
            </a:xfrm>
            <a:prstGeom prst="roundRect">
              <a:avLst>
                <a:gd name="adj" fmla="val 10000"/>
              </a:avLst>
            </a:prstGeom>
            <a:ln>
              <a:solidFill>
                <a:srgbClr val="01790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92F3308C-EB8F-27D7-1622-A20E5BCB7ED3}"/>
                </a:ext>
              </a:extLst>
            </p:cNvPr>
            <p:cNvSpPr txBox="1"/>
            <p:nvPr/>
          </p:nvSpPr>
          <p:spPr>
            <a:xfrm>
              <a:off x="804728" y="591149"/>
              <a:ext cx="1883442" cy="1315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b="1" dirty="0">
                  <a:solidFill>
                    <a:srgbClr val="3C424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financial loss of RON 6 million</a:t>
              </a:r>
              <a:endParaRPr lang="en-US" sz="1600" b="1" dirty="0">
                <a:solidFill>
                  <a:srgbClr val="3C42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1D260-2943-6D5C-AB01-8721ED10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6">
            <a:extLst>
              <a:ext uri="{FF2B5EF4-FFF2-40B4-BE49-F238E27FC236}">
                <a16:creationId xmlns:a16="http://schemas.microsoft.com/office/drawing/2014/main" id="{6DA00DE1-5152-5C4A-317A-C013F7D3545A}"/>
              </a:ext>
            </a:extLst>
          </p:cNvPr>
          <p:cNvSpPr/>
          <p:nvPr/>
        </p:nvSpPr>
        <p:spPr>
          <a:xfrm>
            <a:off x="381639" y="423815"/>
            <a:ext cx="11428722" cy="51517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>
              <a:defRPr/>
            </a:pPr>
            <a:r>
              <a:rPr lang="ro-RO" sz="2700" dirty="0">
                <a:solidFill>
                  <a:prstClr val="white"/>
                </a:solidFill>
                <a:latin typeface="Lexend" pitchFamily="2" charset="0"/>
              </a:rPr>
              <a:t>CONTINOUS </a:t>
            </a:r>
            <a:r>
              <a:rPr lang="en-GB" sz="2700" dirty="0">
                <a:solidFill>
                  <a:prstClr val="white"/>
                </a:solidFill>
                <a:latin typeface="Lexend" pitchFamily="2" charset="0"/>
              </a:rPr>
              <a:t>FINANCIAL </a:t>
            </a:r>
            <a:r>
              <a:rPr lang="ro-RO" sz="2700" dirty="0">
                <a:solidFill>
                  <a:prstClr val="white"/>
                </a:solidFill>
                <a:latin typeface="Lexend" pitchFamily="2" charset="0"/>
              </a:rPr>
              <a:t>GROWTH PERFORMANCE</a:t>
            </a:r>
            <a:endParaRPr lang="en-US" sz="2700" dirty="0">
              <a:solidFill>
                <a:prstClr val="white"/>
              </a:solidFill>
              <a:latin typeface="Lexend" pitchFamily="2" charset="0"/>
            </a:endParaRPr>
          </a:p>
        </p:txBody>
      </p:sp>
      <p:pic>
        <p:nvPicPr>
          <p:cNvPr id="7" name="Picture 6" descr="A logo with white letters and green and orange circle&#10;&#10;AI-generated content may be incorrect.">
            <a:extLst>
              <a:ext uri="{FF2B5EF4-FFF2-40B4-BE49-F238E27FC236}">
                <a16:creationId xmlns:a16="http://schemas.microsoft.com/office/drawing/2014/main" id="{219A669B-F827-1820-6529-64E35FE97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296" y="313871"/>
            <a:ext cx="735065" cy="735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F568C8-A1D1-871F-BD0F-2C0B4F4A53ED}"/>
              </a:ext>
            </a:extLst>
          </p:cNvPr>
          <p:cNvSpPr txBox="1"/>
          <p:nvPr/>
        </p:nvSpPr>
        <p:spPr>
          <a:xfrm>
            <a:off x="1770601" y="1776367"/>
            <a:ext cx="406468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TURNOVER,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 mil.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 RON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89CE1-EA39-05CD-76C1-F17846F221AE}"/>
              </a:ext>
            </a:extLst>
          </p:cNvPr>
          <p:cNvSpPr txBox="1"/>
          <p:nvPr/>
        </p:nvSpPr>
        <p:spPr>
          <a:xfrm>
            <a:off x="9188838" y="1776367"/>
            <a:ext cx="225399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NET PROFIT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,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mil.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RON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EAE31-DFA7-6198-0229-6AE11253A7F2}"/>
              </a:ext>
            </a:extLst>
          </p:cNvPr>
          <p:cNvSpPr txBox="1"/>
          <p:nvPr/>
        </p:nvSpPr>
        <p:spPr>
          <a:xfrm>
            <a:off x="5835289" y="1776367"/>
            <a:ext cx="18863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07701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EBITDA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, 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mil.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7900"/>
                </a:solidFill>
                <a:effectLst/>
                <a:uLnTx/>
                <a:uFillTx/>
                <a:latin typeface="Lexend" pitchFamily="2" charset="0"/>
                <a:ea typeface="+mn-ea"/>
                <a:cs typeface="+mn-cs"/>
              </a:rPr>
              <a:t>RON </a:t>
            </a:r>
            <a:endParaRPr kumimoji="0" lang="ro-RO" sz="1800" b="1" i="0" u="none" strike="noStrike" kern="1200" cap="none" spc="0" normalizeH="0" baseline="0" noProof="0" dirty="0">
              <a:ln>
                <a:noFill/>
              </a:ln>
              <a:solidFill>
                <a:srgbClr val="107701"/>
              </a:solidFill>
              <a:effectLst/>
              <a:uLnTx/>
              <a:uFillTx/>
              <a:latin typeface="Lexend" pitchFamily="2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EFEA8EB-964D-9A93-C06D-A3279C62FA16}"/>
              </a:ext>
            </a:extLst>
          </p:cNvPr>
          <p:cNvSpPr/>
          <p:nvPr/>
        </p:nvSpPr>
        <p:spPr>
          <a:xfrm rot="16200000" flipV="1">
            <a:off x="3005296" y="4182556"/>
            <a:ext cx="2723104" cy="69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FC2DD5-AB1C-F624-C942-BD00DC5A5D30}"/>
              </a:ext>
            </a:extLst>
          </p:cNvPr>
          <p:cNvSpPr/>
          <p:nvPr/>
        </p:nvSpPr>
        <p:spPr>
          <a:xfrm rot="16200000" flipV="1">
            <a:off x="6664468" y="4182555"/>
            <a:ext cx="2723104" cy="6906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91000">
                <a:srgbClr val="FFFBE6"/>
              </a:gs>
              <a:gs pos="45000">
                <a:srgbClr val="7BB1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green grass on a black background&#10;&#10;AI-generated content may be incorrect.">
            <a:extLst>
              <a:ext uri="{FF2B5EF4-FFF2-40B4-BE49-F238E27FC236}">
                <a16:creationId xmlns:a16="http://schemas.microsoft.com/office/drawing/2014/main" id="{CC163EBB-0D91-9381-053E-1150DE519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471">
            <a:off x="277045" y="5913039"/>
            <a:ext cx="596749" cy="482704"/>
          </a:xfrm>
          <a:prstGeom prst="rect">
            <a:avLst/>
          </a:prstGeom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230F271-F954-B9A6-7E1A-727302B71623}"/>
              </a:ext>
            </a:extLst>
          </p:cNvPr>
          <p:cNvGraphicFramePr/>
          <p:nvPr/>
        </p:nvGraphicFramePr>
        <p:xfrm>
          <a:off x="677599" y="2144414"/>
          <a:ext cx="3455960" cy="3747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28112364-19A7-6825-110E-F07E99AAFB5C}"/>
              </a:ext>
            </a:extLst>
          </p:cNvPr>
          <p:cNvGraphicFramePr/>
          <p:nvPr/>
        </p:nvGraphicFramePr>
        <p:xfrm>
          <a:off x="4463751" y="2092677"/>
          <a:ext cx="3423127" cy="385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E80890EF-3A2D-E192-8E74-D078CE7E38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5090281"/>
              </p:ext>
            </p:extLst>
          </p:nvPr>
        </p:nvGraphicFramePr>
        <p:xfrm>
          <a:off x="8198247" y="2046626"/>
          <a:ext cx="3454831" cy="3851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5767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3523</Words>
  <Application>Microsoft Office PowerPoint</Application>
  <PresentationFormat>Widescreen</PresentationFormat>
  <Paragraphs>666</Paragraphs>
  <Slides>41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Aptos</vt:lpstr>
      <vt:lpstr>Aptos Display</vt:lpstr>
      <vt:lpstr>Arial</vt:lpstr>
      <vt:lpstr>Barlow</vt:lpstr>
      <vt:lpstr>Bauhaus 93</vt:lpstr>
      <vt:lpstr>Calibri</vt:lpstr>
      <vt:lpstr>Calibri Light</vt:lpstr>
      <vt:lpstr>Karla</vt:lpstr>
      <vt:lpstr>Lexend</vt:lpstr>
      <vt:lpstr>Lexend </vt:lpstr>
      <vt:lpstr>Lexend  </vt:lpstr>
      <vt:lpstr>Lexend Black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Sarca G V Andreea</dc:creator>
  <cp:lastModifiedBy>Angelescu Gabriel</cp:lastModifiedBy>
  <cp:revision>152</cp:revision>
  <cp:lastPrinted>2025-08-28T11:24:17Z</cp:lastPrinted>
  <dcterms:created xsi:type="dcterms:W3CDTF">2022-09-22T10:57:14Z</dcterms:created>
  <dcterms:modified xsi:type="dcterms:W3CDTF">2025-08-28T13:25:15Z</dcterms:modified>
</cp:coreProperties>
</file>