
<file path=[Content_Types].xml><?xml version="1.0" encoding="utf-8"?>
<Types xmlns="http://schemas.openxmlformats.org/package/2006/content-types">
  <Default Extension="bin" ContentType="image/pn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7" r:id="rId2"/>
    <p:sldId id="260" r:id="rId3"/>
    <p:sldId id="282" r:id="rId4"/>
    <p:sldId id="461" r:id="rId5"/>
    <p:sldId id="389" r:id="rId6"/>
    <p:sldId id="506" r:id="rId7"/>
    <p:sldId id="286" r:id="rId8"/>
    <p:sldId id="483" r:id="rId9"/>
    <p:sldId id="490" r:id="rId10"/>
    <p:sldId id="435" r:id="rId11"/>
    <p:sldId id="436" r:id="rId12"/>
    <p:sldId id="432" r:id="rId13"/>
    <p:sldId id="433" r:id="rId14"/>
    <p:sldId id="500" r:id="rId15"/>
    <p:sldId id="484" r:id="rId16"/>
    <p:sldId id="289" r:id="rId17"/>
    <p:sldId id="507" r:id="rId18"/>
    <p:sldId id="494" r:id="rId19"/>
    <p:sldId id="283" r:id="rId20"/>
    <p:sldId id="487" r:id="rId21"/>
    <p:sldId id="479" r:id="rId22"/>
    <p:sldId id="501" r:id="rId23"/>
    <p:sldId id="488" r:id="rId24"/>
    <p:sldId id="503" r:id="rId25"/>
    <p:sldId id="489" r:id="rId26"/>
    <p:sldId id="491" r:id="rId27"/>
    <p:sldId id="493" r:id="rId28"/>
    <p:sldId id="502" r:id="rId29"/>
    <p:sldId id="279" r:id="rId30"/>
    <p:sldId id="354" r:id="rId31"/>
  </p:sldIdLst>
  <p:sldSz cx="12192000" cy="6858000"/>
  <p:notesSz cx="7010400" cy="9296400"/>
  <p:defaultTextStyle>
    <a:defPPr>
      <a:defRPr lang="en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BB911C-0A44-C896-CDCC-E01802C0F531}" name="Daniela Aldescu (VERTIK)" initials="DA" userId="S::daldescu@vertikgroup.eu::02d38be3-87d1-4341-8ad8-edc61badf429" providerId="AD"/>
  <p188:author id="{1D2B9A43-757E-EDE3-D167-0714A4ABCBB8}" name="Lacrima POPA" initials="LP" userId="S::lacrima.popa@dn-agrar.eu::93509d14-3cb5-4b43-af87-999365e6340f" providerId="AD"/>
  <p188:author id="{995AAE73-41A5-5F4A-90F2-78712119BC4D}" name="Madalina Stanciu (VERTIK)" initials="MS" userId="S::mstanciu@vertikgroup.eu::157a72c8-8b27-47d4-b9cb-f3f78052c39d" providerId="AD"/>
  <p188:author id="{9C8C80DC-2737-02BA-F895-19F59F914A3F}" name="Andreea Irimia (VERTIK)" initials="AI(" userId="S::airimia@vertikgroup.eu::6c309c73-671a-4d5b-9066-d3ab3cc5db4f" providerId="AD"/>
  <p188:author id="{2BABA9DC-31B2-83D5-6A8D-FB75AEE4CD03}" name="Vlad Obreja (VERTIK)" initials="VO" userId="S::vobreja@vertikgroup.eu::3ed25790-2a98-4d36-b70f-54f9ca63ce8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303"/>
    <a:srgbClr val="FAA303"/>
    <a:srgbClr val="017900"/>
    <a:srgbClr val="3C4245"/>
    <a:srgbClr val="3C424F"/>
    <a:srgbClr val="6A7D93"/>
    <a:srgbClr val="9E98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A110F7-3972-4603-90AB-72CE04C1863B}" v="1" dt="2025-05-23T11:35:24.246"/>
    <p1510:client id="{F1041F4D-434E-4AE8-9CA5-7F0084EC062A}" v="273" dt="2025-05-22T14:11:39.4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1525" autoAdjust="0"/>
  </p:normalViewPr>
  <p:slideViewPr>
    <p:cSldViewPr snapToGrid="0">
      <p:cViewPr varScale="1">
        <p:scale>
          <a:sx n="101" d="100"/>
          <a:sy n="101" d="100"/>
        </p:scale>
        <p:origin x="10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vertiktogether-my.sharepoint.com/personal/daldescu_vertikgroup_eu/Documents/VERTIK%20Consultanta/DN%20AGRAR/16.Prezentari%20investitori%20pentru%20evenimente/Milk%20Market%20update/EU%20Prices%20of%20cows%20RAW%20MILK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vertiktogether-my.sharepoint.com/personal/daldescu_vertikgroup_eu/Documents/VERTIK%20Consultanta/DN%20AGRAR/16.Prezentari%20investitori%20pentru%20evenimente/Milk%20Market%20update/EU%20Prices%20of%20cows%20RAW%20MILK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92098288174632"/>
          <c:y val="3.1834476943459006E-2"/>
          <c:w val="0.82707900862840811"/>
          <c:h val="0.880980808626691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FFC000">
                  <a:alpha val="94000"/>
                </a:srgb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bg1">
                    <a:alpha val="94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3B-4032-A970-64BCBD4EE51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bg1">
                    <a:alpha val="94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33B-4032-A970-64BCBD4EE513}"/>
              </c:ext>
            </c:extLst>
          </c:dPt>
          <c:dPt>
            <c:idx val="2"/>
            <c:invertIfNegative val="0"/>
            <c:bubble3D val="0"/>
            <c:spPr>
              <a:solidFill>
                <a:srgbClr val="017900"/>
              </a:solidFill>
              <a:ln>
                <a:solidFill>
                  <a:schemeClr val="bg1">
                    <a:alpha val="94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6CD3-4FE8-81C4-73D4F2F55427}"/>
              </c:ext>
            </c:extLst>
          </c:dPt>
          <c:dPt>
            <c:idx val="3"/>
            <c:invertIfNegative val="0"/>
            <c:bubble3D val="0"/>
            <c:spPr>
              <a:solidFill>
                <a:srgbClr val="FAA303"/>
              </a:solidFill>
              <a:ln>
                <a:solidFill>
                  <a:srgbClr val="FFC000">
                    <a:alpha val="94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CD3-4FE8-81C4-73D4F2F55427}"/>
              </c:ext>
            </c:extLst>
          </c:dPt>
          <c:dLbls>
            <c:dLbl>
              <c:idx val="0"/>
              <c:layout>
                <c:manualLayout>
                  <c:x val="1.4467760043519023E-7"/>
                  <c:y val="3.504023203967301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60065CAE-1CCF-4E60-8C89-D60939385AAB}" type="VALUE">
                      <a:rPr lang="en-US"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pPr algn="ctr" rtl="0">
                        <a:defRPr lang="en-US" b="1"/>
                      </a:pPr>
                      <a:t>[VALUE]</a:t>
                    </a:fld>
                    <a:endParaRPr lang="en-A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389816988544249"/>
                      <c:h val="0.1174000099192258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33B-4032-A970-64BCBD4EE513}"/>
                </c:ext>
              </c:extLst>
            </c:dLbl>
            <c:dLbl>
              <c:idx val="1"/>
              <c:layout>
                <c:manualLayout>
                  <c:x val="7.4263989771451112E-3"/>
                  <c:y val="-3.2119728416240844E-17"/>
                </c:manualLayout>
              </c:layout>
              <c:tx>
                <c:rich>
                  <a:bodyPr/>
                  <a:lstStyle/>
                  <a:p>
                    <a:fld id="{8460E4F9-86F2-42A2-B72A-1FA0CC820420}" type="VALUE">
                      <a:rPr lang="en-US"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pPr/>
                      <a:t>[VALUE]</a:t>
                    </a:fld>
                    <a:endParaRPr lang="en-A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33B-4032-A970-64BCBD4EE513}"/>
                </c:ext>
              </c:extLst>
            </c:dLbl>
            <c:dLbl>
              <c:idx val="2"/>
              <c:layout>
                <c:manualLayout>
                  <c:x val="-1.11395984657176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CD3-4FE8-81C4-73D4F2F55427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61543668555452"/>
                      <c:h val="0.104208997568751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CD3-4FE8-81C4-73D4F2F554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Q1 2022</c:v>
                </c:pt>
                <c:pt idx="1">
                  <c:v>Q1 2023</c:v>
                </c:pt>
                <c:pt idx="2">
                  <c:v>Q1 2024</c:v>
                </c:pt>
                <c:pt idx="3">
                  <c:v>Q1 2025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>
                  <c:v>29.964618000000002</c:v>
                </c:pt>
                <c:pt idx="1">
                  <c:v>44.280073000000002</c:v>
                </c:pt>
                <c:pt idx="2">
                  <c:v>40.284320999999998</c:v>
                </c:pt>
                <c:pt idx="3" formatCode="#,##0.00">
                  <c:v>51.097146000000002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3B-4032-A970-64BCBD4EE5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-36"/>
        <c:axId val="1134140896"/>
        <c:axId val="1134141376"/>
      </c:barChart>
      <c:catAx>
        <c:axId val="113414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134141376"/>
        <c:crosses val="autoZero"/>
        <c:auto val="1"/>
        <c:lblAlgn val="ctr"/>
        <c:lblOffset val="100"/>
        <c:noMultiLvlLbl val="0"/>
      </c:catAx>
      <c:valAx>
        <c:axId val="1134141376"/>
        <c:scaling>
          <c:orientation val="minMax"/>
          <c:min val="2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13414089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99363856883233"/>
          <c:y val="0.10126958300561373"/>
          <c:w val="0.77824428676561708"/>
          <c:h val="0.80530507202214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EBITDA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FFC000">
                  <a:alpha val="94000"/>
                </a:srgb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bg1">
                    <a:alpha val="94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5D2-4C9F-AAEF-11592D0D0F9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bg1">
                    <a:alpha val="94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5D2-4C9F-AAEF-11592D0D0F96}"/>
              </c:ext>
            </c:extLst>
          </c:dPt>
          <c:dPt>
            <c:idx val="2"/>
            <c:invertIfNegative val="0"/>
            <c:bubble3D val="0"/>
            <c:spPr>
              <a:solidFill>
                <a:srgbClr val="017900"/>
              </a:solidFill>
              <a:ln>
                <a:solidFill>
                  <a:schemeClr val="bg1">
                    <a:alpha val="94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6E7-42FB-951D-C9D88AE81598}"/>
              </c:ext>
            </c:extLst>
          </c:dPt>
          <c:dPt>
            <c:idx val="3"/>
            <c:invertIfNegative val="0"/>
            <c:bubble3D val="0"/>
            <c:spPr>
              <a:solidFill>
                <a:srgbClr val="FAA303"/>
              </a:solidFill>
              <a:ln>
                <a:solidFill>
                  <a:srgbClr val="FFC000">
                    <a:alpha val="94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6E7-42FB-951D-C9D88AE81598}"/>
              </c:ext>
            </c:extLst>
          </c:dPt>
          <c:dLbls>
            <c:dLbl>
              <c:idx val="0"/>
              <c:layout>
                <c:manualLayout>
                  <c:x val="3.7100580843188115E-3"/>
                  <c:y val="3.627528396380573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lang="en-US"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C226273C-E285-4B3D-8BF4-4F6783E60562}" type="VALUE">
                      <a:rPr lang="en-US"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pPr algn="ctr">
                        <a:defRPr lang="en-US" b="1"/>
                      </a:pPr>
                      <a:t>[VALUE]</a:t>
                    </a:fld>
                    <a:endParaRPr lang="en-A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389816988544249"/>
                      <c:h val="0.1174000099192258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5D2-4C9F-AAEF-11592D0D0F96}"/>
                </c:ext>
              </c:extLst>
            </c:dLbl>
            <c:dLbl>
              <c:idx val="1"/>
              <c:layout>
                <c:manualLayout>
                  <c:x val="-1.1130174252956503E-2"/>
                  <c:y val="1.319101235047481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5D2-4C9F-AAEF-11592D0D0F96}"/>
                </c:ext>
              </c:extLst>
            </c:dLbl>
            <c:dLbl>
              <c:idx val="2"/>
              <c:layout>
                <c:manualLayout>
                  <c:x val="0"/>
                  <c:y val="-2.9679777788568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6E7-42FB-951D-C9D88AE815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Q1 2022</c:v>
                </c:pt>
                <c:pt idx="1">
                  <c:v>Q1 2023</c:v>
                </c:pt>
                <c:pt idx="2">
                  <c:v>Q1 2024</c:v>
                </c:pt>
                <c:pt idx="3">
                  <c:v>Q1 2025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>
                  <c:v>9.76</c:v>
                </c:pt>
                <c:pt idx="1">
                  <c:v>17.12</c:v>
                </c:pt>
                <c:pt idx="2">
                  <c:v>17.7</c:v>
                </c:pt>
                <c:pt idx="3">
                  <c:v>24.54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D2-4C9F-AAEF-11592D0D0F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overlap val="-36"/>
        <c:axId val="1134140896"/>
        <c:axId val="1134141376"/>
      </c:barChart>
      <c:catAx>
        <c:axId val="113414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134141376"/>
        <c:crosses val="autoZero"/>
        <c:auto val="1"/>
        <c:lblAlgn val="ctr"/>
        <c:lblOffset val="100"/>
        <c:noMultiLvlLbl val="0"/>
      </c:catAx>
      <c:valAx>
        <c:axId val="113414137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13414089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50958990468709"/>
          <c:y val="0.43764039794272147"/>
          <c:w val="0.77824428676561708"/>
          <c:h val="0.478827516347896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NET PROFIT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FFC000">
                  <a:alpha val="94000"/>
                </a:srgb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bg1">
                    <a:alpha val="94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B3A-4DD1-B1D1-E67F467D467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bg1">
                    <a:alpha val="94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B3A-4DD1-B1D1-E67F467D467B}"/>
              </c:ext>
            </c:extLst>
          </c:dPt>
          <c:dPt>
            <c:idx val="2"/>
            <c:invertIfNegative val="0"/>
            <c:bubble3D val="0"/>
            <c:spPr>
              <a:solidFill>
                <a:srgbClr val="017900"/>
              </a:solidFill>
              <a:ln>
                <a:solidFill>
                  <a:schemeClr val="bg1">
                    <a:alpha val="94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86DE-4C9F-A5F9-615788116291}"/>
              </c:ext>
            </c:extLst>
          </c:dPt>
          <c:dPt>
            <c:idx val="3"/>
            <c:invertIfNegative val="0"/>
            <c:bubble3D val="0"/>
            <c:spPr>
              <a:solidFill>
                <a:srgbClr val="FAA303"/>
              </a:solidFill>
              <a:ln>
                <a:solidFill>
                  <a:srgbClr val="FFC000">
                    <a:alpha val="94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6DE-4C9F-A5F9-615788116291}"/>
              </c:ext>
            </c:extLst>
          </c:dPt>
          <c:dLbls>
            <c:dLbl>
              <c:idx val="0"/>
              <c:layout>
                <c:manualLayout>
                  <c:x val="-3.6758672131864049E-3"/>
                  <c:y val="4.2870790139043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389816988544249"/>
                      <c:h val="0.117400009919225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B3A-4DD1-B1D1-E67F467D467B}"/>
                </c:ext>
              </c:extLst>
            </c:dLbl>
            <c:dLbl>
              <c:idx val="1"/>
              <c:layout>
                <c:manualLayout>
                  <c:x val="7.3520238761317124E-3"/>
                  <c:y val="9.89325926285610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B3A-4DD1-B1D1-E67F467D467B}"/>
                </c:ext>
              </c:extLst>
            </c:dLbl>
            <c:dLbl>
              <c:idx val="2"/>
              <c:layout>
                <c:manualLayout>
                  <c:x val="-1.1028035814197569E-2"/>
                  <c:y val="-1.978651852571227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6DE-4C9F-A5F9-6157881162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Q1 2022</c:v>
                </c:pt>
                <c:pt idx="1">
                  <c:v>Q1 2023</c:v>
                </c:pt>
                <c:pt idx="2">
                  <c:v>Q1 2024</c:v>
                </c:pt>
                <c:pt idx="3">
                  <c:v>Q1 2025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>
                  <c:v>3.1</c:v>
                </c:pt>
                <c:pt idx="1">
                  <c:v>8.26</c:v>
                </c:pt>
                <c:pt idx="2">
                  <c:v>7.89</c:v>
                </c:pt>
                <c:pt idx="3" formatCode="General">
                  <c:v>14.06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B3A-4DD1-B1D1-E67F467D46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overlap val="-36"/>
        <c:axId val="1134140896"/>
        <c:axId val="1134141376"/>
      </c:barChart>
      <c:catAx>
        <c:axId val="113414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134141376"/>
        <c:crosses val="autoZero"/>
        <c:auto val="1"/>
        <c:lblAlgn val="ctr"/>
        <c:lblOffset val="100"/>
        <c:noMultiLvlLbl val="0"/>
      </c:catAx>
      <c:valAx>
        <c:axId val="113414137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13414089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GB" sz="1100" b="1" i="1" u="none" strike="noStrike" kern="1200" spc="0" baseline="0" dirty="0" smtClean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GB" sz="1100" b="1" i="1" u="none" strike="noStrike" kern="1200" spc="0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 of milk at the region level</a:t>
            </a:r>
          </a:p>
          <a:p>
            <a:pPr>
              <a:defRPr lang="en-GB" sz="1100" b="1" i="1" dirty="0" smtClean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GB" sz="1100" b="1" i="1" u="none" strike="noStrike" kern="1200" spc="0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c/kg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GB" sz="1100" b="1" i="1" u="none" strike="noStrike" kern="1200" spc="0" baseline="0" dirty="0" smtClean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04F-40D1-A662-1C52D524C59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04F-40D1-A662-1C52D524C595}"/>
              </c:ext>
            </c:extLst>
          </c:dPt>
          <c:dPt>
            <c:idx val="2"/>
            <c:invertIfNegative val="0"/>
            <c:bubble3D val="0"/>
            <c:spPr>
              <a:solidFill>
                <a:srgbClr val="FAA30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04F-40D1-A662-1C52D524C595}"/>
              </c:ext>
            </c:extLst>
          </c:dPt>
          <c:dPt>
            <c:idx val="3"/>
            <c:invertIfNegative val="0"/>
            <c:bubble3D val="0"/>
            <c:spPr>
              <a:solidFill>
                <a:srgbClr val="017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04F-40D1-A662-1C52D524C59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Sheet1!$B$5:$B$8</c:f>
              <c:strCache>
                <c:ptCount val="4"/>
                <c:pt idx="0">
                  <c:v>Hungary</c:v>
                </c:pt>
                <c:pt idx="1">
                  <c:v>Bulgaria</c:v>
                </c:pt>
                <c:pt idx="2">
                  <c:v>Poland</c:v>
                </c:pt>
                <c:pt idx="3">
                  <c:v>Romania</c:v>
                </c:pt>
              </c:strCache>
            </c:strRef>
          </c:cat>
          <c:val>
            <c:numRef>
              <c:f>Sheet1!$D$5:$D$8</c:f>
              <c:numCache>
                <c:formatCode>0.0</c:formatCode>
                <c:ptCount val="4"/>
                <c:pt idx="0">
                  <c:v>50.96</c:v>
                </c:pt>
                <c:pt idx="1">
                  <c:v>51.32</c:v>
                </c:pt>
                <c:pt idx="2">
                  <c:v>54.8</c:v>
                </c:pt>
                <c:pt idx="3" formatCode="0">
                  <c:v>47.26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4F-40D1-A662-1C52D524C59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32861600"/>
        <c:axId val="1032862560"/>
      </c:barChart>
      <c:catAx>
        <c:axId val="1032861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032862560"/>
        <c:crosses val="autoZero"/>
        <c:auto val="1"/>
        <c:lblAlgn val="ctr"/>
        <c:lblOffset val="100"/>
        <c:noMultiLvlLbl val="0"/>
      </c:catAx>
      <c:valAx>
        <c:axId val="1032862560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1032861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GB" sz="1100" b="1" i="1" u="none" strike="noStrike" kern="1200" spc="0" baseline="0" dirty="0" smtClean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GB" sz="1100" b="1" i="1" u="none" strike="noStrike" kern="1200" spc="0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Amount of milk collected at the regional </a:t>
            </a:r>
          </a:p>
          <a:p>
            <a:pPr>
              <a:defRPr lang="en-GB" sz="1100" b="1" i="1" dirty="0" smtClean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GB" sz="1100" b="1" i="1" u="none" strike="noStrike" kern="1200" spc="0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level, %</a:t>
            </a:r>
          </a:p>
        </c:rich>
      </c:tx>
      <c:layout>
        <c:manualLayout>
          <c:xMode val="edge"/>
          <c:yMode val="edge"/>
          <c:x val="0.1437969340302938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GB" sz="1100" b="1" i="1" u="none" strike="noStrike" kern="1200" spc="0" baseline="0" dirty="0" smtClean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3282374543587001E-2"/>
          <c:y val="0.21583766230366949"/>
          <c:w val="0.87755060116363326"/>
          <c:h val="0.68428465982756248"/>
        </c:manualLayout>
      </c:layout>
      <c:barChart>
        <c:barDir val="bar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384-4D2A-9182-D98DDB00A4B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384-4D2A-9182-D98DDB00A4BB}"/>
              </c:ext>
            </c:extLst>
          </c:dPt>
          <c:dPt>
            <c:idx val="2"/>
            <c:invertIfNegative val="0"/>
            <c:bubble3D val="0"/>
            <c:spPr>
              <a:solidFill>
                <a:srgbClr val="FAA30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384-4D2A-9182-D98DDB00A4BB}"/>
              </c:ext>
            </c:extLst>
          </c:dPt>
          <c:dPt>
            <c:idx val="3"/>
            <c:invertIfNegative val="0"/>
            <c:bubble3D val="0"/>
            <c:spPr>
              <a:solidFill>
                <a:srgbClr val="017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384-4D2A-9182-D98DDB00A4BB}"/>
              </c:ext>
            </c:extLst>
          </c:dPt>
          <c:dLbls>
            <c:dLbl>
              <c:idx val="1"/>
              <c:layout>
                <c:manualLayout>
                  <c:x val="-5.0312226309599486E-2"/>
                  <c:y val="-6.09747032248720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384-4D2A-9182-D98DDB00A4BB}"/>
                </c:ext>
              </c:extLst>
            </c:dLbl>
            <c:dLbl>
              <c:idx val="2"/>
              <c:layout>
                <c:manualLayout>
                  <c:x val="-0.1"/>
                  <c:y val="-7.40740740740740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384-4D2A-9182-D98DDB00A4BB}"/>
                </c:ext>
              </c:extLst>
            </c:dLbl>
            <c:dLbl>
              <c:idx val="3"/>
              <c:layout>
                <c:manualLayout>
                  <c:x val="8.1015866601155898E-3"/>
                  <c:y val="-7.5061117441460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384-4D2A-9182-D98DDB00A4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Sheet1!$A$20:$B$23</c:f>
              <c:strCache>
                <c:ptCount val="4"/>
                <c:pt idx="0">
                  <c:v>Hungary</c:v>
                </c:pt>
                <c:pt idx="1">
                  <c:v>Bulgaria</c:v>
                </c:pt>
                <c:pt idx="2">
                  <c:v>Poland</c:v>
                </c:pt>
                <c:pt idx="3">
                  <c:v>Romania</c:v>
                </c:pt>
              </c:strCache>
            </c:strRef>
          </c:cat>
          <c:val>
            <c:numRef>
              <c:f>Sheet1!$D$20:$D$23</c:f>
              <c:numCache>
                <c:formatCode>0.0%</c:formatCode>
                <c:ptCount val="4"/>
                <c:pt idx="0">
                  <c:v>6.2E-2</c:v>
                </c:pt>
                <c:pt idx="1">
                  <c:v>-1.0999999999999999E-2</c:v>
                </c:pt>
                <c:pt idx="2">
                  <c:v>-1.7999999999999999E-2</c:v>
                </c:pt>
                <c:pt idx="3">
                  <c:v>-2E-3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84-4D2A-9182-D98DDB00A4B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96246767"/>
        <c:axId val="96247247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Sheet1!$A$20:$B$23</c15:sqref>
                        </c15:formulaRef>
                      </c:ext>
                    </c:extLst>
                    <c:strCache>
                      <c:ptCount val="4"/>
                      <c:pt idx="0">
                        <c:v>Hungary</c:v>
                      </c:pt>
                      <c:pt idx="1">
                        <c:v>Bulgaria</c:v>
                      </c:pt>
                      <c:pt idx="2">
                        <c:v>Poland</c:v>
                      </c:pt>
                      <c:pt idx="3">
                        <c:v>Romania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Sheet1!$C$20:$C$23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4384-4D2A-9182-D98DDB00A4BB}"/>
                  </c:ext>
                </c:extLst>
              </c15:ser>
            </c15:filteredBarSeries>
          </c:ext>
        </c:extLst>
      </c:barChart>
      <c:catAx>
        <c:axId val="962467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ctr">
              <a:defRPr lang="en-US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96247247"/>
        <c:crosses val="autoZero"/>
        <c:auto val="1"/>
        <c:lblAlgn val="ctr"/>
        <c:lblOffset val="100"/>
        <c:noMultiLvlLbl val="0"/>
      </c:catAx>
      <c:valAx>
        <c:axId val="96247247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96246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283B5-B998-A541-B971-C8F80DAC96E5}" type="datetimeFigureOut">
              <a:rPr lang="ro-RO" smtClean="0"/>
              <a:t>28.05.2025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DC3B0-B014-C34C-BAD2-0F6DCD2F73E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98568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700F5-9D1C-C94B-8B02-4E5903C62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88D329-CE3A-8457-247E-81F9340B5D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453C33-C958-F466-BF40-EF8083B177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6F1F9-6D2F-82AD-EA06-F94167A767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8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15208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30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83316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D09E2-5FA0-C0C3-E529-BA5659630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5F1C29-243B-4C3A-0FA8-AE70B66747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5A6975-00CF-E1FB-E08B-7E07551281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0989F-4D1C-5D00-154A-A1A46B9FBA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9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09122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14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55448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16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18691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D792B-746E-7C8D-F037-7B2A91FD9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34692C-9806-DE95-82D1-2CF6DCF6AB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C04AB9-304A-9F30-807E-BC08D0AE2B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35027-6F50-2B1D-63A1-DA06CC82D5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17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84659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EE6F2-AB7B-AE9E-B053-064FA4339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E4CD6A-98AB-362A-D81A-9F32A4396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626C32-1144-701D-5410-490A9CC7D9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93DC2-1661-D5CA-1C75-3C6317539C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21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98770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2B54D-4956-1670-D44B-18A26D704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3A5779-7E1B-C6B8-93F6-41EC755EB0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191960-BD8E-ED40-E381-C36E945E2B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BBC2B-26AB-756A-B767-E81801A83E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22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41039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3CE62-23DA-93F2-C7D5-B001A2F80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FC3413-AD9B-D79C-5D8F-2A464427BE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507FF7-AE87-64BD-9BD3-E73E80B62A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7B89D-AC05-816E-2547-7CE9FE5866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24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747952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F96C5-8256-6080-D1E8-11C77DBE8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B9F0C9-DD69-0DB8-4044-CCADD50DA4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57E11B-F352-8464-D8EA-A16D86EB02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17500-EFDA-1A65-08EE-403A5D8EE8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28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17820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07094-BBED-C36D-09EC-037B0D45A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976003-2140-5B24-1B25-BF2ADB834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D812F-F6C1-216B-5CEC-40F40647A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FB91-1501-FE47-BCB8-F07FC35C730C}" type="datetime1">
              <a:rPr lang="ro-RO" smtClean="0"/>
              <a:t>28.05.2025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E2D97-217A-CE08-123C-C0EC0E198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F0F12-0E54-BF96-C5B1-02F9C996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35409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17AC8-4129-DABB-D8A2-1630CFBC9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22C19-F80D-99AE-7DD8-1A30617907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ADE97-081C-662A-91AB-DCE3562DF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ABF2-CD94-8746-B8B0-939A3C9D7A1E}" type="datetime1">
              <a:rPr lang="ro-RO" smtClean="0"/>
              <a:t>28.05.2025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8F01C-7C8C-4325-983C-10ED859DB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3CE38-8BFD-F74A-11E4-1463F593A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71128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E50820-1220-11C4-6B0E-F382582404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CD617-A5AF-CFDB-F69B-90CE2126A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29DDF-F7AC-C959-882E-2F7D7F101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D020-C69E-8748-B81A-1F16FB32EAEB}" type="datetime1">
              <a:rPr lang="ro-RO" smtClean="0"/>
              <a:t>28.05.2025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3555E-F87B-52E9-3C3B-EB799D97E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FA94D-5AA3-16F1-53D3-BB34984DA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8620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40A79-0294-65F6-A51D-6FA953F6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73AAA-91DA-1CAA-E5AB-2262A3E98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BE360-D11A-A422-EDC1-AABDD8061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731E7-416F-4A43-A7BC-E03B61CAAF86}" type="datetime1">
              <a:rPr lang="ro-RO" smtClean="0"/>
              <a:t>28.05.2025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ED28A-6D36-7E2C-7BA6-0A3CB98C5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1FB6D-344F-231D-0532-CAA667631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36039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DD3FA-9169-E190-E6F0-53CCA6B2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4DCDE6-2790-B93E-BD62-8D3B5D81C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53394-BD33-6C91-FA8F-866CD94ED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26BD0-7797-1A4D-9EA8-EB97E753AA7D}" type="datetime1">
              <a:rPr lang="ro-RO" smtClean="0"/>
              <a:t>28.05.2025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38BC3-8D2E-23A5-AFB5-928458AD0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59683-6460-8F79-725C-1AFC624D0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4936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63076-7B98-5DB7-C509-81E607C9F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4677B-C6BB-6591-FB90-C85270EBE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BEBE49-FAD6-35C1-EBF3-E4B889BD5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73347-3C77-EE1F-6A43-D6B7C4FEB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3652-6ABB-DC4A-BC8B-0F37C8DE820E}" type="datetime1">
              <a:rPr lang="ro-RO" smtClean="0"/>
              <a:t>28.05.2025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B9EC19-F3C7-8214-7A35-1121A129A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5389C-2E2E-99B0-EDE3-466B36204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6199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E6288-5B52-CBC0-7C83-17EEAAFAD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4E185-87C8-E78F-FC5D-A867A74BE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530843-2E68-1118-DACC-4743F9FE3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B774C2-DF2A-E28C-064F-14B1E28F13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F9637A-4DB6-7338-6E59-8A5E493A99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3EF4F6-14E3-40EB-17A9-C9246A54E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953D-A4F7-9748-9F21-173D5DCD5BBB}" type="datetime1">
              <a:rPr lang="ro-RO" smtClean="0"/>
              <a:t>28.05.2025</a:t>
            </a:fld>
            <a:endParaRPr lang="ro-R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523527-E6D8-D134-5C88-A5777CEBF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911DA3-28E2-36DF-5724-03149B1BE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56808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633B2-C25F-C1C9-CDB3-850CEC883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AC4C81-D2B6-788B-421A-C05C521F9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BA3AE-11EB-3C48-9256-7AB1E18F7BC5}" type="datetime1">
              <a:rPr lang="ro-RO" smtClean="0"/>
              <a:t>28.05.2025</a:t>
            </a:fld>
            <a:endParaRPr lang="ro-R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2C9257-5D92-78E2-8179-F62B18EA0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8BF8FF-3954-8B3E-8ACF-09D476DE7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02810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5C36E7-055F-7004-8708-7CA999B03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C499-4113-0940-A86A-67BAF00A83B9}" type="datetime1">
              <a:rPr lang="ro-RO" smtClean="0"/>
              <a:t>28.05.2025</a:t>
            </a:fld>
            <a:endParaRPr lang="ro-R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D6B4AB-659F-E1A1-0A47-0403FAA5E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BC47C-D3CE-3D6A-7251-1214913E7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91836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09FBB-8B33-245F-E60F-9116C1DEE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D835B-BBDE-4450-F688-EA21BFAF4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BD3963-69F4-740D-16C3-8D9802311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751A91-0493-051E-3B94-E769BBF81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9A9FD-5206-0045-BD5E-B8F72777E8C5}" type="datetime1">
              <a:rPr lang="ro-RO" smtClean="0"/>
              <a:t>28.05.2025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19CDF3-B673-B82C-A01D-C79105AAB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E2148-B184-653A-9815-42FB01B7F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16219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90EB9-6D01-BBA4-2898-A474D37F3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3C7A1D-EF02-3D44-B50A-D690788DB8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8EBCDA-061B-CCCD-CA81-3059286BBC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569049-72F2-D22A-49BA-D03051703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7EAF1-4DAD-4546-A136-89FE4722A5E1}" type="datetime1">
              <a:rPr lang="ro-RO" smtClean="0"/>
              <a:t>28.05.2025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573C1B-AD8C-1DAB-EDDA-24C9667AE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65D74-687A-981D-3F81-562B60D45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65825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3EFD09-DAE5-EB80-1545-1B392D425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A8C22-2A16-8AA3-5650-428DD3C33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8568E-18E5-0599-DDAA-3ABB32770D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BB1A-90FD-5D4A-B6FA-E7BF87ED65C3}" type="datetime1">
              <a:rPr lang="ro-RO" smtClean="0"/>
              <a:t>28.05.2025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F88DA-633F-EE8E-FF5C-D838F3EE9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D42CF-2607-A86F-6C55-0109CCB97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3368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bin"/><Relationship Id="rId7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3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3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investors@dn-agrar.eu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" Type="http://schemas.openxmlformats.org/officeDocument/2006/relationships/image" Target="../media/image2.png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Cows looking at the camera">
            <a:extLst>
              <a:ext uri="{FF2B5EF4-FFF2-40B4-BE49-F238E27FC236}">
                <a16:creationId xmlns:a16="http://schemas.microsoft.com/office/drawing/2014/main" id="{2F8D0210-EE5C-4867-0103-77FBDCB37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66"/>
          <a:stretch/>
        </p:blipFill>
        <p:spPr>
          <a:xfrm>
            <a:off x="2555441" y="10"/>
            <a:ext cx="9669642" cy="6857990"/>
          </a:xfrm>
          <a:prstGeom prst="rect">
            <a:avLst/>
          </a:prstGeom>
        </p:spPr>
      </p:pic>
      <p:sp>
        <p:nvSpPr>
          <p:cNvPr id="25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E54FA44-134D-7B95-44AA-60AF8E0A9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87" y="181471"/>
            <a:ext cx="3014130" cy="30141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8A696F-F001-5A9E-16EF-30B458159885}"/>
              </a:ext>
            </a:extLst>
          </p:cNvPr>
          <p:cNvSpPr txBox="1">
            <a:spLocks/>
          </p:cNvSpPr>
          <p:nvPr/>
        </p:nvSpPr>
        <p:spPr>
          <a:xfrm>
            <a:off x="214987" y="3195601"/>
            <a:ext cx="4774946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o-RO" sz="4000" dirty="0">
                <a:solidFill>
                  <a:srgbClr val="6A7D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en-US" sz="4000" dirty="0" err="1">
                <a:solidFill>
                  <a:srgbClr val="6A7D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resentation</a:t>
            </a:r>
            <a:r>
              <a:rPr lang="en-US" sz="4000" dirty="0">
                <a:solidFill>
                  <a:srgbClr val="6A7D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Financial Results </a:t>
            </a:r>
          </a:p>
          <a:p>
            <a:pPr algn="l"/>
            <a:r>
              <a:rPr lang="en-GB" sz="4000" dirty="0">
                <a:solidFill>
                  <a:srgbClr val="6A7D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Q1 </a:t>
            </a:r>
            <a:r>
              <a:rPr lang="en-US" sz="4000" dirty="0">
                <a:solidFill>
                  <a:srgbClr val="6A7D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</a:t>
            </a:r>
          </a:p>
          <a:p>
            <a:pPr algn="l"/>
            <a:endParaRPr lang="ro-RO" sz="4000" dirty="0">
              <a:solidFill>
                <a:srgbClr val="6A7D9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US" sz="24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May 26</a:t>
            </a:r>
            <a:r>
              <a:rPr lang="en-US" sz="2400" baseline="300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sz="24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2025 -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12E8D6-8AF9-C129-9644-5BCB5D8CC375}"/>
              </a:ext>
            </a:extLst>
          </p:cNvPr>
          <p:cNvSpPr/>
          <p:nvPr/>
        </p:nvSpPr>
        <p:spPr>
          <a:xfrm>
            <a:off x="6566766" y="181471"/>
            <a:ext cx="583717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9A30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AGRAR’s </a:t>
            </a:r>
          </a:p>
          <a:p>
            <a:pPr algn="ctr"/>
            <a:r>
              <a:rPr lang="en-US" sz="4000" b="1" dirty="0">
                <a:ln w="0"/>
                <a:solidFill>
                  <a:srgbClr val="F9A30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Management  Team</a:t>
            </a:r>
          </a:p>
        </p:txBody>
      </p:sp>
    </p:spTree>
    <p:extLst>
      <p:ext uri="{BB962C8B-B14F-4D97-AF65-F5344CB8AC3E}">
        <p14:creationId xmlns:p14="http://schemas.microsoft.com/office/powerpoint/2010/main" val="283089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146245" y="375219"/>
            <a:ext cx="10053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FINANCIAL RESULTS HIGHLIGHTS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Q1 </a:t>
            </a:r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2E522C5-4A1F-E3A0-2C48-3457D252C3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955973"/>
              </p:ext>
            </p:extLst>
          </p:nvPr>
        </p:nvGraphicFramePr>
        <p:xfrm>
          <a:off x="5410329" y="1326705"/>
          <a:ext cx="6400542" cy="47379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48963">
                  <a:extLst>
                    <a:ext uri="{9D8B030D-6E8A-4147-A177-3AD203B41FA5}">
                      <a16:colId xmlns:a16="http://schemas.microsoft.com/office/drawing/2014/main" val="1400327029"/>
                    </a:ext>
                  </a:extLst>
                </a:gridCol>
                <a:gridCol w="1168598">
                  <a:extLst>
                    <a:ext uri="{9D8B030D-6E8A-4147-A177-3AD203B41FA5}">
                      <a16:colId xmlns:a16="http://schemas.microsoft.com/office/drawing/2014/main" val="3409493443"/>
                    </a:ext>
                  </a:extLst>
                </a:gridCol>
                <a:gridCol w="1180903">
                  <a:extLst>
                    <a:ext uri="{9D8B030D-6E8A-4147-A177-3AD203B41FA5}">
                      <a16:colId xmlns:a16="http://schemas.microsoft.com/office/drawing/2014/main" val="1850854319"/>
                    </a:ext>
                  </a:extLst>
                </a:gridCol>
                <a:gridCol w="902078">
                  <a:extLst>
                    <a:ext uri="{9D8B030D-6E8A-4147-A177-3AD203B41FA5}">
                      <a16:colId xmlns:a16="http://schemas.microsoft.com/office/drawing/2014/main" val="3314497017"/>
                    </a:ext>
                  </a:extLst>
                </a:gridCol>
              </a:tblGrid>
              <a:tr h="479100">
                <a:tc>
                  <a:txBody>
                    <a:bodyPr/>
                    <a:lstStyle/>
                    <a:p>
                      <a:pPr algn="ctr" fontAlgn="t"/>
                      <a:r>
                        <a:rPr lang="ro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PROFIT AND LOSS ACCOUNT</a:t>
                      </a:r>
                    </a:p>
                    <a:p>
                      <a:pPr algn="ctr" fontAlgn="t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(RON)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3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 3</a:t>
                      </a:r>
                      <a:r>
                        <a:rPr lang="ro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03</a:t>
                      </a:r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/202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en-RO" sz="1200" b="1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3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3</a:t>
                      </a:r>
                      <a:r>
                        <a:rPr lang="ro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03</a:t>
                      </a:r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/202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en-RO" sz="1200" b="1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3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∆%</a:t>
                      </a:r>
                      <a:endParaRPr lang="en-RO" sz="1200" b="1" i="0" u="none" strike="noStrike" dirty="0">
                        <a:solidFill>
                          <a:schemeClr val="bg1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30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242780"/>
                  </a:ext>
                </a:extLst>
              </a:tr>
              <a:tr h="497675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OPERATING INCOME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– TOTAL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73,428,08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60,152,441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2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2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.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07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396716"/>
                  </a:ext>
                </a:extLst>
              </a:tr>
              <a:tr h="497675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OPERATING EXPENSES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 – TOTAL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54,358,447</a:t>
                      </a:r>
                      <a:endParaRPr lang="en-US" sz="1100" b="0" i="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48,559,094 </a:t>
                      </a:r>
                      <a:endParaRPr lang="en-US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11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.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94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US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1484049"/>
                  </a:ext>
                </a:extLst>
              </a:tr>
              <a:tr h="612683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OPERATING PROFIT OR LOSS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19,069,641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highlight>
                            <a:srgbClr val="FFFF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593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346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64.49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052544"/>
                  </a:ext>
                </a:extLst>
              </a:tr>
              <a:tr h="497675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FINANCIAL INCOME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– TOTAL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89,446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highlight>
                            <a:srgbClr val="FFFF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260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094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(65.61)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3615369"/>
                  </a:ext>
                </a:extLst>
              </a:tr>
              <a:tr h="497675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FINANCIAL EXPENSES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– TOTAL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1,823,410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034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111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(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1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0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.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36)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084586"/>
                  </a:ext>
                </a:extLst>
              </a:tr>
              <a:tr h="497675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FINANCIAL PROFIT OR LOSS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(1,733,964)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(1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774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017)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(2.26)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030642"/>
                  </a:ext>
                </a:extLst>
              </a:tr>
              <a:tr h="457625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GROSS PROFIT OR LOSS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17,335,677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9.819.329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76.55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0634049"/>
                  </a:ext>
                </a:extLst>
              </a:tr>
              <a:tr h="700136">
                <a:tc>
                  <a:txBody>
                    <a:bodyPr/>
                    <a:lstStyle/>
                    <a:p>
                      <a:pPr algn="l" fontAlgn="b"/>
                      <a:r>
                        <a:rPr lang="ro-RO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GROUP NET PROFIT OR LOSS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14,065,292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889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460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78.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2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8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138728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8F4AC71-75E8-A4EE-EC9D-EB7C4905E8C9}"/>
              </a:ext>
            </a:extLst>
          </p:cNvPr>
          <p:cNvSpPr txBox="1"/>
          <p:nvPr/>
        </p:nvSpPr>
        <p:spPr>
          <a:xfrm>
            <a:off x="914672" y="1694185"/>
            <a:ext cx="4009019" cy="39703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buClr>
                <a:srgbClr val="017900"/>
              </a:buClr>
            </a:pPr>
            <a:r>
              <a:rPr lang="en-GB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the first quarter of 2025, operating revenues amounted to RON 73 million, a 22% increase compared to the same period of last year. </a:t>
            </a:r>
          </a:p>
          <a:p>
            <a:pPr algn="just">
              <a:buClr>
                <a:srgbClr val="017900"/>
              </a:buClr>
            </a:pPr>
            <a:endParaRPr lang="en-GB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buClr>
                <a:srgbClr val="017900"/>
              </a:buClr>
            </a:pPr>
            <a:r>
              <a:rPr lang="en-GB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Operating expenses increased by 12% in the first quarter of 2025 compared to the same period in 2024, reaching RON 54 million. </a:t>
            </a:r>
          </a:p>
          <a:p>
            <a:pPr algn="just">
              <a:buClr>
                <a:srgbClr val="017900"/>
              </a:buClr>
            </a:pPr>
            <a:endParaRPr lang="en-GB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buClr>
                <a:srgbClr val="017900"/>
              </a:buClr>
            </a:pPr>
            <a:r>
              <a:rPr lang="en-GB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main contribution came from the expenses related to value adjustments for tangible and intangible assets, which amounted to RON 7 million, a 12% increase compared to the same period of last year. </a:t>
            </a:r>
          </a:p>
          <a:p>
            <a:pPr algn="just">
              <a:buClr>
                <a:srgbClr val="017900"/>
              </a:buClr>
            </a:pPr>
            <a:endParaRPr lang="en-GB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buClr>
                <a:srgbClr val="017900"/>
              </a:buClr>
            </a:pPr>
            <a:r>
              <a:rPr lang="en-GB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Revenues from production sold grew by 27%, reaching RON 51 million, compared to the first quarter of 2024. 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9EFADEE-DD28-94A5-79AF-EBA803D64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42" y="1770140"/>
            <a:ext cx="326422" cy="326422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94A79764-6C4E-E72F-54A8-C60DDCE58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38" y="2806485"/>
            <a:ext cx="326422" cy="326422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3AEE2127-9FCD-1606-A428-6ADB3A696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42" y="4948751"/>
            <a:ext cx="326422" cy="32642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64DCEB0-3842-9988-A208-72167FE8D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42" y="3679344"/>
            <a:ext cx="326422" cy="32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06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180344" y="435790"/>
            <a:ext cx="7486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MAIN ELEMENTS OF THE BALANCE SHEET</a:t>
            </a:r>
            <a:endParaRPr lang="en-US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16FDA18-58CD-0CE7-DA4B-87057E5CA1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827895"/>
              </p:ext>
            </p:extLst>
          </p:nvPr>
        </p:nvGraphicFramePr>
        <p:xfrm>
          <a:off x="5516295" y="1536673"/>
          <a:ext cx="6539717" cy="4397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80084">
                  <a:extLst>
                    <a:ext uri="{9D8B030D-6E8A-4147-A177-3AD203B41FA5}">
                      <a16:colId xmlns:a16="http://schemas.microsoft.com/office/drawing/2014/main" val="2064077222"/>
                    </a:ext>
                  </a:extLst>
                </a:gridCol>
                <a:gridCol w="1230678">
                  <a:extLst>
                    <a:ext uri="{9D8B030D-6E8A-4147-A177-3AD203B41FA5}">
                      <a16:colId xmlns:a16="http://schemas.microsoft.com/office/drawing/2014/main" val="1570088667"/>
                    </a:ext>
                  </a:extLst>
                </a:gridCol>
                <a:gridCol w="981372">
                  <a:extLst>
                    <a:ext uri="{9D8B030D-6E8A-4147-A177-3AD203B41FA5}">
                      <a16:colId xmlns:a16="http://schemas.microsoft.com/office/drawing/2014/main" val="2967212118"/>
                    </a:ext>
                  </a:extLst>
                </a:gridCol>
                <a:gridCol w="647583">
                  <a:extLst>
                    <a:ext uri="{9D8B030D-6E8A-4147-A177-3AD203B41FA5}">
                      <a16:colId xmlns:a16="http://schemas.microsoft.com/office/drawing/2014/main" val="976271848"/>
                    </a:ext>
                  </a:extLst>
                </a:gridCol>
              </a:tblGrid>
              <a:tr h="374752">
                <a:tc>
                  <a:txBody>
                    <a:bodyPr/>
                    <a:lstStyle/>
                    <a:p>
                      <a:pPr algn="ctr" fontAlgn="t"/>
                      <a:r>
                        <a:rPr lang="ro-RO" sz="1200" b="1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AA303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BALANCE SHEET INDICATORS 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FAA303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(RON)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highlight>
                          <a:srgbClr val="FAA303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AA3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 3</a:t>
                      </a:r>
                      <a:r>
                        <a:rPr lang="ro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03</a:t>
                      </a:r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/202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en-RO" sz="1200" b="1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AA3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31/12/202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en-RO" sz="1200" b="1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AA3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∆%</a:t>
                      </a:r>
                      <a:endParaRPr lang="en-RO" sz="1200" b="1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AA30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758518"/>
                  </a:ext>
                </a:extLst>
              </a:tr>
              <a:tr h="299801">
                <a:tc>
                  <a:txBody>
                    <a:bodyPr/>
                    <a:lstStyle/>
                    <a:p>
                      <a:pPr algn="l" fontAlgn="b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FIXED ASSETS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- TOTAL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256,599,371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43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,5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,0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09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5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.37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3987243"/>
                  </a:ext>
                </a:extLst>
              </a:tr>
              <a:tr h="299801">
                <a:tc>
                  <a:txBody>
                    <a:bodyPr/>
                    <a:lstStyle/>
                    <a:p>
                      <a:pPr algn="l" fontAlgn="b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CURRENT ASSETS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- TOTAL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120,615,925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5,7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84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991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4.1</a:t>
                      </a:r>
                      <a:r>
                        <a:rPr lang="ro-RO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</a:t>
                      </a:r>
                      <a:r>
                        <a:rPr lang="en-GB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8308895"/>
                  </a:ext>
                </a:extLst>
              </a:tr>
              <a:tr h="299801">
                <a:tc>
                  <a:txBody>
                    <a:bodyPr/>
                    <a:lstStyle/>
                    <a:p>
                      <a:pPr algn="l" fontAlgn="b"/>
                      <a:r>
                        <a:rPr lang="ro-RO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DEFERRED EXPENSES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3,019,652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369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930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27.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2%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5221694"/>
                  </a:ext>
                </a:extLst>
              </a:tr>
              <a:tr h="32478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 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ASSETS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GB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380,234,948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61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665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930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813308"/>
                  </a:ext>
                </a:extLst>
              </a:tr>
              <a:tr h="599601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DEBTS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 AMOUNTS TO BE PAID WITHIN UP TO</a:t>
                      </a:r>
                    </a:p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ONE YEAR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83,223,972 </a:t>
                      </a:r>
                      <a:endParaRPr lang="en-GB" sz="110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84,138,725</a:t>
                      </a:r>
                      <a:endParaRPr lang="en-GB" sz="110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(1.09)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9412859"/>
                  </a:ext>
                </a:extLst>
              </a:tr>
              <a:tr h="59960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DEBTS: AMOUNTS TO BE PAID IN MORE </a:t>
                      </a:r>
                    </a:p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THAN ONE YEAR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116,058,465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,3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46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09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9192526"/>
                  </a:ext>
                </a:extLst>
              </a:tr>
              <a:tr h="29980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PROVISIONS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114,220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386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046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(7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41)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7534585"/>
                  </a:ext>
                </a:extLst>
              </a:tr>
              <a:tr h="29980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DEFERRED REVENUES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1,692,932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27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746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01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)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5612563"/>
                  </a:ext>
                </a:extLst>
              </a:tr>
              <a:tr h="32478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DEBT - TOTAL</a:t>
                      </a: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199,282,437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194,572,071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 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.42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7462507"/>
                  </a:ext>
                </a:extLst>
              </a:tr>
              <a:tr h="29980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EQUITY - TOTAL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kern="1200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179,145,359</a:t>
                      </a:r>
                      <a:endParaRPr lang="en-RO" sz="1100" u="none" strike="noStrike" kern="1200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164,980,067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8.59%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3950168"/>
                  </a:ext>
                </a:extLst>
              </a:tr>
              <a:tr h="37475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 EQUITY AND DEBT</a:t>
                      </a:r>
                      <a:endParaRPr lang="en-GB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380,234,948</a:t>
                      </a:r>
                      <a:endParaRPr lang="en-GB" sz="110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61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665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930</a:t>
                      </a:r>
                      <a:endParaRPr lang="en-GB" sz="110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5.13%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92910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A802702-48FC-139F-0BB0-91370FC34441}"/>
              </a:ext>
            </a:extLst>
          </p:cNvPr>
          <p:cNvSpPr txBox="1"/>
          <p:nvPr/>
        </p:nvSpPr>
        <p:spPr>
          <a:xfrm>
            <a:off x="838200" y="1481906"/>
            <a:ext cx="4352365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buClr>
                <a:srgbClr val="017900"/>
              </a:buClr>
            </a:pPr>
            <a:r>
              <a:rPr lang="en-GB" sz="1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Equity increased by 9% compared to December 31, 2024, reaching RON 179 million, with this increase being driven by the recording of a net profit of RON 14 million as of March 31, 2025.</a:t>
            </a:r>
          </a:p>
          <a:p>
            <a:pPr algn="just">
              <a:buClr>
                <a:srgbClr val="017900"/>
              </a:buClr>
            </a:pPr>
            <a:endParaRPr lang="en-US" sz="1400" dirty="0">
              <a:solidFill>
                <a:srgbClr val="3C424F"/>
              </a:solidFill>
              <a:highlight>
                <a:srgbClr val="FFFF00"/>
              </a:highlight>
              <a:latin typeface="Open Sans"/>
              <a:ea typeface="Open Sans"/>
              <a:cs typeface="Open Sans"/>
            </a:endParaRPr>
          </a:p>
          <a:p>
            <a:pPr algn="just">
              <a:buClr>
                <a:srgbClr val="017900"/>
              </a:buClr>
            </a:pPr>
            <a:r>
              <a:rPr lang="en-GB" sz="1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Long-term liabilities increased by 5% compared to the end of 2024, so as of March 31, 2025, the balance of long-term liabilities reached RON 116 million.</a:t>
            </a:r>
          </a:p>
          <a:p>
            <a:pPr algn="just">
              <a:buClr>
                <a:srgbClr val="017900"/>
              </a:buClr>
            </a:pPr>
            <a:endParaRPr lang="ro-RO" sz="1400" dirty="0">
              <a:solidFill>
                <a:srgbClr val="3C424F"/>
              </a:solidFill>
              <a:highlight>
                <a:srgbClr val="FFFF00"/>
              </a:highlight>
              <a:latin typeface="Open Sans"/>
              <a:ea typeface="Open Sans"/>
              <a:cs typeface="Open Sans"/>
            </a:endParaRPr>
          </a:p>
          <a:p>
            <a:pPr algn="just">
              <a:buClr>
                <a:srgbClr val="017900"/>
              </a:buClr>
            </a:pPr>
            <a:r>
              <a:rPr lang="en-GB" sz="1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The provisions for the first quarter of 2025 decreased by 70% compared to the end of 2024, reaching RON 114 thousand.</a:t>
            </a:r>
          </a:p>
          <a:p>
            <a:pPr algn="just">
              <a:buClr>
                <a:srgbClr val="017900"/>
              </a:buClr>
            </a:pPr>
            <a:endParaRPr lang="en-GB" sz="1400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  <a:p>
            <a:pPr algn="just">
              <a:buClr>
                <a:srgbClr val="017900"/>
              </a:buClr>
            </a:pPr>
            <a:r>
              <a:rPr lang="en-GB" sz="1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Compared to the end of 2024, there was an increase in long-term loans contracted from Exim Bank by RON 4 million, or 8%, as a result of the withdrawals made from the EUR 9.2 million loan contracted in April 2024 for the construction project of the DN AGRAR </a:t>
            </a:r>
            <a:r>
              <a:rPr lang="en-GB" sz="1400" dirty="0" err="1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Straja</a:t>
            </a:r>
            <a:r>
              <a:rPr lang="en-GB" sz="1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 farm.</a:t>
            </a:r>
            <a:endParaRPr lang="en-US" sz="1400" dirty="0">
              <a:effectLst/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819F5B4-B18B-D91E-421C-768B0D441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29" y="1510642"/>
            <a:ext cx="326422" cy="326422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791CA80-34B9-7350-2F17-2E134817E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54" y="2586486"/>
            <a:ext cx="326422" cy="326422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DAD0ED84-3B28-F40E-FCDB-7291C43E1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70" y="3600686"/>
            <a:ext cx="326422" cy="32642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1B89BDF-B287-9655-FCE0-54FF88FCB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78" y="4414556"/>
            <a:ext cx="326422" cy="32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36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49198-5F8D-7533-8703-0A9609171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CD132E-593C-6949-B49D-CF1AC7869328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4A0BB32-91C0-81E2-E4AE-649F5C099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B9C571-0CFC-1367-9D61-846D911774D2}"/>
              </a:ext>
            </a:extLst>
          </p:cNvPr>
          <p:cNvSpPr txBox="1"/>
          <p:nvPr/>
        </p:nvSpPr>
        <p:spPr>
          <a:xfrm>
            <a:off x="1211579" y="420564"/>
            <a:ext cx="1066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ACTIVITY IN THE CAPITAL MARKET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RECOGNIZED INTERNATIONALLY</a:t>
            </a:r>
            <a:endParaRPr lang="en-US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0FAB2-B6C4-A5B6-4AF1-DF70DA853254}"/>
              </a:ext>
            </a:extLst>
          </p:cNvPr>
          <p:cNvSpPr txBox="1"/>
          <p:nvPr/>
        </p:nvSpPr>
        <p:spPr>
          <a:xfrm>
            <a:off x="6754654" y="4297564"/>
            <a:ext cx="528479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900"/>
              </a:buClr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900"/>
              </a:buClr>
              <a:buSzTx/>
              <a:buFontTx/>
              <a:buNone/>
              <a:tabLst/>
              <a:defRPr/>
            </a:pPr>
            <a:endParaRPr kumimoji="0" lang="ro-RO" sz="1400" b="1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obtained the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score 10 at VEKTOR by ARIR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the 2nd consecutive year </a:t>
            </a:r>
            <a:endParaRPr kumimoji="0" lang="ro-RO" sz="1400" b="1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was nominated in 3 </a:t>
            </a: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categories at the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Review Awards Gala</a:t>
            </a:r>
          </a:p>
          <a:p>
            <a:pPr algn="just">
              <a:defRPr/>
            </a:pPr>
            <a:endParaRPr kumimoji="0" lang="ro-RO" sz="1400" b="1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Description of a primary heading-0">
            <a:extLst>
              <a:ext uri="{FF2B5EF4-FFF2-40B4-BE49-F238E27FC236}">
                <a16:creationId xmlns:a16="http://schemas.microsoft.com/office/drawing/2014/main" id="{7F4B2C82-718A-417A-A89F-650D9ACFC7D0}"/>
              </a:ext>
            </a:extLst>
          </p:cNvPr>
          <p:cNvSpPr txBox="1"/>
          <p:nvPr/>
        </p:nvSpPr>
        <p:spPr>
          <a:xfrm>
            <a:off x="834309" y="1793998"/>
            <a:ext cx="5678917" cy="323165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Listed on the Bucharest Stock Exchange, </a:t>
            </a:r>
            <a:r>
              <a:rPr lang="en-GB" sz="1400" i="1" dirty="0" err="1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AeRO</a:t>
            </a:r>
            <a:r>
              <a:rPr lang="en-GB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market since </a:t>
            </a:r>
            <a:r>
              <a:rPr lang="en-GB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February 2, 2022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GB" sz="1400" b="1" i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 capitalization of EUR ~50 mil, </a:t>
            </a:r>
            <a:r>
              <a:rPr lang="en-GB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liquidity ranks among the highest on the </a:t>
            </a:r>
            <a:r>
              <a:rPr lang="en-GB" sz="1400" i="1" dirty="0" err="1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AeRO</a:t>
            </a:r>
            <a:r>
              <a:rPr lang="en-GB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market, surpassing even companies listed on the Main Market.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GB" sz="1400" b="1" i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company with the</a:t>
            </a:r>
            <a:r>
              <a:rPr lang="en-GB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largest weight in the </a:t>
            </a:r>
            <a:r>
              <a:rPr lang="en-GB" sz="1400" b="1" i="1" dirty="0" err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BETAeRO</a:t>
            </a:r>
            <a:r>
              <a:rPr lang="en-GB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index at the end of Q1 2025.</a:t>
            </a:r>
          </a:p>
          <a:p>
            <a:pPr algn="just"/>
            <a:endParaRPr lang="en-GB" sz="1400" b="1" i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1400" b="1" i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o-RO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Shares included in the </a:t>
            </a:r>
            <a:r>
              <a:rPr lang="ro-RO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MSCI </a:t>
            </a:r>
            <a:r>
              <a:rPr lang="en-US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Frontier Small Cap and MSCI Romania Small Cap indices</a:t>
            </a:r>
          </a:p>
          <a:p>
            <a:pPr algn="just"/>
            <a:endParaRPr lang="en-US" sz="1400" b="1" i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400" b="1" i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A785DA-EA57-CDA6-C1A2-7488AFB6F515}"/>
              </a:ext>
            </a:extLst>
          </p:cNvPr>
          <p:cNvSpPr txBox="1"/>
          <p:nvPr/>
        </p:nvSpPr>
        <p:spPr>
          <a:xfrm>
            <a:off x="6997956" y="4433348"/>
            <a:ext cx="38540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900"/>
              </a:buClr>
              <a:buSzTx/>
              <a:buFontTx/>
              <a:buNone/>
              <a:tabLst/>
              <a:defRPr/>
            </a:pPr>
            <a:r>
              <a:rPr lang="ro-RO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Recognition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7DDA184-85E9-302F-5553-4390DBDFF2A0}"/>
              </a:ext>
            </a:extLst>
          </p:cNvPr>
          <p:cNvCxnSpPr>
            <a:cxnSpLocks/>
          </p:cNvCxnSpPr>
          <p:nvPr/>
        </p:nvCxnSpPr>
        <p:spPr>
          <a:xfrm>
            <a:off x="7094501" y="4705195"/>
            <a:ext cx="3660925" cy="3103"/>
          </a:xfrm>
          <a:prstGeom prst="line">
            <a:avLst/>
          </a:prstGeom>
          <a:ln w="19050">
            <a:solidFill>
              <a:srgbClr val="01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BBCFEA79-FB02-B3F4-CF1F-675F0D1BE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2192" y="4445834"/>
            <a:ext cx="403013" cy="403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C07B-AC2A-04F0-C9B8-0C4E6BA25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568" y="1396638"/>
            <a:ext cx="3741650" cy="253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83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F3A23-7E4F-1587-9A36-352152CED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1342678-5CF6-DC8E-9E42-C2ED32943DF9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1401A81-1785-A2C1-5932-BB7329984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9A25F7-8AC9-E14C-9388-41EE06599152}"/>
              </a:ext>
            </a:extLst>
          </p:cNvPr>
          <p:cNvSpPr txBox="1"/>
          <p:nvPr/>
        </p:nvSpPr>
        <p:spPr>
          <a:xfrm>
            <a:off x="1211579" y="420564"/>
            <a:ext cx="8691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STRONG PERFORMANCE IN THE CAPITAL MARKET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8" name="Primary Heading-3">
            <a:extLst>
              <a:ext uri="{FF2B5EF4-FFF2-40B4-BE49-F238E27FC236}">
                <a16:creationId xmlns:a16="http://schemas.microsoft.com/office/drawing/2014/main" id="{E66DD0EB-6969-34A9-FCAE-6A8352ED741E}"/>
              </a:ext>
            </a:extLst>
          </p:cNvPr>
          <p:cNvSpPr txBox="1"/>
          <p:nvPr/>
        </p:nvSpPr>
        <p:spPr>
          <a:xfrm>
            <a:off x="1041535" y="3833840"/>
            <a:ext cx="3394674" cy="3580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024"/>
              </a:lnSpc>
            </a:pPr>
            <a:r>
              <a:rPr lang="en-US" sz="2100" b="1" spc="-42" dirty="0">
                <a:solidFill>
                  <a:srgbClr val="3C4245"/>
                </a:solidFill>
                <a:latin typeface="Open Sans" panose="00000700000000000000" pitchFamily="2" charset="0"/>
              </a:rPr>
              <a:t>Shareholders</a:t>
            </a:r>
            <a:r>
              <a:rPr lang="ro-RO" sz="2100" b="1" spc="-42" dirty="0">
                <a:solidFill>
                  <a:srgbClr val="3C4245"/>
                </a:solidFill>
                <a:latin typeface="Open Sans" panose="00000700000000000000" pitchFamily="2" charset="0"/>
              </a:rPr>
              <a:t> Evolution</a:t>
            </a:r>
            <a:endParaRPr lang="en-US" sz="2100" b="1" spc="-42" dirty="0">
              <a:solidFill>
                <a:srgbClr val="3C4245"/>
              </a:solidFill>
              <a:latin typeface="Open Sans" panose="00000700000000000000" pitchFamily="2" charset="0"/>
            </a:endParaRPr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4494C379-4DA3-9D5F-2D1D-BFB856D0E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535" y="1425036"/>
            <a:ext cx="283488" cy="283488"/>
          </a:xfrm>
          <a:prstGeom prst="rect">
            <a:avLst/>
          </a:prstGeom>
        </p:spPr>
      </p:pic>
      <p:pic>
        <p:nvPicPr>
          <p:cNvPr id="13" name="Graphic 12" descr="Group of people outline">
            <a:extLst>
              <a:ext uri="{FF2B5EF4-FFF2-40B4-BE49-F238E27FC236}">
                <a16:creationId xmlns:a16="http://schemas.microsoft.com/office/drawing/2014/main" id="{9C6E0976-7BBB-F889-F926-F68CEAD69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9049" y="3819899"/>
            <a:ext cx="358047" cy="3580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62922D-4A82-CF56-8FB9-56F23EFFCEBD}"/>
              </a:ext>
            </a:extLst>
          </p:cNvPr>
          <p:cNvSpPr txBox="1"/>
          <p:nvPr/>
        </p:nvSpPr>
        <p:spPr>
          <a:xfrm>
            <a:off x="2851513" y="4299361"/>
            <a:ext cx="14070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3,000 </a:t>
            </a:r>
            <a:endParaRPr lang="ro-RO" sz="1400" b="1" i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shareholders </a:t>
            </a:r>
          </a:p>
        </p:txBody>
      </p:sp>
      <p:sp>
        <p:nvSpPr>
          <p:cNvPr id="17" name="Primary Heading-0">
            <a:extLst>
              <a:ext uri="{FF2B5EF4-FFF2-40B4-BE49-F238E27FC236}">
                <a16:creationId xmlns:a16="http://schemas.microsoft.com/office/drawing/2014/main" id="{60677884-D1E1-1F66-7AB1-4C56475B1686}"/>
              </a:ext>
            </a:extLst>
          </p:cNvPr>
          <p:cNvSpPr txBox="1"/>
          <p:nvPr/>
        </p:nvSpPr>
        <p:spPr>
          <a:xfrm>
            <a:off x="1413168" y="1419308"/>
            <a:ext cx="3462408" cy="3580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024"/>
              </a:lnSpc>
            </a:pPr>
            <a:r>
              <a:rPr lang="en-US" sz="2100" b="1" spc="-42" dirty="0">
                <a:solidFill>
                  <a:srgbClr val="3C4245"/>
                </a:solidFill>
                <a:latin typeface="Open Sans" panose="00000700000000000000" pitchFamily="2" charset="0"/>
              </a:rPr>
              <a:t>Strong Share Performance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4A8DAB-2FB6-23C6-4676-3D2AF7A82191}"/>
              </a:ext>
            </a:extLst>
          </p:cNvPr>
          <p:cNvSpPr txBox="1"/>
          <p:nvPr/>
        </p:nvSpPr>
        <p:spPr>
          <a:xfrm>
            <a:off x="1305117" y="1792241"/>
            <a:ext cx="39137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</a:t>
            </a:r>
            <a:r>
              <a:rPr lang="ro-RO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hare</a:t>
            </a:r>
            <a:r>
              <a:rPr lang="en-GB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price performance compared to the listing has </a:t>
            </a:r>
            <a:r>
              <a:rPr lang="en-GB" sz="20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doubled</a:t>
            </a:r>
            <a:r>
              <a:rPr lang="en-GB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ro-RO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</a:t>
            </a:r>
          </a:p>
          <a:p>
            <a:endParaRPr lang="ro-RO" sz="1400" b="1" i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+3.07% </a:t>
            </a:r>
            <a:r>
              <a:rPr lang="en-GB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 price performance in Q1 2025.</a:t>
            </a:r>
            <a:endParaRPr lang="ro-RO" sz="1400" i="1" dirty="0">
              <a:solidFill>
                <a:srgbClr val="3C424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sz="1400" i="1" dirty="0">
              <a:solidFill>
                <a:srgbClr val="3C424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962AAD-C689-BA8A-A672-08E863AEC780}"/>
              </a:ext>
            </a:extLst>
          </p:cNvPr>
          <p:cNvSpPr txBox="1"/>
          <p:nvPr/>
        </p:nvSpPr>
        <p:spPr>
          <a:xfrm>
            <a:off x="443670" y="5858324"/>
            <a:ext cx="5132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900" i="1" dirty="0"/>
              <a:t>*considering the closing price from 3</a:t>
            </a:r>
            <a:r>
              <a:rPr lang="en-GB" sz="900" i="1" dirty="0"/>
              <a:t>1</a:t>
            </a:r>
            <a:r>
              <a:rPr lang="ro-RO" sz="900" i="1" dirty="0"/>
              <a:t>.</a:t>
            </a:r>
            <a:r>
              <a:rPr lang="en-GB" sz="900" i="1" dirty="0"/>
              <a:t>03</a:t>
            </a:r>
            <a:r>
              <a:rPr lang="ro-RO" sz="900" i="1" dirty="0"/>
              <a:t>.202</a:t>
            </a:r>
            <a:r>
              <a:rPr lang="en-GB" sz="900" i="1" dirty="0"/>
              <a:t>5</a:t>
            </a:r>
            <a:endParaRPr lang="ro-RO" sz="900" i="1" dirty="0"/>
          </a:p>
          <a:p>
            <a:r>
              <a:rPr lang="ro-RO" sz="900" i="1" dirty="0"/>
              <a:t>**</a:t>
            </a:r>
            <a:r>
              <a:rPr lang="en-GB" sz="900" i="1" dirty="0"/>
              <a:t>31.05.2025 vs 31.03.2024</a:t>
            </a:r>
            <a:endParaRPr lang="en-US" sz="900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A0CC9F-FCCA-3F5E-6E98-F2D61F64C764}"/>
              </a:ext>
            </a:extLst>
          </p:cNvPr>
          <p:cNvSpPr txBox="1"/>
          <p:nvPr/>
        </p:nvSpPr>
        <p:spPr>
          <a:xfrm>
            <a:off x="758072" y="4798202"/>
            <a:ext cx="1534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31.03.2024 </a:t>
            </a:r>
            <a:endParaRPr lang="ro-RO" sz="1800" b="1" i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1525A8-8190-C76D-E0E3-C7F437FE5D80}"/>
              </a:ext>
            </a:extLst>
          </p:cNvPr>
          <p:cNvSpPr txBox="1"/>
          <p:nvPr/>
        </p:nvSpPr>
        <p:spPr>
          <a:xfrm>
            <a:off x="856060" y="4302089"/>
            <a:ext cx="14002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2,300 </a:t>
            </a:r>
          </a:p>
          <a:p>
            <a:pPr algn="ctr"/>
            <a:r>
              <a:rPr lang="en-US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shareholders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30C8268-9421-9575-7F8A-8CBB4325EB8A}"/>
              </a:ext>
            </a:extLst>
          </p:cNvPr>
          <p:cNvCxnSpPr>
            <a:cxnSpLocks/>
          </p:cNvCxnSpPr>
          <p:nvPr/>
        </p:nvCxnSpPr>
        <p:spPr>
          <a:xfrm flipV="1">
            <a:off x="2210085" y="4389009"/>
            <a:ext cx="916478" cy="2752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026A89-9D07-B398-BB0D-0E02EE243627}"/>
              </a:ext>
            </a:extLst>
          </p:cNvPr>
          <p:cNvCxnSpPr>
            <a:cxnSpLocks/>
          </p:cNvCxnSpPr>
          <p:nvPr/>
        </p:nvCxnSpPr>
        <p:spPr>
          <a:xfrm>
            <a:off x="1041535" y="4198932"/>
            <a:ext cx="3095036" cy="0"/>
          </a:xfrm>
          <a:prstGeom prst="line">
            <a:avLst/>
          </a:prstGeom>
          <a:ln w="19050">
            <a:solidFill>
              <a:srgbClr val="01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A8F2E5-E63F-D354-5E38-B777061C5B76}"/>
              </a:ext>
            </a:extLst>
          </p:cNvPr>
          <p:cNvCxnSpPr>
            <a:cxnSpLocks/>
          </p:cNvCxnSpPr>
          <p:nvPr/>
        </p:nvCxnSpPr>
        <p:spPr>
          <a:xfrm>
            <a:off x="1413168" y="1777355"/>
            <a:ext cx="3462408" cy="0"/>
          </a:xfrm>
          <a:prstGeom prst="line">
            <a:avLst/>
          </a:prstGeom>
          <a:ln w="19050">
            <a:solidFill>
              <a:srgbClr val="01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83D4F49-A497-9BC9-AA0C-F1719E9F6206}"/>
              </a:ext>
            </a:extLst>
          </p:cNvPr>
          <p:cNvSpPr txBox="1"/>
          <p:nvPr/>
        </p:nvSpPr>
        <p:spPr>
          <a:xfrm>
            <a:off x="579049" y="5261183"/>
            <a:ext cx="6093724" cy="405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rtl="0">
              <a:lnSpc>
                <a:spcPct val="107000"/>
              </a:lnSpc>
              <a:spcAft>
                <a:spcPts val="800"/>
              </a:spcAft>
            </a:pPr>
            <a:r>
              <a:rPr lang="ro-RO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lang="en-US" sz="20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30% </a:t>
            </a:r>
            <a:r>
              <a:rPr lang="en-US" sz="1400" i="1" dirty="0">
                <a:solidFill>
                  <a:srgbClr val="3C424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 in the number of shareholders</a:t>
            </a:r>
            <a:endParaRPr lang="en-GB" sz="1400" i="1" dirty="0">
              <a:solidFill>
                <a:srgbClr val="3C424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57F7E4-389B-F427-0481-56BC43F28B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5171" y="1777355"/>
            <a:ext cx="6352468" cy="35152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5216DBE-AE9B-4A2C-62EA-27E06F708C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1071" y="1792241"/>
            <a:ext cx="694783" cy="35407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A44C66D-718D-4BBB-58E3-7DE1148856A4}"/>
              </a:ext>
            </a:extLst>
          </p:cNvPr>
          <p:cNvSpPr txBox="1"/>
          <p:nvPr/>
        </p:nvSpPr>
        <p:spPr>
          <a:xfrm>
            <a:off x="2641654" y="4798202"/>
            <a:ext cx="1826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31.03.2025 </a:t>
            </a:r>
            <a:endParaRPr lang="ro-RO" sz="1800" b="1" i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307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5B7BB6-4F09-BD92-A3BD-8365C7674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B2B242BC-0CCB-E188-728F-4224905D3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1D22B3-7706-C093-7BE4-C725B60720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30011" b="33850"/>
          <a:stretch/>
        </p:blipFill>
        <p:spPr>
          <a:xfrm>
            <a:off x="2514394" y="0"/>
            <a:ext cx="967455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</p:pic>
      <p:sp>
        <p:nvSpPr>
          <p:cNvPr id="25" name="Rectangle 17">
            <a:extLst>
              <a:ext uri="{FF2B5EF4-FFF2-40B4-BE49-F238E27FC236}">
                <a16:creationId xmlns:a16="http://schemas.microsoft.com/office/drawing/2014/main" id="{D5E4AE10-D9E1-BAF9-F3D8-9A0F52B8F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A6A0224-C556-CB54-19CC-9C107ED29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14</a:t>
            </a:fld>
            <a:endParaRPr lang="ro-RO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E24191B-6CCF-C9FE-C29B-AD8B15C30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3508" y="211725"/>
            <a:ext cx="1640817" cy="16408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509FA4-48ED-253F-4ED7-C09343D01FA6}"/>
              </a:ext>
            </a:extLst>
          </p:cNvPr>
          <p:cNvSpPr txBox="1"/>
          <p:nvPr/>
        </p:nvSpPr>
        <p:spPr>
          <a:xfrm>
            <a:off x="179809" y="3119905"/>
            <a:ext cx="54752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OPERATIONAL</a:t>
            </a:r>
          </a:p>
          <a:p>
            <a:r>
              <a:rPr lang="en-US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ACTIVITY &amp; OUTLOOK</a:t>
            </a:r>
            <a:endParaRPr lang="ro-RO" sz="4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Graphic 2" descr="Badge 3 outline">
            <a:extLst>
              <a:ext uri="{FF2B5EF4-FFF2-40B4-BE49-F238E27FC236}">
                <a16:creationId xmlns:a16="http://schemas.microsoft.com/office/drawing/2014/main" id="{38A8D628-65ED-2058-5014-45254414B7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1453" y="211725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98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02F86-9325-C1C7-C765-9B80A97C7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C592157-B212-2C89-2D60-489AAC278EE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3FB0BD2-E63C-EAA1-50A2-0ADB8EFC3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5BDFD0-AF75-5851-46F8-E6D5F20FC25E}"/>
              </a:ext>
            </a:extLst>
          </p:cNvPr>
          <p:cNvSpPr txBox="1"/>
          <p:nvPr/>
        </p:nvSpPr>
        <p:spPr>
          <a:xfrm>
            <a:off x="1211579" y="420564"/>
            <a:ext cx="10608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CONSISTENT GROWTH IN MILK DELIVERIES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0AD8AB-8E15-782C-1434-8853781C3400}"/>
              </a:ext>
            </a:extLst>
          </p:cNvPr>
          <p:cNvSpPr txBox="1"/>
          <p:nvPr/>
        </p:nvSpPr>
        <p:spPr>
          <a:xfrm>
            <a:off x="579049" y="3034934"/>
            <a:ext cx="4302911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463"/>
              </a:lnSpc>
              <a:buNone/>
            </a:pPr>
            <a:r>
              <a:rPr lang="en-US" sz="1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🐄 </a:t>
            </a:r>
            <a:r>
              <a:rPr lang="en-US" sz="1500" dirty="0">
                <a:solidFill>
                  <a:srgbClr val="34495E"/>
                </a:solidFill>
                <a:latin typeface="Open Sans" panose="020B0606030504020204" pitchFamily="34" charset="0"/>
              </a:rPr>
              <a:t>Regarding </a:t>
            </a:r>
            <a:r>
              <a:rPr lang="en-US" sz="1500" b="1" dirty="0">
                <a:solidFill>
                  <a:srgbClr val="017900"/>
                </a:solidFill>
                <a:latin typeface="Open Sans" panose="020B0606030504020204" pitchFamily="34" charset="0"/>
              </a:rPr>
              <a:t>DN AGRAR</a:t>
            </a:r>
            <a:r>
              <a:rPr lang="en-US" sz="1500" dirty="0">
                <a:solidFill>
                  <a:srgbClr val="34495E"/>
                </a:solidFill>
                <a:latin typeface="Open Sans" panose="020B0606030504020204" pitchFamily="34" charset="0"/>
              </a:rPr>
              <a:t>’s milk production activity, in Q1 2025 the company </a:t>
            </a:r>
            <a:r>
              <a:rPr lang="en-US" sz="1500" b="1" dirty="0">
                <a:solidFill>
                  <a:srgbClr val="017900"/>
                </a:solidFill>
                <a:latin typeface="Open Sans" panose="020B0606030504020204" pitchFamily="34" charset="0"/>
              </a:rPr>
              <a:t>reported an increase of approximately 7% in the quantity of milk delivered</a:t>
            </a:r>
            <a:r>
              <a:rPr lang="en-US" sz="1500" dirty="0">
                <a:solidFill>
                  <a:srgbClr val="34495E"/>
                </a:solidFill>
                <a:latin typeface="Open Sans" panose="020B0606030504020204" pitchFamily="34" charset="0"/>
              </a:rPr>
              <a:t>, compared to the first quarter of 2024, reaching a total volume of approximately 17 million liters. </a:t>
            </a:r>
            <a:endParaRPr lang="en-GB" sz="1500" dirty="0">
              <a:solidFill>
                <a:srgbClr val="34495E"/>
              </a:solidFill>
              <a:latin typeface="Open Sans" panose="020B0606030504020204" pitchFamily="34" charset="0"/>
            </a:endParaRPr>
          </a:p>
          <a:p>
            <a:pPr>
              <a:buNone/>
            </a:pPr>
            <a:endParaRPr lang="en-US" sz="10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🐄 </a:t>
            </a:r>
            <a:r>
              <a:rPr lang="en-GB" sz="1500" b="0" i="0" dirty="0">
                <a:solidFill>
                  <a:srgbClr val="34495E"/>
                </a:solidFill>
                <a:effectLst/>
                <a:latin typeface="Open Sans" panose="020B0606030504020204" pitchFamily="34" charset="0"/>
              </a:rPr>
              <a:t>Following the upward trend, </a:t>
            </a:r>
            <a:r>
              <a:rPr lang="en-GB" sz="1500" b="1" i="0" dirty="0">
                <a:solidFill>
                  <a:srgbClr val="017900"/>
                </a:solidFill>
                <a:effectLst/>
                <a:latin typeface="Open Sans" panose="020B0606030504020204" pitchFamily="34" charset="0"/>
              </a:rPr>
              <a:t>in March the volume of milk delivered increased by approx. 8%, approaching the threshold of 6 million </a:t>
            </a:r>
            <a:r>
              <a:rPr lang="en-GB" sz="1500" b="1" i="0" dirty="0" err="1">
                <a:solidFill>
                  <a:srgbClr val="017900"/>
                </a:solidFill>
                <a:effectLst/>
                <a:latin typeface="Open Sans" panose="020B0606030504020204" pitchFamily="34" charset="0"/>
              </a:rPr>
              <a:t>liters</a:t>
            </a:r>
            <a:r>
              <a:rPr lang="en-GB" sz="1500" b="1" i="0" dirty="0">
                <a:solidFill>
                  <a:srgbClr val="017900"/>
                </a:solidFill>
                <a:effectLst/>
                <a:latin typeface="Open Sans" panose="020B0606030504020204" pitchFamily="34" charset="0"/>
              </a:rPr>
              <a:t> of milk delivered.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🐄 </a:t>
            </a:r>
            <a:r>
              <a:rPr lang="en-US" sz="15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performance was supported by investments in increasing livestock by approximately 11%, </a:t>
            </a:r>
            <a:r>
              <a:rPr lang="en-US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exceeding 16,000 heads at the end of March 2025.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353B6407-CC8C-CA28-6CFB-3323567A50D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R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15</a:t>
            </a:fld>
            <a:endParaRPr lang="ro-RO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E9751A-3D94-07E7-B3DD-11C4D007B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373" y="2662148"/>
            <a:ext cx="938746" cy="179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A03275-2F0C-624E-FAF6-FF1EC50DF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735" y="2856841"/>
            <a:ext cx="6647229" cy="2941973"/>
          </a:xfrm>
          <a:prstGeom prst="rect">
            <a:avLst/>
          </a:prstGeom>
        </p:spPr>
      </p:pic>
      <p:pic>
        <p:nvPicPr>
          <p:cNvPr id="8" name="Picture 7" descr="A green circle with white text and an arrow&#10;&#10;AI-generated content may be incorrect.">
            <a:extLst>
              <a:ext uri="{FF2B5EF4-FFF2-40B4-BE49-F238E27FC236}">
                <a16:creationId xmlns:a16="http://schemas.microsoft.com/office/drawing/2014/main" id="{EF3ACC7E-E0F0-877B-D645-BB3E03DEB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7356" y="897455"/>
            <a:ext cx="2453912" cy="22299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43CFC0-4926-DCCF-72E9-876D83E32F85}"/>
              </a:ext>
            </a:extLst>
          </p:cNvPr>
          <p:cNvSpPr txBox="1"/>
          <p:nvPr/>
        </p:nvSpPr>
        <p:spPr>
          <a:xfrm>
            <a:off x="6166119" y="1597841"/>
            <a:ext cx="42788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~ 17</a:t>
            </a:r>
            <a:r>
              <a:rPr lang="en-GB" sz="1800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 million </a:t>
            </a:r>
            <a:r>
              <a:rPr lang="en-GB" sz="1800" b="1" dirty="0" err="1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liters</a:t>
            </a:r>
            <a:r>
              <a:rPr lang="en-GB" sz="1800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 of milk</a:t>
            </a:r>
          </a:p>
          <a:p>
            <a:pPr algn="just"/>
            <a:r>
              <a:rPr lang="en-GB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               </a:t>
            </a:r>
            <a:r>
              <a:rPr lang="en-GB" sz="1800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were delivered </a:t>
            </a:r>
            <a:r>
              <a:rPr lang="en-GB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in Q1 2025</a:t>
            </a:r>
            <a:endParaRPr lang="en-US" sz="1800" dirty="0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7794BB88-D700-7772-573B-8A4F851CE7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343" y="1375105"/>
            <a:ext cx="2062657" cy="160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94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472BB47-0405-1EBC-23C7-91E62615902B}"/>
              </a:ext>
            </a:extLst>
          </p:cNvPr>
          <p:cNvSpPr txBox="1"/>
          <p:nvPr/>
        </p:nvSpPr>
        <p:spPr>
          <a:xfrm>
            <a:off x="1196261" y="421136"/>
            <a:ext cx="10142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EUROPEAN MILK MARKET</a:t>
            </a:r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Q1</a:t>
            </a:r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</a:t>
            </a:r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5CBFC3-AB4C-7CA9-2F6B-F171A5E6B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6564" y="121750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995834-4DAA-8A97-AF19-5762B4625A6F}"/>
              </a:ext>
            </a:extLst>
          </p:cNvPr>
          <p:cNvSpPr txBox="1"/>
          <p:nvPr/>
        </p:nvSpPr>
        <p:spPr>
          <a:xfrm>
            <a:off x="9634884" y="5124308"/>
            <a:ext cx="223501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900" i="1" dirty="0"/>
              <a:t>*</a:t>
            </a:r>
            <a:r>
              <a:rPr lang="en-US" sz="900" i="1" dirty="0"/>
              <a:t>Source: https://agriculture.ec.europa.eu/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6719FF-7348-7550-3E25-808A9ED55345}"/>
              </a:ext>
            </a:extLst>
          </p:cNvPr>
          <p:cNvSpPr txBox="1"/>
          <p:nvPr/>
        </p:nvSpPr>
        <p:spPr>
          <a:xfrm>
            <a:off x="9861350" y="4690984"/>
            <a:ext cx="1522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of March 2025</a:t>
            </a:r>
            <a:endParaRPr lang="ro-RO" sz="12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89437851-6C8B-7F86-2EDC-C6E980B5FF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805581"/>
              </p:ext>
            </p:extLst>
          </p:nvPr>
        </p:nvGraphicFramePr>
        <p:xfrm>
          <a:off x="8899843" y="2026411"/>
          <a:ext cx="3445617" cy="2803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BA04C3F5-4F03-241A-1444-8A97EA191A44}"/>
              </a:ext>
            </a:extLst>
          </p:cNvPr>
          <p:cNvSpPr txBox="1"/>
          <p:nvPr/>
        </p:nvSpPr>
        <p:spPr>
          <a:xfrm>
            <a:off x="5637907" y="1062298"/>
            <a:ext cx="623198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lang="en-GB" sz="1100" b="1" i="1" u="none" strike="noStrike" kern="1200" spc="0" baseline="0" dirty="0" smtClean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GB" sz="1100" b="1" i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Amount of milk collected at the regional </a:t>
            </a:r>
          </a:p>
          <a:p>
            <a:pPr algn="ctr" rtl="0">
              <a:defRPr lang="en-GB" sz="1100" b="1" i="1" u="none" strike="noStrike" kern="1200" spc="0" baseline="0" dirty="0" smtClean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GB" sz="1100" b="1" i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level, %</a:t>
            </a:r>
          </a:p>
        </p:txBody>
      </p:sp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E5EAF90B-6AD8-14B0-A7F0-DDB13B308E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903598"/>
              </p:ext>
            </p:extLst>
          </p:nvPr>
        </p:nvGraphicFramePr>
        <p:xfrm>
          <a:off x="5512910" y="2102598"/>
          <a:ext cx="3553525" cy="2865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833392CF-F08D-8241-EA17-07DCB5738230}"/>
              </a:ext>
            </a:extLst>
          </p:cNvPr>
          <p:cNvSpPr txBox="1"/>
          <p:nvPr/>
        </p:nvSpPr>
        <p:spPr>
          <a:xfrm>
            <a:off x="6648403" y="4690984"/>
            <a:ext cx="20580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2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Feb</a:t>
            </a:r>
            <a:r>
              <a:rPr lang="en-GB" sz="12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</a:t>
            </a:r>
            <a:r>
              <a:rPr lang="ro-RO" sz="12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vs. to Feb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D00BB7-DCCC-0042-9BAF-5CFF01D1EFD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674" r="2010" b="3872"/>
          <a:stretch/>
        </p:blipFill>
        <p:spPr>
          <a:xfrm>
            <a:off x="379984" y="1493185"/>
            <a:ext cx="5473504" cy="374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05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1421B-FB55-C58B-C98B-9FCFE3247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0AB904-A2A2-4578-7CBF-0E7F7ABAE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6564" y="121750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Click here to edit title-453">
            <a:extLst>
              <a:ext uri="{FF2B5EF4-FFF2-40B4-BE49-F238E27FC236}">
                <a16:creationId xmlns:a16="http://schemas.microsoft.com/office/drawing/2014/main" id="{E8E0D260-A9BE-D0E5-3469-6DEFC7CD7BA5}"/>
              </a:ext>
            </a:extLst>
          </p:cNvPr>
          <p:cNvSpPr txBox="1"/>
          <p:nvPr/>
        </p:nvSpPr>
        <p:spPr>
          <a:xfrm>
            <a:off x="1201587" y="511445"/>
            <a:ext cx="8552014" cy="369332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CEREAL PRODUCTION EVOLUTION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307A87-3F9E-BF5F-0400-F3AB9907029D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61AF33C-0032-E42A-2A20-AFFABB0F4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0678829-0508-FA6C-F432-C366FAED49DB}"/>
              </a:ext>
            </a:extLst>
          </p:cNvPr>
          <p:cNvSpPr txBox="1"/>
          <p:nvPr/>
        </p:nvSpPr>
        <p:spPr>
          <a:xfrm>
            <a:off x="822297" y="1254654"/>
            <a:ext cx="3363621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500" i="1" dirty="0">
                <a:solidFill>
                  <a:srgbClr val="3C424F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dirty="0">
                <a:solidFill>
                  <a:srgbClr val="3C424F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🌱</a:t>
            </a:r>
            <a:r>
              <a:rPr lang="en-US" sz="1500" i="1" dirty="0">
                <a:solidFill>
                  <a:srgbClr val="3C424F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</a:t>
            </a:r>
            <a:r>
              <a:rPr lang="en-US" sz="1500" i="1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 soil moisture map (0-100cm), published by the National Institute of Meteorology and Hydrology on May 12th, 2025, confirms the severity of the situation in the agricultural sector.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500" i="1" dirty="0">
              <a:solidFill>
                <a:srgbClr val="3C424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rgbClr val="3C424F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🌱 </a:t>
            </a:r>
            <a:r>
              <a:rPr lang="en-US" sz="1500" i="1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shown in the map below, we are in an area affected by severe pedological drought.</a:t>
            </a:r>
            <a:endParaRPr lang="ro-RO" sz="1500" dirty="0">
              <a:solidFill>
                <a:srgbClr val="3C424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6A76A7-8950-D7FA-D4CA-2C0F6CFF8736}"/>
              </a:ext>
            </a:extLst>
          </p:cNvPr>
          <p:cNvSpPr txBox="1"/>
          <p:nvPr/>
        </p:nvSpPr>
        <p:spPr>
          <a:xfrm>
            <a:off x="822296" y="3945898"/>
            <a:ext cx="3363621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rgbClr val="3C424F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🌱 </a:t>
            </a:r>
            <a:r>
              <a:rPr lang="en-US" sz="1500" i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prolonged drought could drastically reduce yields.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500" i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rgbClr val="3C424F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🌱 </a:t>
            </a:r>
            <a:r>
              <a:rPr lang="en-US" sz="1500" i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Consequently, anticipating these unfavorable conditions, in 2025 we will be forced to purchase fodder from the market, which will generate significant additional costs, with a considerable financial impact both this year and next year.</a:t>
            </a:r>
            <a:endParaRPr lang="ro-RO" sz="1500" dirty="0">
              <a:solidFill>
                <a:srgbClr val="3C424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" name="Picture 19" descr="A map of romania with different colored areas&#10;&#10;AI-generated content may be incorrect.">
            <a:extLst>
              <a:ext uri="{FF2B5EF4-FFF2-40B4-BE49-F238E27FC236}">
                <a16:creationId xmlns:a16="http://schemas.microsoft.com/office/drawing/2014/main" id="{726595AC-543C-D278-4101-DEA9FC0DE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625" y="1254654"/>
            <a:ext cx="6954916" cy="495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54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E7F60-3FDE-0D00-278D-2AD052D00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5961445-8716-B80B-0BD0-C9175916394E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2F551DE-0781-5E3F-7E51-763769C7AB28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DCFA0-903B-C9B4-1BA5-97903F90F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fld>
            <a:endParaRPr lang="ro-RO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9890FF7-5FBA-847F-6927-90FFF9305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071145-C5A4-2FBC-E6F9-CE9852E4ADFE}"/>
              </a:ext>
            </a:extLst>
          </p:cNvPr>
          <p:cNvSpPr txBox="1"/>
          <p:nvPr/>
        </p:nvSpPr>
        <p:spPr>
          <a:xfrm>
            <a:off x="2861019" y="-300810"/>
            <a:ext cx="3123092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 algn="just"/>
            <a:r>
              <a:rPr lang="ro-RO" sz="1400" b="1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		</a:t>
            </a:r>
          </a:p>
          <a:p>
            <a:pPr marL="742950" lvl="1" indent="-285750" algn="just">
              <a:buFont typeface="Courier New"/>
              <a:buChar char="o"/>
            </a:pPr>
            <a:endParaRPr lang="ro-RO" sz="1400" b="1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  <a:p>
            <a:pPr marL="742950" lvl="1" indent="-285750" algn="just">
              <a:buFont typeface="Courier New"/>
              <a:buChar char="o"/>
            </a:pPr>
            <a:endParaRPr lang="ro-RO" sz="1400" b="1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021DFD-7515-F053-95D3-D3F8A19E3601}"/>
              </a:ext>
            </a:extLst>
          </p:cNvPr>
          <p:cNvSpPr txBox="1"/>
          <p:nvPr/>
        </p:nvSpPr>
        <p:spPr>
          <a:xfrm>
            <a:off x="1041535" y="429949"/>
            <a:ext cx="7712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</a:t>
            </a:r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 OUTLOOK ON MILK PRICE EVOLUTION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918E05-AD02-A06E-464B-26EF4EA43CED}"/>
              </a:ext>
            </a:extLst>
          </p:cNvPr>
          <p:cNvSpPr txBox="1"/>
          <p:nvPr/>
        </p:nvSpPr>
        <p:spPr>
          <a:xfrm>
            <a:off x="937969" y="2417487"/>
            <a:ext cx="289103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3200" dirty="0">
                <a:solidFill>
                  <a:srgbClr val="3C424F"/>
                </a:solidFill>
                <a:latin typeface="Castellar" panose="020A0402060406010301" pitchFamily="18" charset="0"/>
                <a:ea typeface="Open Sans" panose="020B0606030504020204" pitchFamily="34" charset="0"/>
                <a:cs typeface="Cavolini" panose="020B0502040204020203" pitchFamily="66" charset="0"/>
              </a:rPr>
              <a:t>A</a:t>
            </a:r>
            <a:r>
              <a:rPr lang="en-US" sz="1600" dirty="0" err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lthough</a:t>
            </a:r>
            <a:r>
              <a:rPr lang="en-US" sz="16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sz="16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n-US" sz="16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milk price experienced a decline in the first quarter of 2025, </a:t>
            </a:r>
            <a:r>
              <a:rPr lang="ro-RO" sz="16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</a:t>
            </a:r>
            <a:r>
              <a:rPr lang="en-US" sz="16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remained substantially above the levels seen in Q1 2024. </a:t>
            </a:r>
            <a:endParaRPr lang="ro-RO" sz="16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o-RO" sz="16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Furthermore, for Q2 2025, the price</a:t>
            </a:r>
            <a:r>
              <a:rPr lang="ro-RO" sz="16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continues to increase, following an upward pace.</a:t>
            </a:r>
            <a:endParaRPr lang="en-GB" sz="16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2FE01D7-682F-1AE2-571C-323775958497}"/>
              </a:ext>
            </a:extLst>
          </p:cNvPr>
          <p:cNvSpPr/>
          <p:nvPr/>
        </p:nvSpPr>
        <p:spPr>
          <a:xfrm>
            <a:off x="5483157" y="6002561"/>
            <a:ext cx="612843" cy="435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99F666-37BD-18FD-FF5B-24525E039F76}"/>
              </a:ext>
            </a:extLst>
          </p:cNvPr>
          <p:cNvSpPr/>
          <p:nvPr/>
        </p:nvSpPr>
        <p:spPr>
          <a:xfrm>
            <a:off x="11339602" y="3337837"/>
            <a:ext cx="612843" cy="435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5AE898-ACAF-04A3-CCDF-0C95F0B81F50}"/>
              </a:ext>
            </a:extLst>
          </p:cNvPr>
          <p:cNvSpPr txBox="1"/>
          <p:nvPr/>
        </p:nvSpPr>
        <p:spPr>
          <a:xfrm>
            <a:off x="5341713" y="1237976"/>
            <a:ext cx="48394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spc="-42" dirty="0">
                <a:solidFill>
                  <a:srgbClr val="141414">
                    <a:alpha val="100000"/>
                  </a:srgbClr>
                </a:solidFill>
                <a:latin typeface="Open Sans" panose="00000700000000000000" pitchFamily="2" charset="0"/>
              </a:rPr>
              <a:t>DN’s milk price evolution</a:t>
            </a:r>
            <a:endParaRPr lang="en-US" sz="2000" b="1" spc="-42" dirty="0">
              <a:solidFill>
                <a:srgbClr val="141414">
                  <a:alpha val="100000"/>
                </a:srgbClr>
              </a:solidFill>
              <a:latin typeface="Open Sans" panose="00000700000000000000" pitchFamily="2" charset="0"/>
            </a:endParaRPr>
          </a:p>
        </p:txBody>
      </p:sp>
      <p:pic>
        <p:nvPicPr>
          <p:cNvPr id="10" name="Rect">
            <a:extLst>
              <a:ext uri="{FF2B5EF4-FFF2-40B4-BE49-F238E27FC236}">
                <a16:creationId xmlns:a16="http://schemas.microsoft.com/office/drawing/2014/main" id="{9516FBFC-4743-941F-FF4A-0457A53493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508135" y="2272453"/>
            <a:ext cx="533400" cy="53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20F219-E3A0-31F0-642B-D9114A5DB5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2" t="1143" r="5849" b="1834"/>
          <a:stretch/>
        </p:blipFill>
        <p:spPr>
          <a:xfrm>
            <a:off x="4076699" y="1739031"/>
            <a:ext cx="7991203" cy="439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74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F2CBFC-6B71-C384-A0B8-706A0D99F1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031" r="20778" b="10328"/>
          <a:stretch/>
        </p:blipFill>
        <p:spPr>
          <a:xfrm>
            <a:off x="2977356" y="0"/>
            <a:ext cx="9211595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</p:pic>
      <p:sp>
        <p:nvSpPr>
          <p:cNvPr id="25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3667352-62E5-B914-E5D0-E0184A7DA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19</a:t>
            </a:fld>
            <a:endParaRPr lang="ro-RO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7A1B24A-B490-347A-3C59-4001FF302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3508" y="211725"/>
            <a:ext cx="1640817" cy="16408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BC0A34-2853-4601-950D-CE9AB2696D28}"/>
              </a:ext>
            </a:extLst>
          </p:cNvPr>
          <p:cNvSpPr txBox="1"/>
          <p:nvPr/>
        </p:nvSpPr>
        <p:spPr>
          <a:xfrm>
            <a:off x="238187" y="3221505"/>
            <a:ext cx="54752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</a:t>
            </a:r>
          </a:p>
          <a:p>
            <a:r>
              <a:rPr lang="en-US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CURRENT PROJECTS UPDATE</a:t>
            </a:r>
            <a:endParaRPr lang="ro-RO" sz="4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Graphic 1" descr="Badge 4 outline">
            <a:extLst>
              <a:ext uri="{FF2B5EF4-FFF2-40B4-BE49-F238E27FC236}">
                <a16:creationId xmlns:a16="http://schemas.microsoft.com/office/drawing/2014/main" id="{4705540D-8450-042E-B2E6-89C273570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713" y="100415"/>
            <a:ext cx="2654915" cy="265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23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00EDE0-0A3E-F780-3424-6DD1726D18B3}"/>
              </a:ext>
            </a:extLst>
          </p:cNvPr>
          <p:cNvSpPr txBox="1"/>
          <p:nvPr/>
        </p:nvSpPr>
        <p:spPr>
          <a:xfrm>
            <a:off x="1211580" y="420564"/>
            <a:ext cx="452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</a:t>
            </a:r>
          </a:p>
        </p:txBody>
      </p:sp>
      <p:pic>
        <p:nvPicPr>
          <p:cNvPr id="6" name="Graphic 5" descr="Badge 1 outline">
            <a:extLst>
              <a:ext uri="{FF2B5EF4-FFF2-40B4-BE49-F238E27FC236}">
                <a16:creationId xmlns:a16="http://schemas.microsoft.com/office/drawing/2014/main" id="{BFD66FA7-A245-42CF-20DD-9D93EEEA5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49500" y="1771392"/>
            <a:ext cx="914400" cy="914400"/>
          </a:xfrm>
          <a:prstGeom prst="rect">
            <a:avLst/>
          </a:prstGeom>
        </p:spPr>
      </p:pic>
      <p:pic>
        <p:nvPicPr>
          <p:cNvPr id="8" name="Graphic 7" descr="Badge outline">
            <a:extLst>
              <a:ext uri="{FF2B5EF4-FFF2-40B4-BE49-F238E27FC236}">
                <a16:creationId xmlns:a16="http://schemas.microsoft.com/office/drawing/2014/main" id="{93AFF900-35E0-EB26-1BB6-722655877C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36800" y="2713740"/>
            <a:ext cx="914400" cy="914400"/>
          </a:xfrm>
          <a:prstGeom prst="rect">
            <a:avLst/>
          </a:prstGeom>
        </p:spPr>
      </p:pic>
      <p:pic>
        <p:nvPicPr>
          <p:cNvPr id="11" name="Graphic 10" descr="Badge 4 outline">
            <a:extLst>
              <a:ext uri="{FF2B5EF4-FFF2-40B4-BE49-F238E27FC236}">
                <a16:creationId xmlns:a16="http://schemas.microsoft.com/office/drawing/2014/main" id="{53480838-8516-E0CB-C857-902338EE7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29962" y="4646233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2067DD-EEC5-99A8-B7AD-1AADF370E460}"/>
              </a:ext>
            </a:extLst>
          </p:cNvPr>
          <p:cNvSpPr txBox="1"/>
          <p:nvPr/>
        </p:nvSpPr>
        <p:spPr>
          <a:xfrm>
            <a:off x="3633763" y="2043926"/>
            <a:ext cx="450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ABOUT</a:t>
            </a:r>
            <a:r>
              <a:rPr lang="en-US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927428-66C9-CA3A-7053-7E44BE9DA855}"/>
              </a:ext>
            </a:extLst>
          </p:cNvPr>
          <p:cNvSpPr txBox="1"/>
          <p:nvPr/>
        </p:nvSpPr>
        <p:spPr>
          <a:xfrm>
            <a:off x="3633763" y="2986274"/>
            <a:ext cx="721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Q1 </a:t>
            </a:r>
            <a:r>
              <a:rPr lang="ro-RO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</a:t>
            </a:r>
            <a:r>
              <a:rPr lang="en-GB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lang="ro-RO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FINANCIAL </a:t>
            </a:r>
            <a:r>
              <a:rPr lang="ro-RO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r>
              <a:rPr lang="en-US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CAPITAL MARKET ACTIVITY</a:t>
            </a:r>
            <a:endParaRPr lang="ro-RO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615356-2DB2-4265-3275-8A7B291A64B4}"/>
              </a:ext>
            </a:extLst>
          </p:cNvPr>
          <p:cNvSpPr txBox="1"/>
          <p:nvPr/>
        </p:nvSpPr>
        <p:spPr>
          <a:xfrm>
            <a:off x="3633763" y="3902008"/>
            <a:ext cx="450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OPERATIONAL ACTIVITY &amp; OUTLOOK</a:t>
            </a:r>
            <a:endParaRPr lang="ro-RO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" name="Graphic 19" descr="Badge 3 outline">
            <a:extLst>
              <a:ext uri="{FF2B5EF4-FFF2-40B4-BE49-F238E27FC236}">
                <a16:creationId xmlns:a16="http://schemas.microsoft.com/office/drawing/2014/main" id="{8DD41480-101F-5A96-5548-92857FB576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29962" y="3629474"/>
            <a:ext cx="914400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BA469B-7854-FBE7-CB72-6D70EC542245}"/>
              </a:ext>
            </a:extLst>
          </p:cNvPr>
          <p:cNvSpPr txBox="1"/>
          <p:nvPr/>
        </p:nvSpPr>
        <p:spPr>
          <a:xfrm>
            <a:off x="3633763" y="4918767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CURRENT PROJECTS UPDATE</a:t>
            </a:r>
            <a:endParaRPr lang="ro-RO" sz="18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925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D1F22B5-25F6-07FF-A6DD-B6C7BF7D9A9E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3CE13EB-FC4B-F027-F6F6-A7CB534AE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CE8CC5-B926-FECD-4D26-AFDE8A7E54C0}"/>
              </a:ext>
            </a:extLst>
          </p:cNvPr>
          <p:cNvSpPr txBox="1"/>
          <p:nvPr/>
        </p:nvSpPr>
        <p:spPr>
          <a:xfrm>
            <a:off x="887854" y="418939"/>
            <a:ext cx="10142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STRAJA PROJECT - A </a:t>
            </a:r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SIGNIFICANT EXPANSION IN PRODUCTION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9565DA-FEBD-5841-2499-AF477BAF0189}"/>
              </a:ext>
            </a:extLst>
          </p:cNvPr>
          <p:cNvSpPr txBox="1"/>
          <p:nvPr/>
        </p:nvSpPr>
        <p:spPr>
          <a:xfrm>
            <a:off x="1105721" y="1537499"/>
            <a:ext cx="4985536" cy="4755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Started in 2023, and planned to be completed in 2027</a:t>
            </a:r>
            <a:r>
              <a:rPr lang="ro-RO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GB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Capacity of 5,000 cows (4,000 dairy cows and 1,000 young stock)</a:t>
            </a:r>
            <a:r>
              <a:rPr lang="ro-RO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GB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Financed through credit facility and own sources</a:t>
            </a:r>
            <a:r>
              <a:rPr lang="ro-RO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GB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o-RO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Straja farm has been operational since March 2025, and at the time of the inauguration, it was equiped to house a total of 1,100 dairy cows. </a:t>
            </a:r>
            <a:endParaRPr lang="en-GB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Gradual increase of the dairy cow herd, reaching 1,800 heads by the end of 2025</a:t>
            </a:r>
            <a:r>
              <a:rPr lang="ro-RO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GB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GB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o-RO" sz="16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n-GB" sz="16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completion of the second milking hall, a step that enabled the inauguration of operations at the </a:t>
            </a:r>
            <a:r>
              <a:rPr lang="en-GB" sz="1600" dirty="0" err="1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</a:t>
            </a:r>
            <a:r>
              <a:rPr lang="en-GB" sz="16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farm in March 2025.</a:t>
            </a:r>
            <a:endParaRPr lang="en-US" sz="1600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svg">
            <a:extLst>
              <a:ext uri="{FF2B5EF4-FFF2-40B4-BE49-F238E27FC236}">
                <a16:creationId xmlns:a16="http://schemas.microsoft.com/office/drawing/2014/main" id="{F1FAD939-513F-5580-1913-6C9398D262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E665DBDA-B58D-4353-B40A-C61A8E7E3D33}">
                <a14:useLocalDpi xmlns:a14="http://schemas.microsoft.com/office/drawing/2010/main" xmlns:p14="http://schemas.microsoft.com/office/powerpoint/2010/main" xmlns:asvg="http://schemas.microsoft.com/office/drawing/2016/SVG/main" xmlns:a16="http://schemas.microsoft.com/office/drawing/2014/main" xmlns="" val="0"/>
              </a:ext>
            </a:extLst>
          </a:blip>
          <a:srcRect/>
          <a:stretch/>
        </p:blipFill>
        <p:spPr>
          <a:xfrm rot="5186683">
            <a:off x="2867607" y="1747887"/>
            <a:ext cx="8707186" cy="4299979"/>
          </a:xfrm>
          <a:prstGeom prst="rect">
            <a:avLst/>
          </a:prstGeom>
        </p:spPr>
      </p:pic>
      <p:sp>
        <p:nvSpPr>
          <p:cNvPr id="9" name="Primary Heading-0">
            <a:extLst>
              <a:ext uri="{FF2B5EF4-FFF2-40B4-BE49-F238E27FC236}">
                <a16:creationId xmlns:a16="http://schemas.microsoft.com/office/drawing/2014/main" id="{623A0245-9F72-D4C1-8C91-0C7916D16431}"/>
              </a:ext>
            </a:extLst>
          </p:cNvPr>
          <p:cNvSpPr txBox="1"/>
          <p:nvPr/>
        </p:nvSpPr>
        <p:spPr>
          <a:xfrm>
            <a:off x="8896773" y="1073380"/>
            <a:ext cx="3128086" cy="1077218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r>
              <a:rPr lang="en-US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foundation works were completed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 of the main hall, finalized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Waste storage lagoon, finalized</a:t>
            </a:r>
          </a:p>
        </p:txBody>
      </p:sp>
      <p:sp>
        <p:nvSpPr>
          <p:cNvPr id="11" name="Primary Heading-2">
            <a:extLst>
              <a:ext uri="{FF2B5EF4-FFF2-40B4-BE49-F238E27FC236}">
                <a16:creationId xmlns:a16="http://schemas.microsoft.com/office/drawing/2014/main" id="{97C78A9B-4851-F6EE-5493-6B8B264985A7}"/>
              </a:ext>
            </a:extLst>
          </p:cNvPr>
          <p:cNvSpPr txBox="1"/>
          <p:nvPr/>
        </p:nvSpPr>
        <p:spPr>
          <a:xfrm>
            <a:off x="9558230" y="4427554"/>
            <a:ext cx="2881839" cy="86177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r>
              <a:rPr lang="en-US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2026: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Approx. 3,400 cows in production &amp; pregnancy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Robots to be installed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9CCAB73B-8B31-B700-75E6-8D0B39CE7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847" y="1230665"/>
            <a:ext cx="422247" cy="422247"/>
          </a:xfrm>
          <a:prstGeom prst="rect">
            <a:avLst/>
          </a:prstGeom>
        </p:spPr>
      </p:pic>
      <p:sp>
        <p:nvSpPr>
          <p:cNvPr id="17" name="Primary Heading-1">
            <a:extLst>
              <a:ext uri="{FF2B5EF4-FFF2-40B4-BE49-F238E27FC236}">
                <a16:creationId xmlns:a16="http://schemas.microsoft.com/office/drawing/2014/main" id="{4227ACD1-2E84-DDDA-96B6-77E8D659E8A0}"/>
              </a:ext>
            </a:extLst>
          </p:cNvPr>
          <p:cNvSpPr txBox="1"/>
          <p:nvPr/>
        </p:nvSpPr>
        <p:spPr>
          <a:xfrm>
            <a:off x="8578590" y="2676425"/>
            <a:ext cx="3509919" cy="1077218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r>
              <a:rPr lang="en-US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Beg. March – Start milk production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End of April – finalizing the 2</a:t>
            </a:r>
            <a:r>
              <a:rPr lang="en-US" sz="1400" b="1" baseline="300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nd</a:t>
            </a:r>
            <a:r>
              <a:rPr lang="en-US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milking parlor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End of 2025: 1,800 cows</a:t>
            </a:r>
          </a:p>
        </p:txBody>
      </p:sp>
      <p:sp>
        <p:nvSpPr>
          <p:cNvPr id="18" name="Primary Heading-3">
            <a:extLst>
              <a:ext uri="{FF2B5EF4-FFF2-40B4-BE49-F238E27FC236}">
                <a16:creationId xmlns:a16="http://schemas.microsoft.com/office/drawing/2014/main" id="{2EF8EFB4-79A0-036F-0BDA-1E9541BE1F69}"/>
              </a:ext>
            </a:extLst>
          </p:cNvPr>
          <p:cNvSpPr txBox="1"/>
          <p:nvPr/>
        </p:nvSpPr>
        <p:spPr>
          <a:xfrm>
            <a:off x="9062094" y="6068507"/>
            <a:ext cx="3094230" cy="21544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/>
            <a:r>
              <a:rPr lang="en-US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End of 2027: 5,000 cows</a:t>
            </a:r>
          </a:p>
        </p:txBody>
      </p:sp>
      <p:sp>
        <p:nvSpPr>
          <p:cNvPr id="15" name="Primary Heading-0">
            <a:extLst>
              <a:ext uri="{FF2B5EF4-FFF2-40B4-BE49-F238E27FC236}">
                <a16:creationId xmlns:a16="http://schemas.microsoft.com/office/drawing/2014/main" id="{D2DB6636-B17A-8130-16EE-155740DBCBEB}"/>
              </a:ext>
            </a:extLst>
          </p:cNvPr>
          <p:cNvSpPr txBox="1"/>
          <p:nvPr/>
        </p:nvSpPr>
        <p:spPr>
          <a:xfrm>
            <a:off x="1201371" y="1058952"/>
            <a:ext cx="4681538" cy="3580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024"/>
              </a:lnSpc>
            </a:pPr>
            <a:r>
              <a:rPr lang="en-US" sz="2000" b="1" spc="-42" dirty="0">
                <a:solidFill>
                  <a:srgbClr val="141414">
                    <a:alpha val="100000"/>
                  </a:srgbClr>
                </a:solidFill>
                <a:latin typeface="Open Sans" panose="00000700000000000000" pitchFamily="2" charset="0"/>
              </a:rPr>
              <a:t>Key Highlights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BD44BE2-EE97-086A-D516-337AF9663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334" y="2902343"/>
            <a:ext cx="422247" cy="422247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52181251-F340-13CD-3B7A-739625001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848" y="4610823"/>
            <a:ext cx="422247" cy="422247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26EE27D7-AA4A-9EDE-CD2E-A98C3FC45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422" y="5910713"/>
            <a:ext cx="422247" cy="422247"/>
          </a:xfrm>
          <a:prstGeom prst="rect">
            <a:avLst/>
          </a:prstGeom>
        </p:spPr>
      </p:pic>
      <p:pic>
        <p:nvPicPr>
          <p:cNvPr id="14" name="Picture 13" descr="A construction site with a large building">
            <a:extLst>
              <a:ext uri="{FF2B5EF4-FFF2-40B4-BE49-F238E27FC236}">
                <a16:creationId xmlns:a16="http://schemas.microsoft.com/office/drawing/2014/main" id="{1F0DD4CB-74AD-8AC9-C8B1-26EFAAB87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048" y="1093451"/>
            <a:ext cx="1094865" cy="821149"/>
          </a:xfrm>
          <a:prstGeom prst="rect">
            <a:avLst/>
          </a:prstGeom>
        </p:spPr>
      </p:pic>
      <p:pic>
        <p:nvPicPr>
          <p:cNvPr id="20" name="Picture 19" descr="An aerial view of a factory&#10;&#10;AI-generated content may be incorrect.">
            <a:extLst>
              <a:ext uri="{FF2B5EF4-FFF2-40B4-BE49-F238E27FC236}">
                <a16:creationId xmlns:a16="http://schemas.microsoft.com/office/drawing/2014/main" id="{B0C391C8-E10A-06E7-8C1A-AE3BBEAE3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8627" y="2701971"/>
            <a:ext cx="1292992" cy="96974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926638C-343E-C9F9-EB6B-351318F0C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848" y="5765653"/>
            <a:ext cx="2009063" cy="8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B5912CF-B339-145A-D6CB-1A98DAD42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96"/>
          <a:stretch/>
        </p:blipFill>
        <p:spPr bwMode="auto">
          <a:xfrm>
            <a:off x="7858392" y="4468176"/>
            <a:ext cx="1519519" cy="8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411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EACCE-576A-0A2F-1C9D-FB70E0E6E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28ECC57-648C-4570-F93E-C3DBE018645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DE0B9E04-3323-0020-7E77-A564FD575891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DABD97-58CC-3EE8-88C7-AB8CB9E81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4C0A562-8933-E3E8-977A-EAB72B274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542097-CADC-9DEF-F3A1-7625DE146E5C}"/>
              </a:ext>
            </a:extLst>
          </p:cNvPr>
          <p:cNvSpPr txBox="1"/>
          <p:nvPr/>
        </p:nvSpPr>
        <p:spPr>
          <a:xfrm>
            <a:off x="1117521" y="388373"/>
            <a:ext cx="1029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 PROJECT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CURRENT STATUS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16B97B-08CA-06C6-D9A0-132397B19AEB}"/>
              </a:ext>
            </a:extLst>
          </p:cNvPr>
          <p:cNvSpPr txBox="1"/>
          <p:nvPr/>
        </p:nvSpPr>
        <p:spPr>
          <a:xfrm>
            <a:off x="9196354" y="3135568"/>
            <a:ext cx="1632880" cy="121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B8A2ED-4AED-DC03-49CA-9C14A4EAC564}"/>
              </a:ext>
            </a:extLst>
          </p:cNvPr>
          <p:cNvSpPr/>
          <p:nvPr/>
        </p:nvSpPr>
        <p:spPr>
          <a:xfrm>
            <a:off x="3955106" y="5440212"/>
            <a:ext cx="1607230" cy="206034"/>
          </a:xfrm>
          <a:prstGeom prst="roundRect">
            <a:avLst>
              <a:gd name="adj" fmla="val 1519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4BD34C-8589-5DFD-994B-1DDB37E315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9047" y="1730468"/>
            <a:ext cx="5400350" cy="4050263"/>
          </a:xfrm>
          <a:prstGeom prst="rect">
            <a:avLst/>
          </a:prstGeom>
          <a:ln>
            <a:solidFill>
              <a:srgbClr val="FAA303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43C6F4-C68D-99D7-001C-5828EBFF29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178012" y="1730454"/>
            <a:ext cx="5400350" cy="4050263"/>
          </a:xfrm>
          <a:prstGeom prst="rect">
            <a:avLst/>
          </a:prstGeom>
          <a:ln>
            <a:solidFill>
              <a:srgbClr val="FAA303"/>
            </a:solidFill>
          </a:ln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66057B0D-9D97-8FF5-F110-B4D83596A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976" y="5300820"/>
            <a:ext cx="924971" cy="92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42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ED29B-5689-BC54-BE38-E3B856B0A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93F604B-9D7A-A95F-A5D5-F223BE9F8BF8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B66E84C-55E3-FC26-B242-62FEC8D8E6BE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B8FE05-64A5-E6B5-9293-20C9412B8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702F2AB-1713-07B6-C641-9F7B5633C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1A158C-A3D7-8769-C650-BB19D9D688C6}"/>
              </a:ext>
            </a:extLst>
          </p:cNvPr>
          <p:cNvSpPr txBox="1"/>
          <p:nvPr/>
        </p:nvSpPr>
        <p:spPr>
          <a:xfrm>
            <a:off x="1117521" y="388373"/>
            <a:ext cx="1029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 PROJECT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CURRENT STATUS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779E5E-63FF-6FC3-84A1-E0C3C10FA4A2}"/>
              </a:ext>
            </a:extLst>
          </p:cNvPr>
          <p:cNvSpPr txBox="1"/>
          <p:nvPr/>
        </p:nvSpPr>
        <p:spPr>
          <a:xfrm>
            <a:off x="9196354" y="3135568"/>
            <a:ext cx="1632880" cy="121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AF5170-3CD9-C8E0-607C-35B377281F2D}"/>
              </a:ext>
            </a:extLst>
          </p:cNvPr>
          <p:cNvSpPr/>
          <p:nvPr/>
        </p:nvSpPr>
        <p:spPr>
          <a:xfrm>
            <a:off x="3955106" y="5440212"/>
            <a:ext cx="1607230" cy="206034"/>
          </a:xfrm>
          <a:prstGeom prst="roundRect">
            <a:avLst>
              <a:gd name="adj" fmla="val 1519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80A91D-2319-51B7-D6C1-872B33CCAC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18414" y="1802725"/>
            <a:ext cx="5848140" cy="3843518"/>
          </a:xfrm>
          <a:prstGeom prst="rect">
            <a:avLst/>
          </a:prstGeom>
          <a:ln>
            <a:solidFill>
              <a:srgbClr val="FAA303"/>
            </a:solidFill>
          </a:ln>
        </p:spPr>
      </p:pic>
      <p:pic>
        <p:nvPicPr>
          <p:cNvPr id="12" name="Picture 11" descr="A large metal structure with a machine in the middle&#10;&#10;AI-generated content may be incorrect.">
            <a:extLst>
              <a:ext uri="{FF2B5EF4-FFF2-40B4-BE49-F238E27FC236}">
                <a16:creationId xmlns:a16="http://schemas.microsoft.com/office/drawing/2014/main" id="{E80ED300-C0A3-CD80-5E28-D86B39A79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6772" y="1802724"/>
            <a:ext cx="5124691" cy="3843518"/>
          </a:xfrm>
          <a:prstGeom prst="rect">
            <a:avLst/>
          </a:prstGeom>
          <a:ln>
            <a:solidFill>
              <a:srgbClr val="FAA303"/>
            </a:solidFill>
          </a:ln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782C93D2-079A-374D-FAC9-A46CFC19D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178" y="5080743"/>
            <a:ext cx="924971" cy="92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98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2F45E-3D17-6346-375B-8BA495135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90D5A29-824D-5A9A-9ED8-22634C825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282269"/>
            <a:ext cx="924971" cy="92497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1A8E3AB-85F7-7B36-82D2-DA2EC185D655}"/>
              </a:ext>
            </a:extLst>
          </p:cNvPr>
          <p:cNvCxnSpPr>
            <a:cxnSpLocks/>
          </p:cNvCxnSpPr>
          <p:nvPr/>
        </p:nvCxnSpPr>
        <p:spPr>
          <a:xfrm>
            <a:off x="991357" y="877579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A97C263-920C-7A59-2D4A-51DFF551C36B}"/>
              </a:ext>
            </a:extLst>
          </p:cNvPr>
          <p:cNvSpPr txBox="1"/>
          <p:nvPr/>
        </p:nvSpPr>
        <p:spPr>
          <a:xfrm>
            <a:off x="1041535" y="362561"/>
            <a:ext cx="10552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COMPOST FACTORY TO STRENGTHEN THE CIRCULAR ECONOMIC MODEL 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90220179-F910-7664-459C-0B873D057D39}"/>
              </a:ext>
            </a:extLst>
          </p:cNvPr>
          <p:cNvSpPr txBox="1">
            <a:spLocks/>
          </p:cNvSpPr>
          <p:nvPr/>
        </p:nvSpPr>
        <p:spPr>
          <a:xfrm>
            <a:off x="8605345" y="63616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R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23</a:t>
            </a:fld>
            <a:endParaRPr lang="ro-RO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Rect">
            <a:extLst>
              <a:ext uri="{FF2B5EF4-FFF2-40B4-BE49-F238E27FC236}">
                <a16:creationId xmlns:a16="http://schemas.microsoft.com/office/drawing/2014/main" id="{F5ADA22C-C0F7-0017-0F37-949AAC653B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5158506" y="919722"/>
            <a:ext cx="533400" cy="533400"/>
          </a:xfrm>
          <a:prstGeom prst="rect">
            <a:avLst/>
          </a:prstGeom>
        </p:spPr>
      </p:pic>
      <p:sp>
        <p:nvSpPr>
          <p:cNvPr id="15" name="Primary Heading-0">
            <a:extLst>
              <a:ext uri="{FF2B5EF4-FFF2-40B4-BE49-F238E27FC236}">
                <a16:creationId xmlns:a16="http://schemas.microsoft.com/office/drawing/2014/main" id="{E6BA6BA0-1B23-9C0A-12B8-A3D7B914C7C1}"/>
              </a:ext>
            </a:extLst>
          </p:cNvPr>
          <p:cNvSpPr txBox="1"/>
          <p:nvPr/>
        </p:nvSpPr>
        <p:spPr>
          <a:xfrm>
            <a:off x="5796963" y="1007398"/>
            <a:ext cx="4681538" cy="3580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024"/>
              </a:lnSpc>
            </a:pPr>
            <a:r>
              <a:rPr lang="en-US" sz="2000" b="1" spc="-42" dirty="0">
                <a:solidFill>
                  <a:srgbClr val="141414">
                    <a:alpha val="100000"/>
                  </a:srgbClr>
                </a:solidFill>
                <a:latin typeface="Open Sans" panose="00000700000000000000" pitchFamily="2" charset="0"/>
              </a:rPr>
              <a:t>Operational Highlights</a:t>
            </a:r>
          </a:p>
        </p:txBody>
      </p:sp>
      <p:sp>
        <p:nvSpPr>
          <p:cNvPr id="16" name="Description of a primary heading-0">
            <a:extLst>
              <a:ext uri="{FF2B5EF4-FFF2-40B4-BE49-F238E27FC236}">
                <a16:creationId xmlns:a16="http://schemas.microsoft.com/office/drawing/2014/main" id="{49FAFF49-C063-3AFB-27B0-58AAAB2FC26D}"/>
              </a:ext>
            </a:extLst>
          </p:cNvPr>
          <p:cNvSpPr txBox="1"/>
          <p:nvPr/>
        </p:nvSpPr>
        <p:spPr>
          <a:xfrm>
            <a:off x="5263563" y="1456137"/>
            <a:ext cx="6577533" cy="2227726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Integrated organic waste management system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Operations started in November 2024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21,000 tons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manure processed annually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Production of over 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7,000 tons of organic fertilizer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the organic fertilizers produced for internal needs and to sell outside the Group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process of 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certifying fertilizers as organic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typically takes 3 - 6 months</a:t>
            </a:r>
          </a:p>
        </p:txBody>
      </p:sp>
      <p:pic>
        <p:nvPicPr>
          <p:cNvPr id="19" name="Rect">
            <a:extLst>
              <a:ext uri="{FF2B5EF4-FFF2-40B4-BE49-F238E27FC236}">
                <a16:creationId xmlns:a16="http://schemas.microsoft.com/office/drawing/2014/main" id="{65AC1EAB-7A88-8036-1B06-09D1F8E214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5263563" y="3911114"/>
            <a:ext cx="533400" cy="5334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EAAD25A-E3BD-6852-846E-E8C47B3DFA3E}"/>
              </a:ext>
            </a:extLst>
          </p:cNvPr>
          <p:cNvSpPr txBox="1"/>
          <p:nvPr/>
        </p:nvSpPr>
        <p:spPr>
          <a:xfrm>
            <a:off x="579049" y="3974357"/>
            <a:ext cx="4110853" cy="26432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Investment of EUR 1.8 million</a:t>
            </a:r>
          </a:p>
          <a:p>
            <a:pPr algn="ctr">
              <a:lnSpc>
                <a:spcPct val="150000"/>
              </a:lnSpc>
            </a:pPr>
            <a:r>
              <a:rPr lang="ro-RO" sz="1400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GB" sz="1400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 </a:t>
            </a:r>
            <a:r>
              <a:rPr lang="en-GB" sz="1400" b="1" dirty="0" err="1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Apold</a:t>
            </a:r>
            <a:r>
              <a:rPr lang="en-GB" sz="1400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compost factory is performing as planned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project addresses two major challenges: </a:t>
            </a:r>
          </a:p>
          <a:p>
            <a:pPr algn="ctr">
              <a:lnSpc>
                <a:spcPct val="150000"/>
              </a:lnSpc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efficient manure management and improved soil fertility</a:t>
            </a:r>
          </a:p>
          <a:p>
            <a:pPr algn="ctr">
              <a:lnSpc>
                <a:spcPct val="150000"/>
              </a:lnSpc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contribution to the reduction of greenhouse gas emissions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86F9F82-1CA2-4201-CD92-D1838EAFA320}"/>
              </a:ext>
            </a:extLst>
          </p:cNvPr>
          <p:cNvSpPr txBox="1"/>
          <p:nvPr/>
        </p:nvSpPr>
        <p:spPr>
          <a:xfrm>
            <a:off x="5158506" y="4406676"/>
            <a:ext cx="6979706" cy="2320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parallel with the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start of operations, the process of obtaining voluntary carbon certification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the produced compost has been initiated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is estimated that by the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end of 2026, the first carbon credits will be obtained</a:t>
            </a:r>
            <a:endParaRPr lang="en-US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 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sales channel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develop the business line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Advance with the certification process 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achieve the international "Gold Standard" accreditation for carbon credit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E6B441B-60C0-0447-D1E6-2DE376FE742B}"/>
              </a:ext>
            </a:extLst>
          </p:cNvPr>
          <p:cNvSpPr txBox="1"/>
          <p:nvPr/>
        </p:nvSpPr>
        <p:spPr>
          <a:xfrm>
            <a:off x="5796963" y="3919550"/>
            <a:ext cx="48722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spc="-42" dirty="0">
                <a:solidFill>
                  <a:srgbClr val="141414">
                    <a:alpha val="100000"/>
                  </a:srgbClr>
                </a:solidFill>
                <a:latin typeface="Open Sans" panose="00000700000000000000" pitchFamily="2" charset="0"/>
              </a:rPr>
              <a:t>Further Developments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16B881-E64D-3DD0-1AEF-85A1DCB3C9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168" r="4168"/>
          <a:stretch/>
        </p:blipFill>
        <p:spPr>
          <a:xfrm>
            <a:off x="708589" y="1207240"/>
            <a:ext cx="4152801" cy="251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04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64301-17E0-D6A9-A098-26565E846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3CF911-48E1-9EAD-A15B-226F8FA8DD70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E5F06FC-330D-A17B-2A86-20B959C496D7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4AF31F-141F-5097-1CFC-755541E2A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50C8A8E-37D1-65CB-508F-2E7BB2ED2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6AA916-A1CE-1389-3B6E-6B8C68449C6E}"/>
              </a:ext>
            </a:extLst>
          </p:cNvPr>
          <p:cNvSpPr txBox="1"/>
          <p:nvPr/>
        </p:nvSpPr>
        <p:spPr>
          <a:xfrm>
            <a:off x="1117521" y="388373"/>
            <a:ext cx="1029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APOLD COMPOST FACTORY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4C3284-1400-CB1C-BD29-551619683B84}"/>
              </a:ext>
            </a:extLst>
          </p:cNvPr>
          <p:cNvSpPr txBox="1"/>
          <p:nvPr/>
        </p:nvSpPr>
        <p:spPr>
          <a:xfrm>
            <a:off x="9196354" y="3135568"/>
            <a:ext cx="1632880" cy="121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60FBC6-A47C-C963-CB0F-FE4AE9AEEB11}"/>
              </a:ext>
            </a:extLst>
          </p:cNvPr>
          <p:cNvSpPr/>
          <p:nvPr/>
        </p:nvSpPr>
        <p:spPr>
          <a:xfrm>
            <a:off x="3955106" y="5440212"/>
            <a:ext cx="1607230" cy="206034"/>
          </a:xfrm>
          <a:prstGeom prst="roundRect">
            <a:avLst>
              <a:gd name="adj" fmla="val 1519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ED6B03-12FC-751E-3956-DD11FB97EA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80138" y="1606007"/>
            <a:ext cx="5386981" cy="4040235"/>
          </a:xfrm>
          <a:prstGeom prst="rect">
            <a:avLst/>
          </a:prstGeom>
          <a:ln>
            <a:solidFill>
              <a:srgbClr val="FAA303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AF8F4D-7F28-8188-2247-C6B6C944BF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26081" y="1606005"/>
            <a:ext cx="5386981" cy="4040236"/>
          </a:xfrm>
          <a:prstGeom prst="rect">
            <a:avLst/>
          </a:prstGeom>
          <a:ln>
            <a:solidFill>
              <a:srgbClr val="FAA303"/>
            </a:solidFill>
          </a:ln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9C2874CF-2028-E22A-789C-15242A1A8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115" y="5124393"/>
            <a:ext cx="924971" cy="92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70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8C92-5E29-DE5E-7998-0FDDC621F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2283CC5-C6E3-8860-16FA-1C0E00002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282269"/>
            <a:ext cx="924971" cy="92497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F2CE06E-984D-1D38-6B8C-FDA151B96468}"/>
              </a:ext>
            </a:extLst>
          </p:cNvPr>
          <p:cNvCxnSpPr>
            <a:cxnSpLocks/>
          </p:cNvCxnSpPr>
          <p:nvPr/>
        </p:nvCxnSpPr>
        <p:spPr>
          <a:xfrm>
            <a:off x="991357" y="877579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9FE3B1E-BD48-E664-5105-BC866BC8B961}"/>
              </a:ext>
            </a:extLst>
          </p:cNvPr>
          <p:cNvSpPr txBox="1"/>
          <p:nvPr/>
        </p:nvSpPr>
        <p:spPr>
          <a:xfrm>
            <a:off x="1041535" y="362561"/>
            <a:ext cx="1115046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BIOMETHANE PRODUCTION FOR AN INTEGRATED SUSTAINABLE STRATEGY</a:t>
            </a:r>
            <a:endParaRPr lang="en-GB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DC911AE-1FD1-F501-8F57-A31697D20B17}"/>
              </a:ext>
            </a:extLst>
          </p:cNvPr>
          <p:cNvSpPr txBox="1">
            <a:spLocks/>
          </p:cNvSpPr>
          <p:nvPr/>
        </p:nvSpPr>
        <p:spPr>
          <a:xfrm>
            <a:off x="8605345" y="63616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R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25</a:t>
            </a:fld>
            <a:endParaRPr lang="ro-RO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Rect">
            <a:extLst>
              <a:ext uri="{FF2B5EF4-FFF2-40B4-BE49-F238E27FC236}">
                <a16:creationId xmlns:a16="http://schemas.microsoft.com/office/drawing/2014/main" id="{203CB3A5-842B-CA6A-66B3-88358B4E7D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6516389" y="1196043"/>
            <a:ext cx="533400" cy="533400"/>
          </a:xfrm>
          <a:prstGeom prst="rect">
            <a:avLst/>
          </a:prstGeom>
        </p:spPr>
      </p:pic>
      <p:sp>
        <p:nvSpPr>
          <p:cNvPr id="15" name="Primary Heading-0">
            <a:extLst>
              <a:ext uri="{FF2B5EF4-FFF2-40B4-BE49-F238E27FC236}">
                <a16:creationId xmlns:a16="http://schemas.microsoft.com/office/drawing/2014/main" id="{AE11382C-1071-082B-45E7-CC68F2902648}"/>
              </a:ext>
            </a:extLst>
          </p:cNvPr>
          <p:cNvSpPr txBox="1"/>
          <p:nvPr/>
        </p:nvSpPr>
        <p:spPr>
          <a:xfrm>
            <a:off x="7111702" y="1277813"/>
            <a:ext cx="4681538" cy="3580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l">
              <a:lnSpc>
                <a:spcPts val="3024"/>
              </a:lnSpc>
            </a:pPr>
            <a:r>
              <a:rPr lang="en-US" sz="2000" b="1" spc="-42" dirty="0">
                <a:solidFill>
                  <a:srgbClr val="141414">
                    <a:alpha val="100000"/>
                  </a:srgbClr>
                </a:solidFill>
                <a:latin typeface="Open Sans" panose="00000700000000000000" pitchFamily="2" charset="0"/>
              </a:rPr>
              <a:t>Operational Highlights</a:t>
            </a:r>
          </a:p>
        </p:txBody>
      </p:sp>
      <p:sp>
        <p:nvSpPr>
          <p:cNvPr id="16" name="Description of a primary heading-0">
            <a:extLst>
              <a:ext uri="{FF2B5EF4-FFF2-40B4-BE49-F238E27FC236}">
                <a16:creationId xmlns:a16="http://schemas.microsoft.com/office/drawing/2014/main" id="{15B5E4B8-819A-4BD2-2FEC-BE6D61B8D1FB}"/>
              </a:ext>
            </a:extLst>
          </p:cNvPr>
          <p:cNvSpPr txBox="1"/>
          <p:nvPr/>
        </p:nvSpPr>
        <p:spPr>
          <a:xfrm>
            <a:off x="6516389" y="1765511"/>
            <a:ext cx="5276851" cy="158139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Production facility with a total capacity of up to 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15-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 MW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will supply the raw material for the biomethane production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and transportation.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BSOG Energy will develop the production facility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9" name="Rect">
            <a:extLst>
              <a:ext uri="{FF2B5EF4-FFF2-40B4-BE49-F238E27FC236}">
                <a16:creationId xmlns:a16="http://schemas.microsoft.com/office/drawing/2014/main" id="{88EE3A61-BE8E-5CFF-E408-BD99658E66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5264311" y="3196755"/>
            <a:ext cx="533400" cy="5334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7710FC7-1910-F33E-BA94-1DABC732D836}"/>
              </a:ext>
            </a:extLst>
          </p:cNvPr>
          <p:cNvSpPr txBox="1"/>
          <p:nvPr/>
        </p:nvSpPr>
        <p:spPr>
          <a:xfrm>
            <a:off x="651326" y="2817666"/>
            <a:ext cx="4507180" cy="2597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Cooperation agreement for the largest biomethane production facility in Romania with BSOG Energy </a:t>
            </a:r>
            <a:endParaRPr lang="en-US" sz="16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14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50000"/>
              </a:lnSpc>
            </a:pPr>
            <a:endParaRPr lang="ro-RO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project aligns with DN AGRAR’s mission 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lead sustainable agriculture.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o-RO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B565051-DFCB-1A9C-032F-890CC8932B53}"/>
              </a:ext>
            </a:extLst>
          </p:cNvPr>
          <p:cNvSpPr txBox="1"/>
          <p:nvPr/>
        </p:nvSpPr>
        <p:spPr>
          <a:xfrm>
            <a:off x="5410318" y="3567676"/>
            <a:ext cx="6598065" cy="3290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execution is expected to take over 2 years from the signing of the final agreement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overall investment in the facility is estimated to around EUR 30 million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/>
                <a:ea typeface="Open Sans"/>
                <a:cs typeface="Open Sans"/>
              </a:rPr>
              <a:t>Based on a 15-year contract of approx. 50 million EURO, the expected yearly revenues for DN AGRAR will be between EUR 3 - 3.5 million</a:t>
            </a:r>
            <a:r>
              <a:rPr lang="ro-RO" sz="1400" dirty="0">
                <a:latin typeface="Open Sans"/>
                <a:ea typeface="Open Sans"/>
                <a:cs typeface="Open Sans"/>
              </a:rPr>
              <a:t>.</a:t>
            </a:r>
            <a:endParaRPr lang="en-US" sz="1400" dirty="0">
              <a:latin typeface="Open Sans"/>
              <a:ea typeface="Open Sans"/>
              <a:cs typeface="Open Sans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implementing biomethane, composting, and solar panel sustainability projects, DN AGRAR aims to significantly reduce its carbon footprint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leading to a reduction of approximately 90% in emissions</a:t>
            </a:r>
            <a:r>
              <a:rPr lang="ro-RO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supporting the company’s goal to achieve near net-zero emissions by 2030.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44B65A4-90C2-05E3-2825-02AB449754EB}"/>
              </a:ext>
            </a:extLst>
          </p:cNvPr>
          <p:cNvSpPr txBox="1"/>
          <p:nvPr/>
        </p:nvSpPr>
        <p:spPr>
          <a:xfrm>
            <a:off x="5797711" y="3260428"/>
            <a:ext cx="48722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spc="-42" dirty="0">
                <a:solidFill>
                  <a:srgbClr val="141414">
                    <a:alpha val="100000"/>
                  </a:srgbClr>
                </a:solidFill>
                <a:latin typeface="Open Sans" panose="00000700000000000000" pitchFamily="2" charset="0"/>
              </a:rPr>
              <a:t>Further Developments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ED8FB6-A3CC-9802-175E-63ABC25FE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50" y="1384106"/>
            <a:ext cx="5276850" cy="121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23A103-0BBF-B1EB-BE57-ABCFED1F50A9}"/>
              </a:ext>
            </a:extLst>
          </p:cNvPr>
          <p:cNvSpPr txBox="1"/>
          <p:nvPr/>
        </p:nvSpPr>
        <p:spPr>
          <a:xfrm>
            <a:off x="690016" y="4085418"/>
            <a:ext cx="45071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initiated at the beginning of 2024</a:t>
            </a:r>
          </a:p>
        </p:txBody>
      </p:sp>
    </p:spTree>
    <p:extLst>
      <p:ext uri="{BB962C8B-B14F-4D97-AF65-F5344CB8AC3E}">
        <p14:creationId xmlns:p14="http://schemas.microsoft.com/office/powerpoint/2010/main" val="1769242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45C664-0742-C38F-B58C-758C579FF1C3}"/>
              </a:ext>
            </a:extLst>
          </p:cNvPr>
          <p:cNvSpPr txBox="1"/>
          <p:nvPr/>
        </p:nvSpPr>
        <p:spPr>
          <a:xfrm>
            <a:off x="2861019" y="-300810"/>
            <a:ext cx="3123092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 algn="just"/>
            <a:r>
              <a:rPr lang="ro-RO" sz="1400" b="1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		</a:t>
            </a:r>
          </a:p>
          <a:p>
            <a:pPr marL="742950" lvl="1" indent="-285750" algn="just">
              <a:buFont typeface="Courier New"/>
              <a:buChar char="o"/>
            </a:pPr>
            <a:endParaRPr lang="ro-RO" sz="1400" b="1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  <a:p>
            <a:pPr marL="742950" lvl="1" indent="-285750" algn="just">
              <a:buFont typeface="Courier New"/>
              <a:buChar char="o"/>
            </a:pPr>
            <a:endParaRPr lang="ro-RO" sz="1400" b="1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D70C08-1367-039F-B6F1-DF2D0C0C9DFA}"/>
              </a:ext>
            </a:extLst>
          </p:cNvPr>
          <p:cNvSpPr txBox="1"/>
          <p:nvPr/>
        </p:nvSpPr>
        <p:spPr>
          <a:xfrm>
            <a:off x="5984111" y="1798782"/>
            <a:ext cx="5995281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Obtaining voluntary</a:t>
            </a:r>
          </a:p>
          <a:p>
            <a:pPr algn="ctr"/>
            <a:r>
              <a:rPr lang="en-US" sz="2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carbon reduction</a:t>
            </a:r>
          </a:p>
          <a:p>
            <a:pPr algn="ctr"/>
            <a:r>
              <a:rPr lang="en-US" sz="2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Allowances</a:t>
            </a:r>
            <a:endParaRPr lang="ro-RO" sz="24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ro-RO" sz="24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project aims to cover a significant area of</a:t>
            </a:r>
            <a:r>
              <a:rPr lang="ro-RO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land, and contracts </a:t>
            </a:r>
            <a:endParaRPr lang="ro-RO" sz="1400" b="0" i="0" u="none" strike="noStrike" baseline="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will be signed for the land</a:t>
            </a:r>
          </a:p>
          <a:p>
            <a:pPr algn="ctr"/>
            <a:r>
              <a:rPr lang="en-US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included in the program to achieve this goal.</a:t>
            </a:r>
            <a:endParaRPr lang="ro-RO" sz="1400" b="0" i="0" u="none" strike="noStrike" baseline="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1400" b="0" i="0" u="none" strike="noStrike" baseline="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Estimates indicate a </a:t>
            </a:r>
            <a:r>
              <a:rPr lang="en-US" sz="1600" b="1" i="0" u="none" strike="noStrike" baseline="0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carbon reduction of</a:t>
            </a:r>
            <a:r>
              <a:rPr lang="ro-RO" sz="1600" b="1" i="0" u="none" strike="noStrike" baseline="0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en-US" sz="1600" b="1" i="0" u="none" strike="noStrike" baseline="0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approximately 5,000 tons of carbon</a:t>
            </a:r>
            <a:r>
              <a:rPr lang="ro-RO" sz="1600" b="1" i="0" u="none" strike="noStrike" baseline="0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u="none" strike="noStrike" baseline="0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emissions per year</a:t>
            </a:r>
            <a:r>
              <a:rPr lang="en-US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 remarkable</a:t>
            </a:r>
            <a:r>
              <a:rPr lang="ro-RO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performance achieved through the</a:t>
            </a:r>
            <a:r>
              <a:rPr lang="ro-RO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en-US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implementation of modern technologies and</a:t>
            </a:r>
            <a:r>
              <a:rPr lang="ro-RO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sustainable </a:t>
            </a:r>
            <a:endParaRPr lang="ro-RO" sz="1400" b="0" i="0" u="none" strike="noStrike" baseline="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b="0" i="0" u="none" strike="noStrike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farming practices.</a:t>
            </a:r>
            <a:endParaRPr lang="en-US" sz="14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756199-6715-546F-2A6E-1F47973DA2D1}"/>
              </a:ext>
            </a:extLst>
          </p:cNvPr>
          <p:cNvSpPr txBox="1"/>
          <p:nvPr/>
        </p:nvSpPr>
        <p:spPr>
          <a:xfrm>
            <a:off x="992637" y="1237976"/>
            <a:ext cx="522242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Obtaining voluntary certification</a:t>
            </a:r>
          </a:p>
          <a:p>
            <a:pPr algn="ctr"/>
            <a:r>
              <a:rPr lang="en-US" sz="24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the compost produced</a:t>
            </a:r>
          </a:p>
          <a:p>
            <a:pPr algn="ctr"/>
            <a:endParaRPr lang="en-US" sz="24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parallel with the start-up of the compost plant, we have embarked on an ambitious project to obtain </a:t>
            </a:r>
            <a:r>
              <a:rPr lang="en-US" sz="1600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voluntary certification for the compost produced</a:t>
            </a:r>
            <a:r>
              <a:rPr lang="en-US" sz="16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algn="ctr"/>
            <a:endParaRPr lang="en-US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process will be carried out in a 5-year period.</a:t>
            </a:r>
            <a:endParaRPr lang="ro-RO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o-RO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After 2 years, the certificates can be traded.</a:t>
            </a:r>
            <a:endParaRPr lang="en-GB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24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24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B04BC6-D543-B423-4DAF-F29786D6D367}"/>
              </a:ext>
            </a:extLst>
          </p:cNvPr>
          <p:cNvSpPr txBox="1"/>
          <p:nvPr/>
        </p:nvSpPr>
        <p:spPr>
          <a:xfrm>
            <a:off x="1130422" y="148206"/>
            <a:ext cx="10298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STATUS OF CURRENT PROJECTS</a:t>
            </a:r>
          </a:p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Automation and Energy Diversification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4" name="Picture 23" descr="A fire in the middle of a forest&#10;&#10;Description automatically generated">
            <a:extLst>
              <a:ext uri="{FF2B5EF4-FFF2-40B4-BE49-F238E27FC236}">
                <a16:creationId xmlns:a16="http://schemas.microsoft.com/office/drawing/2014/main" id="{D78A7C58-4046-41A9-5BE7-F6DAB9EE7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033" y="3845089"/>
            <a:ext cx="4040735" cy="26938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C7728F-0A6D-892A-DC1F-47E28E959694}"/>
              </a:ext>
            </a:extLst>
          </p:cNvPr>
          <p:cNvSpPr txBox="1"/>
          <p:nvPr/>
        </p:nvSpPr>
        <p:spPr>
          <a:xfrm>
            <a:off x="5881152" y="5582686"/>
            <a:ext cx="60982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3C4245"/>
              </a:buClr>
            </a:pPr>
            <a:r>
              <a:rPr lang="en-GB" sz="1600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2025, </a:t>
            </a:r>
            <a:r>
              <a:rPr lang="en-GB" sz="1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produced fertilizer will be used both for testing and optimizing the certification as organic fertilizer, as well as to selling it outside the group.</a:t>
            </a:r>
          </a:p>
        </p:txBody>
      </p:sp>
    </p:spTree>
    <p:extLst>
      <p:ext uri="{BB962C8B-B14F-4D97-AF65-F5344CB8AC3E}">
        <p14:creationId xmlns:p14="http://schemas.microsoft.com/office/powerpoint/2010/main" val="752012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61AAE-CAED-C95F-5E16-CA8231E0C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2048A0-0987-084F-E8B7-50E007854D42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A0EB992-BC56-8260-685A-7205FBCDC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59BF2E-9FDE-9651-852B-916ED89A4B58}"/>
              </a:ext>
            </a:extLst>
          </p:cNvPr>
          <p:cNvSpPr txBox="1"/>
          <p:nvPr/>
        </p:nvSpPr>
        <p:spPr>
          <a:xfrm>
            <a:off x="2861019" y="-300810"/>
            <a:ext cx="3123092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 algn="just"/>
            <a:r>
              <a:rPr lang="ro-RO" sz="1400" b="1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		</a:t>
            </a:r>
          </a:p>
          <a:p>
            <a:pPr marL="742950" lvl="1" indent="-285750" algn="just">
              <a:buFont typeface="Courier New"/>
              <a:buChar char="o"/>
            </a:pPr>
            <a:endParaRPr lang="ro-RO" sz="1400" b="1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  <a:p>
            <a:pPr marL="742950" lvl="1" indent="-285750" algn="just">
              <a:buFont typeface="Courier New"/>
              <a:buChar char="o"/>
            </a:pPr>
            <a:endParaRPr lang="ro-RO" sz="1400" b="1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316E23-8578-373F-407E-99F14E1CC773}"/>
              </a:ext>
            </a:extLst>
          </p:cNvPr>
          <p:cNvSpPr txBox="1"/>
          <p:nvPr/>
        </p:nvSpPr>
        <p:spPr>
          <a:xfrm>
            <a:off x="1041534" y="429949"/>
            <a:ext cx="110339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NEW STRATEGIC INVESTMENTS PLANNED FOR 2025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06249D-03B2-973D-F618-7A9277CEC876}"/>
              </a:ext>
            </a:extLst>
          </p:cNvPr>
          <p:cNvSpPr txBox="1"/>
          <p:nvPr/>
        </p:nvSpPr>
        <p:spPr>
          <a:xfrm>
            <a:off x="1041535" y="1877583"/>
            <a:ext cx="50695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spc="-42" dirty="0">
                <a:solidFill>
                  <a:srgbClr val="141414">
                    <a:alpha val="100000"/>
                  </a:srgbClr>
                </a:solidFill>
                <a:latin typeface="Open Sans" panose="00000700000000000000" pitchFamily="2" charset="0"/>
              </a:rPr>
              <a:t>New Compost Factory at </a:t>
            </a:r>
            <a:r>
              <a:rPr lang="en-GB" sz="2000" b="1" spc="-42" dirty="0" err="1">
                <a:solidFill>
                  <a:srgbClr val="141414">
                    <a:alpha val="100000"/>
                  </a:srgbClr>
                </a:solidFill>
                <a:latin typeface="Open Sans" panose="00000700000000000000" pitchFamily="2" charset="0"/>
              </a:rPr>
              <a:t>Lacto</a:t>
            </a:r>
            <a:r>
              <a:rPr lang="en-GB" sz="2000" b="1" spc="-42" dirty="0">
                <a:solidFill>
                  <a:srgbClr val="141414">
                    <a:alpha val="100000"/>
                  </a:srgbClr>
                </a:solidFill>
                <a:latin typeface="Open Sans" panose="00000700000000000000" pitchFamily="2" charset="0"/>
              </a:rPr>
              <a:t> </a:t>
            </a:r>
            <a:r>
              <a:rPr lang="en-GB" sz="2000" b="1" spc="-42" dirty="0" err="1">
                <a:solidFill>
                  <a:srgbClr val="141414">
                    <a:alpha val="100000"/>
                  </a:srgbClr>
                </a:solidFill>
                <a:latin typeface="Open Sans" panose="00000700000000000000" pitchFamily="2" charset="0"/>
              </a:rPr>
              <a:t>Agrar</a:t>
            </a:r>
            <a:r>
              <a:rPr lang="en-GB" sz="2000" b="1" spc="-42" dirty="0">
                <a:solidFill>
                  <a:srgbClr val="141414">
                    <a:alpha val="100000"/>
                  </a:srgbClr>
                </a:solidFill>
                <a:latin typeface="Open Sans" panose="00000700000000000000" pitchFamily="2" charset="0"/>
              </a:rPr>
              <a:t> Farm</a:t>
            </a:r>
            <a:endParaRPr lang="en-US" sz="2000" b="1" spc="-42" dirty="0">
              <a:solidFill>
                <a:srgbClr val="141414">
                  <a:alpha val="100000"/>
                </a:srgbClr>
              </a:solidFill>
              <a:latin typeface="Open Sans" panose="000007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76C927-FF6B-5239-215A-7E87FB9318ED}"/>
              </a:ext>
            </a:extLst>
          </p:cNvPr>
          <p:cNvSpPr txBox="1"/>
          <p:nvPr/>
        </p:nvSpPr>
        <p:spPr>
          <a:xfrm>
            <a:off x="739420" y="2797321"/>
            <a:ext cx="54976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Investment of EUR 1.7 million</a:t>
            </a:r>
          </a:p>
        </p:txBody>
      </p:sp>
      <p:pic>
        <p:nvPicPr>
          <p:cNvPr id="17" name="Rect">
            <a:extLst>
              <a:ext uri="{FF2B5EF4-FFF2-40B4-BE49-F238E27FC236}">
                <a16:creationId xmlns:a16="http://schemas.microsoft.com/office/drawing/2014/main" id="{0A67673B-08A8-32FA-E876-03EDC1167F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1016268" y="2797321"/>
            <a:ext cx="533400" cy="5334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BDF6DD3-5112-C8F6-5B95-7F1B9FB75CBE}"/>
              </a:ext>
            </a:extLst>
          </p:cNvPr>
          <p:cNvSpPr txBox="1"/>
          <p:nvPr/>
        </p:nvSpPr>
        <p:spPr>
          <a:xfrm>
            <a:off x="6799038" y="1877583"/>
            <a:ext cx="48394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spc="-42" dirty="0">
                <a:solidFill>
                  <a:srgbClr val="141414">
                    <a:alpha val="100000"/>
                  </a:srgbClr>
                </a:solidFill>
                <a:latin typeface="Open Sans" panose="00000700000000000000" pitchFamily="2" charset="0"/>
              </a:rPr>
              <a:t>Solar panels with an installed capacity of 2,218 kW </a:t>
            </a:r>
            <a:endParaRPr lang="en-US" sz="2000" b="1" spc="-42" dirty="0">
              <a:solidFill>
                <a:srgbClr val="141414">
                  <a:alpha val="100000"/>
                </a:srgbClr>
              </a:solidFill>
              <a:latin typeface="Open Sans" panose="00000700000000000000" pitchFamily="2" charset="0"/>
            </a:endParaRPr>
          </a:p>
        </p:txBody>
      </p:sp>
      <p:pic>
        <p:nvPicPr>
          <p:cNvPr id="2" name="Rect">
            <a:extLst>
              <a:ext uri="{FF2B5EF4-FFF2-40B4-BE49-F238E27FC236}">
                <a16:creationId xmlns:a16="http://schemas.microsoft.com/office/drawing/2014/main" id="{3845ADD7-F629-E61C-6EE6-4315BF1407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6532338" y="2699898"/>
            <a:ext cx="533400" cy="533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8516F49-1884-3C5C-0E90-6B0C500E241F}"/>
              </a:ext>
            </a:extLst>
          </p:cNvPr>
          <p:cNvSpPr txBox="1"/>
          <p:nvPr/>
        </p:nvSpPr>
        <p:spPr>
          <a:xfrm>
            <a:off x="6237049" y="2747896"/>
            <a:ext cx="63521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Investment of  approx. EUR 1.7 million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AA4F2E5-BBBD-FD19-8C8F-D2134BB3F275}"/>
              </a:ext>
            </a:extLst>
          </p:cNvPr>
          <p:cNvCxnSpPr>
            <a:cxnSpLocks/>
          </p:cNvCxnSpPr>
          <p:nvPr/>
        </p:nvCxnSpPr>
        <p:spPr>
          <a:xfrm>
            <a:off x="1549668" y="3109772"/>
            <a:ext cx="3593963" cy="0"/>
          </a:xfrm>
          <a:prstGeom prst="line">
            <a:avLst/>
          </a:prstGeom>
          <a:ln w="1905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944A286-8074-49F5-A9A6-3C76592FF17F}"/>
              </a:ext>
            </a:extLst>
          </p:cNvPr>
          <p:cNvCxnSpPr>
            <a:cxnSpLocks/>
          </p:cNvCxnSpPr>
          <p:nvPr/>
        </p:nvCxnSpPr>
        <p:spPr>
          <a:xfrm>
            <a:off x="6815267" y="3064021"/>
            <a:ext cx="5031428" cy="0"/>
          </a:xfrm>
          <a:prstGeom prst="line">
            <a:avLst/>
          </a:prstGeom>
          <a:ln w="1905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B143AB0-E2E7-B70C-4FC1-2B028494841F}"/>
              </a:ext>
            </a:extLst>
          </p:cNvPr>
          <p:cNvSpPr txBox="1"/>
          <p:nvPr/>
        </p:nvSpPr>
        <p:spPr>
          <a:xfrm>
            <a:off x="6603232" y="3215596"/>
            <a:ext cx="5035208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investment aims to install solar panels on the rooftops of farms located at </a:t>
            </a:r>
            <a:r>
              <a:rPr lang="en-GB" sz="1300" dirty="0" err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Apold</a:t>
            </a:r>
            <a:r>
              <a:rPr lang="en-GB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300" dirty="0" err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Lacto</a:t>
            </a:r>
            <a:r>
              <a:rPr lang="en-GB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300" dirty="0" err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Agrar</a:t>
            </a:r>
            <a:r>
              <a:rPr lang="en-GB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and Cut (DN AGRAR Service)</a:t>
            </a:r>
            <a:r>
              <a:rPr lang="ro-RO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project was approved by DN AGRAR’s</a:t>
            </a:r>
            <a:r>
              <a:rPr lang="ro-RO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shareholders in March, and the necessary</a:t>
            </a:r>
            <a:r>
              <a:rPr lang="ro-RO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permits have already been obtained.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installation of solar panels will begin in the second quarter of the year</a:t>
            </a:r>
            <a:r>
              <a:rPr lang="ro-RO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the systems</a:t>
            </a:r>
            <a:r>
              <a:rPr lang="ro-RO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providing a total installed capacity of 2,218 kW. </a:t>
            </a:r>
            <a:endParaRPr lang="ro-RO" sz="13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the second phase, the farms will also be equipped with storage batteries to enhance further the efficiency brought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estimate that through this project we will become completely energy independent for our </a:t>
            </a:r>
            <a:r>
              <a:rPr lang="en-US" sz="1300" dirty="0" err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Lacto</a:t>
            </a:r>
            <a:r>
              <a:rPr lang="en-US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300" dirty="0" err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Agrar</a:t>
            </a:r>
            <a:r>
              <a:rPr lang="en-US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Cut and </a:t>
            </a:r>
            <a:r>
              <a:rPr lang="en-US" sz="1300" dirty="0" err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Apold</a:t>
            </a:r>
            <a:r>
              <a:rPr lang="en-US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farms</a:t>
            </a:r>
            <a:r>
              <a:rPr lang="ro-RO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GB" sz="13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GB" sz="12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CF6EEF-3E06-FF29-3913-B2D0E17EA6D0}"/>
              </a:ext>
            </a:extLst>
          </p:cNvPr>
          <p:cNvSpPr txBox="1"/>
          <p:nvPr/>
        </p:nvSpPr>
        <p:spPr>
          <a:xfrm>
            <a:off x="1282968" y="5331626"/>
            <a:ext cx="44073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These projects will be financed through a combination of European funds and bank loans.</a:t>
            </a:r>
            <a:endParaRPr lang="en-GB" sz="1400" dirty="0">
              <a:solidFill>
                <a:srgbClr val="FAA30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FF4856-5638-1F48-6430-F9E7D8CA806B}"/>
              </a:ext>
            </a:extLst>
          </p:cNvPr>
          <p:cNvSpPr txBox="1"/>
          <p:nvPr/>
        </p:nvSpPr>
        <p:spPr>
          <a:xfrm>
            <a:off x="1630913" y="3167127"/>
            <a:ext cx="395785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Second composting unit within the Group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Start in 2025, operational by Q4 2025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Annual capacity: 7,000 tons of organic fertilizer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 production increase to 14,000 tons annually from 2026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Organic certification and carbon emissions reduction (32,000 carbon credits annually)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ADF5E-4D2E-CCD8-F558-0B29CB96DB16}"/>
              </a:ext>
            </a:extLst>
          </p:cNvPr>
          <p:cNvSpPr txBox="1"/>
          <p:nvPr/>
        </p:nvSpPr>
        <p:spPr>
          <a:xfrm>
            <a:off x="2190145" y="1154918"/>
            <a:ext cx="97511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AA303"/>
                </a:solidFill>
              </a:rPr>
              <a:t>DN AGRAR shareholders have approved the new investments planned for this year </a:t>
            </a:r>
          </a:p>
        </p:txBody>
      </p:sp>
    </p:spTree>
    <p:extLst>
      <p:ext uri="{BB962C8B-B14F-4D97-AF65-F5344CB8AC3E}">
        <p14:creationId xmlns:p14="http://schemas.microsoft.com/office/powerpoint/2010/main" val="4269196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D2390-0FC9-A68D-151F-5A6518285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B817C6B-7777-E3C2-341D-281B79E84569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DD5503B0-EBEA-1E4C-173C-94EFC2F464B3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A1CB53-6CC9-343F-F576-8A1368FCA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1B96A63-79BE-23A9-592F-AF556102E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B18AD2-E49E-3762-9914-AB3790605B0A}"/>
              </a:ext>
            </a:extLst>
          </p:cNvPr>
          <p:cNvSpPr txBox="1"/>
          <p:nvPr/>
        </p:nvSpPr>
        <p:spPr>
          <a:xfrm>
            <a:off x="1117521" y="388373"/>
            <a:ext cx="1029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OLAR PANEL PROJECT CURRENT STATUS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935C89-76F2-D1F6-DED0-1F6DEA959BA6}"/>
              </a:ext>
            </a:extLst>
          </p:cNvPr>
          <p:cNvSpPr txBox="1"/>
          <p:nvPr/>
        </p:nvSpPr>
        <p:spPr>
          <a:xfrm>
            <a:off x="9196354" y="3135568"/>
            <a:ext cx="1632880" cy="121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C4DF1E6-C77E-F09F-3D51-AE905E2666AD}"/>
              </a:ext>
            </a:extLst>
          </p:cNvPr>
          <p:cNvSpPr/>
          <p:nvPr/>
        </p:nvSpPr>
        <p:spPr>
          <a:xfrm>
            <a:off x="3955106" y="5440212"/>
            <a:ext cx="1607230" cy="206034"/>
          </a:xfrm>
          <a:prstGeom prst="roundRect">
            <a:avLst>
              <a:gd name="adj" fmla="val 1519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94A538-2187-583D-2081-AE4766D965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80138" y="1659347"/>
            <a:ext cx="5315861" cy="3986896"/>
          </a:xfrm>
          <a:prstGeom prst="rect">
            <a:avLst/>
          </a:prstGeom>
          <a:ln>
            <a:solidFill>
              <a:srgbClr val="FAA303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C3EBE9-BE75-298D-696C-312DE6B780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95601" y="1659346"/>
            <a:ext cx="5315861" cy="3986896"/>
          </a:xfrm>
          <a:prstGeom prst="rect">
            <a:avLst/>
          </a:prstGeom>
          <a:ln>
            <a:solidFill>
              <a:srgbClr val="FAA303"/>
            </a:solidFill>
          </a:ln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AC972772-2102-D28E-CA44-86377288E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895" y="5080743"/>
            <a:ext cx="924971" cy="92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033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trips of candy">
            <a:extLst>
              <a:ext uri="{FF2B5EF4-FFF2-40B4-BE49-F238E27FC236}">
                <a16:creationId xmlns:a16="http://schemas.microsoft.com/office/drawing/2014/main" id="{08C2314C-25C0-833F-AF57-DE3E1A34A6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EC6B114-5FF8-4626-FCFE-2E65946E563C}"/>
              </a:ext>
            </a:extLst>
          </p:cNvPr>
          <p:cNvSpPr txBox="1">
            <a:spLocks/>
          </p:cNvSpPr>
          <p:nvPr/>
        </p:nvSpPr>
        <p:spPr>
          <a:xfrm>
            <a:off x="2818727" y="4678138"/>
            <a:ext cx="5698620" cy="5315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CONTACT INVESTOR RELATIONS</a:t>
            </a:r>
            <a:endParaRPr lang="ro-RO" sz="16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1AF1563-DEE5-730D-A508-23D085E2D47B}"/>
              </a:ext>
            </a:extLst>
          </p:cNvPr>
          <p:cNvSpPr txBox="1">
            <a:spLocks/>
          </p:cNvSpPr>
          <p:nvPr/>
        </p:nvSpPr>
        <p:spPr>
          <a:xfrm>
            <a:off x="3502674" y="5358329"/>
            <a:ext cx="4330726" cy="120814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Peter de Boer, </a:t>
            </a:r>
          </a:p>
          <a:p>
            <a:pPr>
              <a:lnSpc>
                <a:spcPct val="120000"/>
              </a:lnSpc>
            </a:pPr>
            <a:r>
              <a:rPr lang="en-GB" sz="2100" dirty="0">
                <a:solidFill>
                  <a:srgbClr val="6A7D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CEO &amp; </a:t>
            </a:r>
            <a:r>
              <a:rPr lang="en-GB" sz="2100" dirty="0" err="1">
                <a:solidFill>
                  <a:srgbClr val="6A7D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BoD</a:t>
            </a:r>
            <a:r>
              <a:rPr lang="en-GB" sz="2100" dirty="0">
                <a:solidFill>
                  <a:srgbClr val="6A7D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Member</a:t>
            </a:r>
            <a:endParaRPr lang="en-GB" sz="2100" dirty="0">
              <a:solidFill>
                <a:srgbClr val="6A7D93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2100">
                <a:solidFill>
                  <a:srgbClr val="FAA30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investors</a:t>
            </a:r>
            <a:r>
              <a:rPr lang="en-GB" sz="2100" dirty="0">
                <a:solidFill>
                  <a:srgbClr val="FAA30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@dn-agrar.eu</a:t>
            </a:r>
            <a:r>
              <a:rPr lang="en-GB" sz="2100" dirty="0">
                <a:solidFill>
                  <a:srgbClr val="FAA30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GB" sz="21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+40 258 818114</a:t>
            </a:r>
          </a:p>
          <a:p>
            <a:pPr algn="l"/>
            <a:endParaRPr lang="ro-RO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2930585-1123-F69A-E46C-B5BE11AA0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264" y="483136"/>
            <a:ext cx="5390079" cy="539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3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F90D17-AFB1-6E57-C9C4-4918441618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r="2869" b="12500"/>
          <a:stretch/>
        </p:blipFill>
        <p:spPr>
          <a:xfrm>
            <a:off x="346674" y="0"/>
            <a:ext cx="11842277" cy="6858000"/>
          </a:xfrm>
          <a:prstGeom prst="rect">
            <a:avLst/>
          </a:prstGeom>
        </p:spPr>
      </p:pic>
      <p:sp>
        <p:nvSpPr>
          <p:cNvPr id="25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3667352-62E5-B914-E5D0-E0184A7DA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3</a:t>
            </a:fld>
            <a:endParaRPr lang="ro-R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5CE63C-E0EA-37DB-F51E-302670614398}"/>
              </a:ext>
            </a:extLst>
          </p:cNvPr>
          <p:cNvSpPr txBox="1"/>
          <p:nvPr/>
        </p:nvSpPr>
        <p:spPr>
          <a:xfrm>
            <a:off x="343624" y="3208942"/>
            <a:ext cx="53302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ABOUT </a:t>
            </a:r>
          </a:p>
          <a:p>
            <a:r>
              <a:rPr lang="en-US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7A1B24A-B490-347A-3C59-4001FF302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3508" y="211725"/>
            <a:ext cx="1640817" cy="1640817"/>
          </a:xfrm>
          <a:prstGeom prst="rect">
            <a:avLst/>
          </a:prstGeom>
        </p:spPr>
      </p:pic>
      <p:pic>
        <p:nvPicPr>
          <p:cNvPr id="6" name="Graphic 5" descr="Badge 1 outline">
            <a:extLst>
              <a:ext uri="{FF2B5EF4-FFF2-40B4-BE49-F238E27FC236}">
                <a16:creationId xmlns:a16="http://schemas.microsoft.com/office/drawing/2014/main" id="{9140EA92-6268-6CFA-2B22-1CA6CB4A1D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6956" y="170709"/>
            <a:ext cx="2282276" cy="228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87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055733" y="420564"/>
            <a:ext cx="1029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078379-E801-4A44-A755-8A1AA4F362FB}"/>
              </a:ext>
            </a:extLst>
          </p:cNvPr>
          <p:cNvSpPr/>
          <p:nvPr/>
        </p:nvSpPr>
        <p:spPr>
          <a:xfrm>
            <a:off x="3955106" y="5440212"/>
            <a:ext cx="1607230" cy="206034"/>
          </a:xfrm>
          <a:prstGeom prst="roundRect">
            <a:avLst>
              <a:gd name="adj" fmla="val 1519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8A1F31-CABF-30A5-EF80-8B299C3DDF4B}"/>
              </a:ext>
            </a:extLst>
          </p:cNvPr>
          <p:cNvSpPr txBox="1"/>
          <p:nvPr/>
        </p:nvSpPr>
        <p:spPr>
          <a:xfrm>
            <a:off x="992637" y="1053310"/>
            <a:ext cx="1010194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dirty="0" err="1">
                <a:solidFill>
                  <a:srgbClr val="3C4245"/>
                </a:solidFill>
              </a:rPr>
              <a:t>Straja</a:t>
            </a:r>
            <a:r>
              <a:rPr lang="en-GB" dirty="0">
                <a:solidFill>
                  <a:srgbClr val="3C4245"/>
                </a:solidFill>
              </a:rPr>
              <a:t> project status?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3C4245"/>
                </a:solidFill>
              </a:rPr>
              <a:t>What are the main strategic directions through which DN A</a:t>
            </a:r>
            <a:r>
              <a:rPr lang="ro-RO" dirty="0">
                <a:solidFill>
                  <a:srgbClr val="3C4245"/>
                </a:solidFill>
              </a:rPr>
              <a:t>GRAR </a:t>
            </a:r>
            <a:r>
              <a:rPr lang="en-GB" dirty="0">
                <a:solidFill>
                  <a:srgbClr val="3C4245"/>
                </a:solidFill>
              </a:rPr>
              <a:t>intends to increase its margins and strengthen its position?</a:t>
            </a:r>
            <a:endParaRPr lang="ro-RO" dirty="0">
              <a:solidFill>
                <a:srgbClr val="3C4245"/>
              </a:solidFill>
            </a:endParaRP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3C4245"/>
                </a:solidFill>
              </a:rPr>
              <a:t>When are dividends paid?</a:t>
            </a:r>
            <a:endParaRPr lang="ro-RO" dirty="0">
              <a:solidFill>
                <a:srgbClr val="3C4245"/>
              </a:solidFill>
            </a:endParaRP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3C4245"/>
                </a:solidFill>
              </a:rPr>
              <a:t>Congratulations on the way you are developing your business! Do you plan to enter the milk processing segment as well?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3C4245"/>
                </a:solidFill>
              </a:rPr>
              <a:t>Why no composting plants at the farms Cut, </a:t>
            </a:r>
            <a:r>
              <a:rPr lang="en-US" dirty="0" err="1">
                <a:solidFill>
                  <a:srgbClr val="3C4245"/>
                </a:solidFill>
              </a:rPr>
              <a:t>Prodlact</a:t>
            </a:r>
            <a:r>
              <a:rPr lang="en-US" dirty="0">
                <a:solidFill>
                  <a:srgbClr val="3C4245"/>
                </a:solidFill>
              </a:rPr>
              <a:t> and </a:t>
            </a:r>
            <a:r>
              <a:rPr lang="en-US" dirty="0" err="1">
                <a:solidFill>
                  <a:srgbClr val="3C4245"/>
                </a:solidFill>
              </a:rPr>
              <a:t>Straja</a:t>
            </a:r>
            <a:r>
              <a:rPr lang="en-US" dirty="0">
                <a:solidFill>
                  <a:srgbClr val="3C4245"/>
                </a:solidFill>
              </a:rPr>
              <a:t>? Why no solar panels at the farms </a:t>
            </a:r>
            <a:r>
              <a:rPr lang="en-US" dirty="0" err="1">
                <a:solidFill>
                  <a:srgbClr val="3C4245"/>
                </a:solidFill>
              </a:rPr>
              <a:t>Prodlact</a:t>
            </a:r>
            <a:r>
              <a:rPr lang="en-US" dirty="0">
                <a:solidFill>
                  <a:srgbClr val="3C4245"/>
                </a:solidFill>
              </a:rPr>
              <a:t> and </a:t>
            </a:r>
            <a:r>
              <a:rPr lang="en-US" dirty="0" err="1">
                <a:solidFill>
                  <a:srgbClr val="3C4245"/>
                </a:solidFill>
              </a:rPr>
              <a:t>Straja</a:t>
            </a:r>
            <a:r>
              <a:rPr lang="en-US" dirty="0">
                <a:solidFill>
                  <a:srgbClr val="3C4245"/>
                </a:solidFill>
              </a:rPr>
              <a:t>?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3C4245"/>
                </a:solidFill>
              </a:rPr>
              <a:t>When do you aim to move to the main category of the BVB? 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3C4245"/>
                </a:solidFill>
              </a:rPr>
              <a:t>What are the risks and opportunities once the Presidential Elections are completed and the future Government is formed?"</a:t>
            </a:r>
            <a:endParaRPr lang="en-GB" dirty="0">
              <a:solidFill>
                <a:srgbClr val="3C4245"/>
              </a:solidFill>
            </a:endParaRPr>
          </a:p>
          <a:p>
            <a:pPr marL="342900" indent="-342900">
              <a:buAutoNum type="arabicPeriod"/>
            </a:pPr>
            <a:endParaRPr lang="en-GB" dirty="0">
              <a:solidFill>
                <a:srgbClr val="3C42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275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Rect">
            <a:extLst>
              <a:ext uri="{FF2B5EF4-FFF2-40B4-BE49-F238E27FC236}">
                <a16:creationId xmlns:a16="http://schemas.microsoft.com/office/drawing/2014/main" id="{5FF1CC95-BE60-5301-4E8F-D1CD7AFC8B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929767" y="4573100"/>
            <a:ext cx="5475601" cy="1613525"/>
          </a:xfrm>
          <a:prstGeom prst="rect">
            <a:avLst/>
          </a:prstGeom>
          <a:solidFill>
            <a:srgbClr val="FAA303"/>
          </a:solidFill>
          <a:ln>
            <a:solidFill>
              <a:srgbClr val="FAA303"/>
            </a:solidFill>
          </a:ln>
        </p:spPr>
      </p:pic>
      <p:pic>
        <p:nvPicPr>
          <p:cNvPr id="20" name="Rect">
            <a:extLst>
              <a:ext uri="{FF2B5EF4-FFF2-40B4-BE49-F238E27FC236}">
                <a16:creationId xmlns:a16="http://schemas.microsoft.com/office/drawing/2014/main" id="{9D23A351-0D6E-4BE3-41AB-74F9021E40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929767" y="2979008"/>
            <a:ext cx="5475601" cy="1410176"/>
          </a:xfrm>
          <a:prstGeom prst="rect">
            <a:avLst/>
          </a:prstGeom>
          <a:solidFill>
            <a:srgbClr val="FAA303"/>
          </a:solidFill>
          <a:ln>
            <a:solidFill>
              <a:srgbClr val="FAA303"/>
            </a:solidFill>
          </a:ln>
        </p:spPr>
      </p:pic>
      <p:pic>
        <p:nvPicPr>
          <p:cNvPr id="21" name="Rect">
            <a:extLst>
              <a:ext uri="{FF2B5EF4-FFF2-40B4-BE49-F238E27FC236}">
                <a16:creationId xmlns:a16="http://schemas.microsoft.com/office/drawing/2014/main" id="{E139F296-6335-B6AE-1419-8FDCC7F905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929767" y="1167957"/>
            <a:ext cx="5475602" cy="1613525"/>
          </a:xfrm>
          <a:prstGeom prst="rect">
            <a:avLst/>
          </a:prstGeom>
          <a:solidFill>
            <a:srgbClr val="FAA303"/>
          </a:solidFill>
          <a:ln>
            <a:solidFill>
              <a:srgbClr val="FAA303"/>
            </a:solidFill>
          </a:ln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06F038A9-E973-DE26-C654-912DD600E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CADF40B-4705-8AC0-994B-8BA5506574B1}"/>
              </a:ext>
            </a:extLst>
          </p:cNvPr>
          <p:cNvSpPr txBox="1"/>
          <p:nvPr/>
        </p:nvSpPr>
        <p:spPr>
          <a:xfrm>
            <a:off x="1211579" y="420564"/>
            <a:ext cx="1076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- </a:t>
            </a:r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</a:t>
            </a:r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UTSTANDING GROWTH STORY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EBAB8E-A565-7FB1-D17C-4A37B74DA4E1}"/>
              </a:ext>
            </a:extLst>
          </p:cNvPr>
          <p:cNvSpPr txBox="1"/>
          <p:nvPr/>
        </p:nvSpPr>
        <p:spPr>
          <a:xfrm>
            <a:off x="2300090" y="3057390"/>
            <a:ext cx="3608452" cy="13155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 algn="ctr">
              <a:lnSpc>
                <a:spcPct val="115000"/>
              </a:lnSpc>
              <a:spcAft>
                <a:spcPts val="800"/>
              </a:spcAft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just"/>
            <a:r>
              <a:rPr lang="en-US" dirty="0">
                <a:solidFill>
                  <a:srgbClr val="3C424F"/>
                </a:solidFill>
              </a:rPr>
              <a:t>Focus </a:t>
            </a:r>
            <a:r>
              <a:rPr lang="en-US" b="1" dirty="0">
                <a:solidFill>
                  <a:srgbClr val="3C424F"/>
                </a:solidFill>
              </a:rPr>
              <a:t>on sustainable, regenerative agriculture practices </a:t>
            </a:r>
            <a:r>
              <a:rPr lang="en-US" dirty="0">
                <a:solidFill>
                  <a:srgbClr val="3C424F"/>
                </a:solidFill>
              </a:rPr>
              <a:t>that maximize productivity, reduce environmental impact, and ensure long-term profitability.</a:t>
            </a:r>
            <a:endParaRPr lang="ro-RO" dirty="0">
              <a:solidFill>
                <a:srgbClr val="3C424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0314B1-6DE0-1997-657C-908D6B8AF1CC}"/>
              </a:ext>
            </a:extLst>
          </p:cNvPr>
          <p:cNvSpPr txBox="1"/>
          <p:nvPr/>
        </p:nvSpPr>
        <p:spPr>
          <a:xfrm>
            <a:off x="2373510" y="1268085"/>
            <a:ext cx="34110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Tripled the business since listing</a:t>
            </a:r>
            <a:endParaRPr lang="ro-RO" sz="15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ro-RO" sz="15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ro-RO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Consistent Growth in EBITDA</a:t>
            </a:r>
            <a:r>
              <a:rPr lang="en-US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o-RO" sz="15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ro-RO" sz="15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500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Approx. 17 million </a:t>
            </a:r>
            <a:r>
              <a:rPr lang="en-GB" sz="1500" b="1" dirty="0" err="1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liters</a:t>
            </a:r>
            <a:r>
              <a:rPr lang="en-GB" sz="1500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 of milk delivered in Q1 2025.</a:t>
            </a:r>
            <a:endParaRPr lang="en-US" sz="1500" dirty="0"/>
          </a:p>
          <a:p>
            <a:pPr algn="just"/>
            <a:endParaRPr lang="en-US" sz="15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o-RO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6CD480-AA05-4625-6E5C-C26614827D37}"/>
              </a:ext>
            </a:extLst>
          </p:cNvPr>
          <p:cNvSpPr txBox="1"/>
          <p:nvPr/>
        </p:nvSpPr>
        <p:spPr>
          <a:xfrm>
            <a:off x="1064548" y="3390993"/>
            <a:ext cx="28504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Sustainable </a:t>
            </a:r>
          </a:p>
          <a:p>
            <a:r>
              <a:rPr lang="en-US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Agriculture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A05BFBF-917F-69F9-15DB-CE2B6C60F4F9}"/>
              </a:ext>
            </a:extLst>
          </p:cNvPr>
          <p:cNvGrpSpPr/>
          <p:nvPr/>
        </p:nvGrpSpPr>
        <p:grpSpPr>
          <a:xfrm>
            <a:off x="1045568" y="4632215"/>
            <a:ext cx="4797621" cy="1391920"/>
            <a:chOff x="1069670" y="1114453"/>
            <a:chExt cx="4797621" cy="139192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427A13F-959B-FFEF-431A-6D0D0E780D3F}"/>
                </a:ext>
              </a:extLst>
            </p:cNvPr>
            <p:cNvSpPr txBox="1"/>
            <p:nvPr/>
          </p:nvSpPr>
          <p:spPr>
            <a:xfrm>
              <a:off x="2300089" y="1114453"/>
              <a:ext cx="3567202" cy="13919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800"/>
                </a:spcAft>
              </a:pPr>
              <a:r>
                <a:rPr lang="ro-RO" sz="15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One of Europe</a:t>
              </a:r>
              <a:r>
                <a:rPr lang="en-US" sz="1500" b="1" dirty="0">
                  <a:solidFill>
                    <a:srgbClr val="0179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’s leading milk producers and the largest integrated zootechnical farm in Romania</a:t>
              </a:r>
              <a:r>
                <a:rPr lang="en-US" sz="1500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with cow milk production and vegetable production.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17F1EC2-300E-A998-5465-E23C412E9DC4}"/>
                </a:ext>
              </a:extLst>
            </p:cNvPr>
            <p:cNvSpPr txBox="1"/>
            <p:nvPr/>
          </p:nvSpPr>
          <p:spPr>
            <a:xfrm>
              <a:off x="1069670" y="1468086"/>
              <a:ext cx="285046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Market </a:t>
              </a:r>
            </a:p>
            <a:p>
              <a:r>
                <a:rPr lang="en-US" sz="14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Position</a:t>
              </a:r>
            </a:p>
            <a:p>
              <a:endParaRPr lang="en-US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F64C23C-83B9-F643-E7E7-7383B92858AA}"/>
              </a:ext>
            </a:extLst>
          </p:cNvPr>
          <p:cNvSpPr txBox="1"/>
          <p:nvPr/>
        </p:nvSpPr>
        <p:spPr>
          <a:xfrm>
            <a:off x="1180262" y="1636766"/>
            <a:ext cx="10226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Track </a:t>
            </a:r>
          </a:p>
          <a:p>
            <a:r>
              <a:rPr lang="en-US" sz="14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Record</a:t>
            </a:r>
          </a:p>
        </p:txBody>
      </p:sp>
      <p:sp>
        <p:nvSpPr>
          <p:cNvPr id="37" name="Slide Number Placeholder 4">
            <a:extLst>
              <a:ext uri="{FF2B5EF4-FFF2-40B4-BE49-F238E27FC236}">
                <a16:creationId xmlns:a16="http://schemas.microsoft.com/office/drawing/2014/main" id="{E2A13CAB-A448-4FCE-27A6-1A2BD8ACF22F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R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4</a:t>
            </a:fld>
            <a:endParaRPr lang="ro-RO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F38C628-D6AA-F13D-DE62-5E2A80EA214A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cows in a field&#10;&#10;AI-generated content may be incorrect.">
            <a:extLst>
              <a:ext uri="{FF2B5EF4-FFF2-40B4-BE49-F238E27FC236}">
                <a16:creationId xmlns:a16="http://schemas.microsoft.com/office/drawing/2014/main" id="{D2845E10-CCE5-6D7B-593B-7271EAA7F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810" y="1661637"/>
            <a:ext cx="5309243" cy="3981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8434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9349B1-A6BD-502B-C150-5B6AA1AFA33B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230A-0E99-1264-8223-649B80A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00EDE0-0A3E-F780-3424-6DD1726D18B3}"/>
              </a:ext>
            </a:extLst>
          </p:cNvPr>
          <p:cNvSpPr txBox="1"/>
          <p:nvPr/>
        </p:nvSpPr>
        <p:spPr>
          <a:xfrm>
            <a:off x="1211579" y="420564"/>
            <a:ext cx="864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ACTIVITY – INTEGRATED DAIRY PRODUCTION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Graphic 8" descr="Cow outline">
            <a:extLst>
              <a:ext uri="{FF2B5EF4-FFF2-40B4-BE49-F238E27FC236}">
                <a16:creationId xmlns:a16="http://schemas.microsoft.com/office/drawing/2014/main" id="{D8B2789E-5C49-4345-2D65-CB018E3D4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7174" y="1380353"/>
            <a:ext cx="420195" cy="5286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B4637F-5619-9A43-3B7D-3DD045802717}"/>
              </a:ext>
            </a:extLst>
          </p:cNvPr>
          <p:cNvSpPr txBox="1"/>
          <p:nvPr/>
        </p:nvSpPr>
        <p:spPr>
          <a:xfrm>
            <a:off x="1300256" y="1503053"/>
            <a:ext cx="14872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600" b="1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Zoote</a:t>
            </a:r>
            <a:r>
              <a:rPr lang="en-GB" sz="1600" b="1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lang="ro-RO" sz="1600" b="1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hni</a:t>
            </a:r>
            <a:r>
              <a:rPr lang="en-GB" sz="1600" b="1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</a:t>
            </a:r>
            <a:r>
              <a:rPr lang="en-RO" sz="1600" b="1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o-RO" sz="1600" b="1">
              <a:solidFill>
                <a:srgbClr val="20212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Graphic 11" descr="Crops outline">
            <a:extLst>
              <a:ext uri="{FF2B5EF4-FFF2-40B4-BE49-F238E27FC236}">
                <a16:creationId xmlns:a16="http://schemas.microsoft.com/office/drawing/2014/main" id="{23305C7C-C6CD-172F-645A-C7F99CCADA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7174" y="1954928"/>
            <a:ext cx="406841" cy="5118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B01C74-B5AC-1FC7-770B-3C5218F3F8C2}"/>
              </a:ext>
            </a:extLst>
          </p:cNvPr>
          <p:cNvSpPr txBox="1"/>
          <p:nvPr/>
        </p:nvSpPr>
        <p:spPr>
          <a:xfrm>
            <a:off x="1300256" y="2012132"/>
            <a:ext cx="27414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Vegetal agricultural production</a:t>
            </a: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en-US" alt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Graphic 13" descr="Silo outline">
            <a:extLst>
              <a:ext uri="{FF2B5EF4-FFF2-40B4-BE49-F238E27FC236}">
                <a16:creationId xmlns:a16="http://schemas.microsoft.com/office/drawing/2014/main" id="{A5686CF4-4328-17E2-575B-0E940E3232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7175" y="2637240"/>
            <a:ext cx="406840" cy="5118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9BB09ED-A009-6BEE-4518-182DE6CFD247}"/>
              </a:ext>
            </a:extLst>
          </p:cNvPr>
          <p:cNvSpPr txBox="1"/>
          <p:nvPr/>
        </p:nvSpPr>
        <p:spPr>
          <a:xfrm>
            <a:off x="1300256" y="2798009"/>
            <a:ext cx="22214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Agricultural services</a:t>
            </a:r>
            <a:endParaRPr lang="ro-RO" sz="1600">
              <a:solidFill>
                <a:srgbClr val="20212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Graphic 15" descr="Warehouse outline">
            <a:extLst>
              <a:ext uri="{FF2B5EF4-FFF2-40B4-BE49-F238E27FC236}">
                <a16:creationId xmlns:a16="http://schemas.microsoft.com/office/drawing/2014/main" id="{FC2C6B92-3216-8B68-0C84-9251B7A8D3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7871" y="3279080"/>
            <a:ext cx="359498" cy="4522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3EC8861-C296-B2EA-718D-EF5CA21A36E3}"/>
              </a:ext>
            </a:extLst>
          </p:cNvPr>
          <p:cNvSpPr txBox="1"/>
          <p:nvPr/>
        </p:nvSpPr>
        <p:spPr>
          <a:xfrm>
            <a:off x="1317034" y="3327388"/>
            <a:ext cx="11519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600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Logisti</a:t>
            </a:r>
            <a:r>
              <a:rPr lang="en-GB" sz="1600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</a:t>
            </a:r>
            <a:r>
              <a:rPr lang="en-RO" sz="1600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o-RO" sz="1600">
              <a:solidFill>
                <a:srgbClr val="20212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" name="Graphic 17" descr="Delivery outline">
            <a:extLst>
              <a:ext uri="{FF2B5EF4-FFF2-40B4-BE49-F238E27FC236}">
                <a16:creationId xmlns:a16="http://schemas.microsoft.com/office/drawing/2014/main" id="{2364D9E9-DE77-4B63-65A1-7124B40970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4862" y="3886346"/>
            <a:ext cx="465515" cy="5856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F6E800A-5B7F-1236-D84D-6631BD0B9A23}"/>
              </a:ext>
            </a:extLst>
          </p:cNvPr>
          <p:cNvSpPr txBox="1"/>
          <p:nvPr/>
        </p:nvSpPr>
        <p:spPr>
          <a:xfrm>
            <a:off x="1287004" y="3939318"/>
            <a:ext cx="12843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>
              <a:defRPr sz="160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o-RO">
                <a:solidFill>
                  <a:srgbClr val="202124"/>
                </a:solidFill>
              </a:rPr>
              <a:t>Transport</a:t>
            </a:r>
            <a:r>
              <a:rPr lang="en-RO">
                <a:solidFill>
                  <a:srgbClr val="202124"/>
                </a:solidFill>
              </a:rPr>
              <a:t> </a:t>
            </a:r>
            <a:endParaRPr lang="ro-RO">
              <a:solidFill>
                <a:srgbClr val="202124"/>
              </a:solidFill>
            </a:endParaRPr>
          </a:p>
        </p:txBody>
      </p:sp>
      <p:pic>
        <p:nvPicPr>
          <p:cNvPr id="20" name="Graphic 19" descr="Travel outline">
            <a:extLst>
              <a:ext uri="{FF2B5EF4-FFF2-40B4-BE49-F238E27FC236}">
                <a16:creationId xmlns:a16="http://schemas.microsoft.com/office/drawing/2014/main" id="{723C5AFC-7360-C53F-B3FE-7C6710C718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7871" y="4535242"/>
            <a:ext cx="361819" cy="4552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39FC4F4-4B1A-A1C1-4914-286A9D460FD9}"/>
              </a:ext>
            </a:extLst>
          </p:cNvPr>
          <p:cNvSpPr txBox="1"/>
          <p:nvPr/>
        </p:nvSpPr>
        <p:spPr>
          <a:xfrm>
            <a:off x="1300256" y="4561746"/>
            <a:ext cx="10425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600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GB" sz="1600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lang="ro-RO" sz="1600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urism</a:t>
            </a:r>
            <a:r>
              <a:rPr lang="en-RO" sz="1600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o-RO" sz="1600">
              <a:solidFill>
                <a:srgbClr val="20212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2" name="Graphic 21" descr="Boardroom outline">
            <a:extLst>
              <a:ext uri="{FF2B5EF4-FFF2-40B4-BE49-F238E27FC236}">
                <a16:creationId xmlns:a16="http://schemas.microsoft.com/office/drawing/2014/main" id="{F4CF14DA-F880-D732-B716-B60DC79A5B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57837" y="5088056"/>
            <a:ext cx="465514" cy="5856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0F2C96E-1178-97CC-DE9C-2FA150A097E0}"/>
              </a:ext>
            </a:extLst>
          </p:cNvPr>
          <p:cNvSpPr txBox="1"/>
          <p:nvPr/>
        </p:nvSpPr>
        <p:spPr>
          <a:xfrm>
            <a:off x="1287005" y="5157334"/>
            <a:ext cx="25683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>
                <a:solidFill>
                  <a:srgbClr val="20212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and management consulting services</a:t>
            </a:r>
            <a:endParaRPr lang="ro-RO" sz="1600">
              <a:solidFill>
                <a:srgbClr val="20212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774FDC-BBEB-B17D-6C99-452FDB066B5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12248" y="1728565"/>
            <a:ext cx="8363487" cy="400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00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88765E-58B6-073B-2E19-F536975DB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8BD64C8D-239E-213D-43B6-815BDDAAD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6616B6-B54D-B16A-CD85-AF33AD9F80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17">
            <a:extLst>
              <a:ext uri="{FF2B5EF4-FFF2-40B4-BE49-F238E27FC236}">
                <a16:creationId xmlns:a16="http://schemas.microsoft.com/office/drawing/2014/main" id="{D03A13EA-2D4C-EBC2-3B57-E4507C3B2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B144A3B-8B00-FB39-04EB-3E8267A5B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6</a:t>
            </a:fld>
            <a:endParaRPr lang="ro-R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EC56D2-6229-9E38-93D7-69CD51444099}"/>
              </a:ext>
            </a:extLst>
          </p:cNvPr>
          <p:cNvSpPr txBox="1"/>
          <p:nvPr/>
        </p:nvSpPr>
        <p:spPr>
          <a:xfrm>
            <a:off x="346674" y="2705725"/>
            <a:ext cx="58610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Q1</a:t>
            </a:r>
            <a:r>
              <a:rPr lang="ro-RO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</a:t>
            </a:r>
            <a:r>
              <a:rPr lang="en-GB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lang="ro-RO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4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FINANCIAL </a:t>
            </a:r>
            <a:r>
              <a:rPr lang="ro-RO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 &amp; </a:t>
            </a:r>
            <a:endParaRPr lang="en-US" sz="4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CAPITAL MARKET ACTIVITY</a:t>
            </a:r>
            <a:endParaRPr lang="ro-RO" sz="4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E7E2E68-0EC4-09D7-DDA3-11A41B1B1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3508" y="211725"/>
            <a:ext cx="1640817" cy="1640817"/>
          </a:xfrm>
          <a:prstGeom prst="rect">
            <a:avLst/>
          </a:prstGeom>
        </p:spPr>
      </p:pic>
      <p:pic>
        <p:nvPicPr>
          <p:cNvPr id="3" name="Graphic 2" descr="Badge outline">
            <a:extLst>
              <a:ext uri="{FF2B5EF4-FFF2-40B4-BE49-F238E27FC236}">
                <a16:creationId xmlns:a16="http://schemas.microsoft.com/office/drawing/2014/main" id="{859E9571-F940-283D-43EF-8AE222019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0180" y="211725"/>
            <a:ext cx="2282276" cy="228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47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49D3AC-3F42-4D74-2977-B3CFC12F1C5C}"/>
              </a:ext>
            </a:extLst>
          </p:cNvPr>
          <p:cNvCxnSpPr>
            <a:cxnSpLocks/>
          </p:cNvCxnSpPr>
          <p:nvPr/>
        </p:nvCxnSpPr>
        <p:spPr>
          <a:xfrm>
            <a:off x="9983343" y="2652233"/>
            <a:ext cx="0" cy="5966505"/>
          </a:xfrm>
          <a:prstGeom prst="line">
            <a:avLst/>
          </a:prstGeom>
          <a:ln>
            <a:solidFill>
              <a:schemeClr val="bg1">
                <a:lumMod val="9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4A2FA8E-2541-00CC-DA67-153C5DD64D1D}"/>
              </a:ext>
            </a:extLst>
          </p:cNvPr>
          <p:cNvSpPr/>
          <p:nvPr/>
        </p:nvSpPr>
        <p:spPr>
          <a:xfrm>
            <a:off x="3785086" y="2364419"/>
            <a:ext cx="2251305" cy="618525"/>
          </a:xfrm>
          <a:prstGeom prst="roundRect">
            <a:avLst>
              <a:gd name="adj" fmla="val 4570"/>
            </a:avLst>
          </a:prstGeom>
          <a:noFill/>
          <a:ln>
            <a:solidFill>
              <a:srgbClr val="FAA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D3ACAA0-3C82-6074-66AC-312B910DB2A5}"/>
              </a:ext>
            </a:extLst>
          </p:cNvPr>
          <p:cNvGrpSpPr/>
          <p:nvPr/>
        </p:nvGrpSpPr>
        <p:grpSpPr>
          <a:xfrm>
            <a:off x="364505" y="2356381"/>
            <a:ext cx="3176350" cy="677033"/>
            <a:chOff x="10296489" y="3977640"/>
            <a:chExt cx="2839193" cy="1525211"/>
          </a:xfrm>
          <a:noFill/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697D35E-2959-2D44-2D17-2A3AFB52CD98}"/>
                </a:ext>
              </a:extLst>
            </p:cNvPr>
            <p:cNvSpPr/>
            <p:nvPr/>
          </p:nvSpPr>
          <p:spPr>
            <a:xfrm>
              <a:off x="10317480" y="3977640"/>
              <a:ext cx="2818202" cy="1417319"/>
            </a:xfrm>
            <a:prstGeom prst="roundRect">
              <a:avLst>
                <a:gd name="adj" fmla="val 4570"/>
              </a:avLst>
            </a:prstGeom>
            <a:grpFill/>
            <a:ln>
              <a:solidFill>
                <a:srgbClr val="FAA3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latin typeface="+mj-lt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6C70D652-CB77-3208-8D31-8F62B1B0F5C7}"/>
                </a:ext>
              </a:extLst>
            </p:cNvPr>
            <p:cNvSpPr/>
            <p:nvPr/>
          </p:nvSpPr>
          <p:spPr>
            <a:xfrm>
              <a:off x="10296489" y="3987400"/>
              <a:ext cx="147579" cy="1515451"/>
            </a:xfrm>
            <a:prstGeom prst="roundRect">
              <a:avLst>
                <a:gd name="adj" fmla="val 50000"/>
              </a:avLst>
            </a:prstGeom>
            <a:solidFill>
              <a:srgbClr val="017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dirty="0">
                <a:latin typeface="+mj-lt"/>
              </a:endParaRPr>
            </a:p>
          </p:txBody>
        </p:sp>
      </p:grp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C1399B51-0A16-0C78-7BFC-CEEB21A17D89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9" name="Picture 148" descr="Logo&#10;&#10;Description automatically generated">
            <a:extLst>
              <a:ext uri="{FF2B5EF4-FFF2-40B4-BE49-F238E27FC236}">
                <a16:creationId xmlns:a16="http://schemas.microsoft.com/office/drawing/2014/main" id="{A906725C-C327-D652-ACEE-69946A855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  <a:noFill/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6F4DBD5D-7334-063B-FA3B-0BD8FF7FD65B}"/>
              </a:ext>
            </a:extLst>
          </p:cNvPr>
          <p:cNvSpPr txBox="1"/>
          <p:nvPr/>
        </p:nvSpPr>
        <p:spPr>
          <a:xfrm>
            <a:off x="1211579" y="420564"/>
            <a:ext cx="10608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RECORD RESULTS IN Q1 2025, </a:t>
            </a:r>
            <a:r>
              <a:rPr lang="en-US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TURNOVER +26.8%, NET PROFIT +78%</a:t>
            </a:r>
            <a:endParaRPr lang="ro-RO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68E5E1-0B70-8B4D-197F-38577F715CAB}"/>
              </a:ext>
            </a:extLst>
          </p:cNvPr>
          <p:cNvSpPr txBox="1"/>
          <p:nvPr/>
        </p:nvSpPr>
        <p:spPr>
          <a:xfrm>
            <a:off x="415812" y="3238305"/>
            <a:ext cx="18113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 PROFIT </a:t>
            </a:r>
            <a:endParaRPr lang="ro-RO" sz="16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27A9B0-AAC4-3B08-5D5D-D8F9AE91AA24}"/>
              </a:ext>
            </a:extLst>
          </p:cNvPr>
          <p:cNvSpPr txBox="1"/>
          <p:nvPr/>
        </p:nvSpPr>
        <p:spPr>
          <a:xfrm>
            <a:off x="1124960" y="2448615"/>
            <a:ext cx="1992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RON </a:t>
            </a:r>
            <a:r>
              <a:rPr lang="en-GB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lang="en-GB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GB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.09 </a:t>
            </a:r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5BA329-A4AE-4F24-46D1-B570FADF58EF}"/>
              </a:ext>
            </a:extLst>
          </p:cNvPr>
          <p:cNvSpPr txBox="1"/>
          <p:nvPr/>
        </p:nvSpPr>
        <p:spPr>
          <a:xfrm>
            <a:off x="3604291" y="2354662"/>
            <a:ext cx="2608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+26.84%</a:t>
            </a:r>
          </a:p>
          <a:p>
            <a:pPr algn="ctr"/>
            <a:r>
              <a:rPr lang="en-GB" sz="1800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8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  <a:r>
              <a:rPr lang="ro-RO" sz="18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 </a:t>
            </a:r>
            <a:r>
              <a:rPr lang="en-GB" sz="18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Q1 </a:t>
            </a:r>
            <a:r>
              <a:rPr lang="en-US" sz="18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</a:t>
            </a:r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3595E57-2A30-6DC2-46D6-BF42D52CBEC9}"/>
              </a:ext>
            </a:extLst>
          </p:cNvPr>
          <p:cNvSpPr txBox="1"/>
          <p:nvPr/>
        </p:nvSpPr>
        <p:spPr>
          <a:xfrm>
            <a:off x="451292" y="1982213"/>
            <a:ext cx="143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6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TURNOVER 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FF340444-7640-454A-E4C6-B1B1ED981EFF}"/>
              </a:ext>
            </a:extLst>
          </p:cNvPr>
          <p:cNvCxnSpPr>
            <a:cxnSpLocks/>
          </p:cNvCxnSpPr>
          <p:nvPr/>
        </p:nvCxnSpPr>
        <p:spPr>
          <a:xfrm>
            <a:off x="451507" y="2998893"/>
            <a:ext cx="5533910" cy="0"/>
          </a:xfrm>
          <a:prstGeom prst="line">
            <a:avLst/>
          </a:prstGeom>
          <a:ln w="38100">
            <a:solidFill>
              <a:srgbClr val="01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CF52164E-D062-28F4-A872-44D382A3D5BA}"/>
              </a:ext>
            </a:extLst>
          </p:cNvPr>
          <p:cNvSpPr/>
          <p:nvPr/>
        </p:nvSpPr>
        <p:spPr>
          <a:xfrm>
            <a:off x="5895710" y="2358014"/>
            <a:ext cx="165104" cy="650328"/>
          </a:xfrm>
          <a:prstGeom prst="roundRect">
            <a:avLst>
              <a:gd name="adj" fmla="val 50000"/>
            </a:avLst>
          </a:prstGeom>
          <a:solidFill>
            <a:srgbClr val="01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 dirty="0">
              <a:latin typeface="+mj-lt"/>
            </a:endParaRP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3B76C4CF-D049-BDF4-CC6A-0CB6D3A4342F}"/>
              </a:ext>
            </a:extLst>
          </p:cNvPr>
          <p:cNvSpPr/>
          <p:nvPr/>
        </p:nvSpPr>
        <p:spPr>
          <a:xfrm flipV="1">
            <a:off x="365219" y="2697577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33DD96A1-1A1A-DF5F-76B6-E6A298158C36}"/>
              </a:ext>
            </a:extLst>
          </p:cNvPr>
          <p:cNvSpPr txBox="1"/>
          <p:nvPr/>
        </p:nvSpPr>
        <p:spPr>
          <a:xfrm>
            <a:off x="465249" y="4349098"/>
            <a:ext cx="14653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EBITDA</a:t>
            </a:r>
            <a:endParaRPr lang="ro-RO" sz="16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9" name="Rectangle: Rounded Corners 198">
            <a:extLst>
              <a:ext uri="{FF2B5EF4-FFF2-40B4-BE49-F238E27FC236}">
                <a16:creationId xmlns:a16="http://schemas.microsoft.com/office/drawing/2014/main" id="{61A80956-890E-4221-7957-0BDFD8769885}"/>
              </a:ext>
            </a:extLst>
          </p:cNvPr>
          <p:cNvSpPr/>
          <p:nvPr/>
        </p:nvSpPr>
        <p:spPr>
          <a:xfrm flipV="1">
            <a:off x="5894125" y="2695894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53411B82-E878-EFB7-20EC-9D145D748755}"/>
              </a:ext>
            </a:extLst>
          </p:cNvPr>
          <p:cNvGrpSpPr/>
          <p:nvPr/>
        </p:nvGrpSpPr>
        <p:grpSpPr>
          <a:xfrm>
            <a:off x="366777" y="3586951"/>
            <a:ext cx="3176350" cy="677033"/>
            <a:chOff x="10296489" y="3977640"/>
            <a:chExt cx="2839193" cy="1525211"/>
          </a:xfrm>
          <a:noFill/>
        </p:grpSpPr>
        <p:sp>
          <p:nvSpPr>
            <p:cNvPr id="216" name="Rectangle: Rounded Corners 215">
              <a:extLst>
                <a:ext uri="{FF2B5EF4-FFF2-40B4-BE49-F238E27FC236}">
                  <a16:creationId xmlns:a16="http://schemas.microsoft.com/office/drawing/2014/main" id="{BA819F4A-43EC-D795-177B-7248AC061117}"/>
                </a:ext>
              </a:extLst>
            </p:cNvPr>
            <p:cNvSpPr/>
            <p:nvPr/>
          </p:nvSpPr>
          <p:spPr>
            <a:xfrm>
              <a:off x="10317480" y="3977640"/>
              <a:ext cx="2818202" cy="1417319"/>
            </a:xfrm>
            <a:prstGeom prst="roundRect">
              <a:avLst>
                <a:gd name="adj" fmla="val 4570"/>
              </a:avLst>
            </a:prstGeom>
            <a:grpFill/>
            <a:ln>
              <a:solidFill>
                <a:srgbClr val="FAA3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latin typeface="+mj-lt"/>
              </a:endParaRPr>
            </a:p>
          </p:txBody>
        </p:sp>
        <p:sp>
          <p:nvSpPr>
            <p:cNvPr id="217" name="Rectangle: Rounded Corners 216">
              <a:extLst>
                <a:ext uri="{FF2B5EF4-FFF2-40B4-BE49-F238E27FC236}">
                  <a16:creationId xmlns:a16="http://schemas.microsoft.com/office/drawing/2014/main" id="{FAC28B03-9432-D01A-4369-AB2C964DCA80}"/>
                </a:ext>
              </a:extLst>
            </p:cNvPr>
            <p:cNvSpPr/>
            <p:nvPr/>
          </p:nvSpPr>
          <p:spPr>
            <a:xfrm>
              <a:off x="10296489" y="3987400"/>
              <a:ext cx="147579" cy="1515451"/>
            </a:xfrm>
            <a:prstGeom prst="roundRect">
              <a:avLst>
                <a:gd name="adj" fmla="val 50000"/>
              </a:avLst>
            </a:prstGeom>
            <a:solidFill>
              <a:srgbClr val="017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dirty="0">
                <a:latin typeface="+mj-lt"/>
              </a:endParaRPr>
            </a:p>
          </p:txBody>
        </p:sp>
      </p:grpSp>
      <p:sp>
        <p:nvSpPr>
          <p:cNvPr id="218" name="TextBox 217">
            <a:extLst>
              <a:ext uri="{FF2B5EF4-FFF2-40B4-BE49-F238E27FC236}">
                <a16:creationId xmlns:a16="http://schemas.microsoft.com/office/drawing/2014/main" id="{056302D0-51E2-901A-BAD5-FB56BA275FB2}"/>
              </a:ext>
            </a:extLst>
          </p:cNvPr>
          <p:cNvSpPr txBox="1"/>
          <p:nvPr/>
        </p:nvSpPr>
        <p:spPr>
          <a:xfrm>
            <a:off x="1127232" y="3679185"/>
            <a:ext cx="1992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RON </a:t>
            </a:r>
            <a:r>
              <a:rPr lang="en-GB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en-GB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06</a:t>
            </a:r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mil.</a:t>
            </a:r>
          </a:p>
        </p:txBody>
      </p:sp>
      <p:sp>
        <p:nvSpPr>
          <p:cNvPr id="229" name="Rectangle: Rounded Corners 228">
            <a:extLst>
              <a:ext uri="{FF2B5EF4-FFF2-40B4-BE49-F238E27FC236}">
                <a16:creationId xmlns:a16="http://schemas.microsoft.com/office/drawing/2014/main" id="{A4D4BE61-2D30-F3B0-3FE0-D0C3993DFDF9}"/>
              </a:ext>
            </a:extLst>
          </p:cNvPr>
          <p:cNvSpPr/>
          <p:nvPr/>
        </p:nvSpPr>
        <p:spPr>
          <a:xfrm>
            <a:off x="3759672" y="3595163"/>
            <a:ext cx="2251305" cy="618525"/>
          </a:xfrm>
          <a:prstGeom prst="roundRect">
            <a:avLst>
              <a:gd name="adj" fmla="val 4570"/>
            </a:avLst>
          </a:prstGeom>
          <a:noFill/>
          <a:ln>
            <a:solidFill>
              <a:srgbClr val="FAA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0BAE249F-CC52-E901-2866-75B46B91077E}"/>
              </a:ext>
            </a:extLst>
          </p:cNvPr>
          <p:cNvSpPr txBox="1"/>
          <p:nvPr/>
        </p:nvSpPr>
        <p:spPr>
          <a:xfrm>
            <a:off x="3533246" y="3602136"/>
            <a:ext cx="2608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+78.28% </a:t>
            </a:r>
          </a:p>
          <a:p>
            <a:pPr algn="ctr"/>
            <a:r>
              <a:rPr lang="en-GB" sz="18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  <a:r>
              <a:rPr lang="ro-RO" sz="18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 </a:t>
            </a:r>
            <a:r>
              <a:rPr lang="en-GB" sz="18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Q1 </a:t>
            </a:r>
            <a:r>
              <a:rPr lang="en-US" sz="18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</a:t>
            </a:r>
            <a:endParaRPr lang="ro-RO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1" name="Rectangle: Rounded Corners 230">
            <a:extLst>
              <a:ext uri="{FF2B5EF4-FFF2-40B4-BE49-F238E27FC236}">
                <a16:creationId xmlns:a16="http://schemas.microsoft.com/office/drawing/2014/main" id="{B3835C5A-EB83-8A7A-F98C-CC8AD4AAA56F}"/>
              </a:ext>
            </a:extLst>
          </p:cNvPr>
          <p:cNvSpPr/>
          <p:nvPr/>
        </p:nvSpPr>
        <p:spPr>
          <a:xfrm>
            <a:off x="5870296" y="3588758"/>
            <a:ext cx="165104" cy="650328"/>
          </a:xfrm>
          <a:prstGeom prst="roundRect">
            <a:avLst>
              <a:gd name="adj" fmla="val 50000"/>
            </a:avLst>
          </a:prstGeom>
          <a:solidFill>
            <a:srgbClr val="01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 dirty="0">
              <a:latin typeface="+mj-lt"/>
            </a:endParaRPr>
          </a:p>
        </p:txBody>
      </p: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01A494F2-BDEB-D627-620C-AFB1CC9E0C5E}"/>
              </a:ext>
            </a:extLst>
          </p:cNvPr>
          <p:cNvCxnSpPr>
            <a:cxnSpLocks/>
          </p:cNvCxnSpPr>
          <p:nvPr/>
        </p:nvCxnSpPr>
        <p:spPr>
          <a:xfrm>
            <a:off x="453779" y="4229463"/>
            <a:ext cx="5533910" cy="0"/>
          </a:xfrm>
          <a:prstGeom prst="line">
            <a:avLst/>
          </a:prstGeom>
          <a:ln w="38100">
            <a:solidFill>
              <a:srgbClr val="01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Rectangle: Rounded Corners 233">
            <a:extLst>
              <a:ext uri="{FF2B5EF4-FFF2-40B4-BE49-F238E27FC236}">
                <a16:creationId xmlns:a16="http://schemas.microsoft.com/office/drawing/2014/main" id="{DF4D8546-BFEB-E2D8-E9EB-98CD51AD1958}"/>
              </a:ext>
            </a:extLst>
          </p:cNvPr>
          <p:cNvSpPr/>
          <p:nvPr/>
        </p:nvSpPr>
        <p:spPr>
          <a:xfrm flipV="1">
            <a:off x="5868711" y="3926638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235" name="Rectangle: Rounded Corners 234">
            <a:extLst>
              <a:ext uri="{FF2B5EF4-FFF2-40B4-BE49-F238E27FC236}">
                <a16:creationId xmlns:a16="http://schemas.microsoft.com/office/drawing/2014/main" id="{E045D5B6-4163-963E-1EDD-695567B35243}"/>
              </a:ext>
            </a:extLst>
          </p:cNvPr>
          <p:cNvSpPr/>
          <p:nvPr/>
        </p:nvSpPr>
        <p:spPr>
          <a:xfrm flipV="1">
            <a:off x="367491" y="3928147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B36411AF-71CC-FF71-43AD-56E7406BFD0C}"/>
              </a:ext>
            </a:extLst>
          </p:cNvPr>
          <p:cNvGrpSpPr/>
          <p:nvPr/>
        </p:nvGrpSpPr>
        <p:grpSpPr>
          <a:xfrm>
            <a:off x="382697" y="4694699"/>
            <a:ext cx="3176350" cy="677033"/>
            <a:chOff x="10296489" y="3977640"/>
            <a:chExt cx="2839193" cy="1525211"/>
          </a:xfrm>
          <a:noFill/>
        </p:grpSpPr>
        <p:sp>
          <p:nvSpPr>
            <p:cNvPr id="246" name="Rectangle: Rounded Corners 245">
              <a:extLst>
                <a:ext uri="{FF2B5EF4-FFF2-40B4-BE49-F238E27FC236}">
                  <a16:creationId xmlns:a16="http://schemas.microsoft.com/office/drawing/2014/main" id="{C15B82B6-EF1F-9217-9CDA-2B9787B09CAB}"/>
                </a:ext>
              </a:extLst>
            </p:cNvPr>
            <p:cNvSpPr/>
            <p:nvPr/>
          </p:nvSpPr>
          <p:spPr>
            <a:xfrm>
              <a:off x="10317480" y="3977640"/>
              <a:ext cx="2818202" cy="1417319"/>
            </a:xfrm>
            <a:prstGeom prst="roundRect">
              <a:avLst>
                <a:gd name="adj" fmla="val 4570"/>
              </a:avLst>
            </a:prstGeom>
            <a:grpFill/>
            <a:ln>
              <a:solidFill>
                <a:srgbClr val="FAA3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latin typeface="+mj-lt"/>
              </a:endParaRPr>
            </a:p>
          </p:txBody>
        </p:sp>
        <p:sp>
          <p:nvSpPr>
            <p:cNvPr id="247" name="Rectangle: Rounded Corners 246">
              <a:extLst>
                <a:ext uri="{FF2B5EF4-FFF2-40B4-BE49-F238E27FC236}">
                  <a16:creationId xmlns:a16="http://schemas.microsoft.com/office/drawing/2014/main" id="{F7457C8A-9939-DBCC-B641-7B07E3D29BC0}"/>
                </a:ext>
              </a:extLst>
            </p:cNvPr>
            <p:cNvSpPr/>
            <p:nvPr/>
          </p:nvSpPr>
          <p:spPr>
            <a:xfrm>
              <a:off x="10296489" y="3987400"/>
              <a:ext cx="147579" cy="1515451"/>
            </a:xfrm>
            <a:prstGeom prst="roundRect">
              <a:avLst>
                <a:gd name="adj" fmla="val 50000"/>
              </a:avLst>
            </a:prstGeom>
            <a:solidFill>
              <a:srgbClr val="017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dirty="0">
                <a:latin typeface="+mj-lt"/>
              </a:endParaRPr>
            </a:p>
          </p:txBody>
        </p:sp>
      </p:grpSp>
      <p:sp>
        <p:nvSpPr>
          <p:cNvPr id="248" name="TextBox 247">
            <a:extLst>
              <a:ext uri="{FF2B5EF4-FFF2-40B4-BE49-F238E27FC236}">
                <a16:creationId xmlns:a16="http://schemas.microsoft.com/office/drawing/2014/main" id="{B01D8D39-92AE-09CC-700D-57429684A0F1}"/>
              </a:ext>
            </a:extLst>
          </p:cNvPr>
          <p:cNvSpPr txBox="1"/>
          <p:nvPr/>
        </p:nvSpPr>
        <p:spPr>
          <a:xfrm>
            <a:off x="1143152" y="4786933"/>
            <a:ext cx="1992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RON </a:t>
            </a:r>
            <a:r>
              <a:rPr lang="en-GB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25.54 </a:t>
            </a:r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mil.</a:t>
            </a:r>
          </a:p>
        </p:txBody>
      </p:sp>
      <p:sp>
        <p:nvSpPr>
          <p:cNvPr id="249" name="Rectangle: Rounded Corners 248">
            <a:extLst>
              <a:ext uri="{FF2B5EF4-FFF2-40B4-BE49-F238E27FC236}">
                <a16:creationId xmlns:a16="http://schemas.microsoft.com/office/drawing/2014/main" id="{31C07DC4-9A73-68D4-D6F8-FFC673891577}"/>
              </a:ext>
            </a:extLst>
          </p:cNvPr>
          <p:cNvSpPr/>
          <p:nvPr/>
        </p:nvSpPr>
        <p:spPr>
          <a:xfrm>
            <a:off x="3775592" y="4702911"/>
            <a:ext cx="2251305" cy="618525"/>
          </a:xfrm>
          <a:prstGeom prst="roundRect">
            <a:avLst>
              <a:gd name="adj" fmla="val 4570"/>
            </a:avLst>
          </a:prstGeom>
          <a:noFill/>
          <a:ln>
            <a:solidFill>
              <a:srgbClr val="FAA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FC5E413D-368D-3FE2-330E-28F7F759B5C8}"/>
              </a:ext>
            </a:extLst>
          </p:cNvPr>
          <p:cNvSpPr txBox="1"/>
          <p:nvPr/>
        </p:nvSpPr>
        <p:spPr>
          <a:xfrm>
            <a:off x="3549166" y="4709884"/>
            <a:ext cx="2608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+44.00</a:t>
            </a:r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 </a:t>
            </a:r>
          </a:p>
          <a:p>
            <a:pPr algn="ctr"/>
            <a:r>
              <a:rPr lang="en-GB" sz="18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  <a:r>
              <a:rPr lang="ro-RO" sz="18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 </a:t>
            </a:r>
            <a:r>
              <a:rPr lang="en-GB" sz="18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Q1 </a:t>
            </a:r>
            <a:r>
              <a:rPr lang="en-US" sz="18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</a:t>
            </a:r>
            <a:endParaRPr lang="ro-RO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1" name="Rectangle: Rounded Corners 250">
            <a:extLst>
              <a:ext uri="{FF2B5EF4-FFF2-40B4-BE49-F238E27FC236}">
                <a16:creationId xmlns:a16="http://schemas.microsoft.com/office/drawing/2014/main" id="{27147654-8E18-6ADF-11A0-99AFC9CDC725}"/>
              </a:ext>
            </a:extLst>
          </p:cNvPr>
          <p:cNvSpPr/>
          <p:nvPr/>
        </p:nvSpPr>
        <p:spPr>
          <a:xfrm>
            <a:off x="5886216" y="4696506"/>
            <a:ext cx="165104" cy="650328"/>
          </a:xfrm>
          <a:prstGeom prst="roundRect">
            <a:avLst>
              <a:gd name="adj" fmla="val 50000"/>
            </a:avLst>
          </a:prstGeom>
          <a:solidFill>
            <a:srgbClr val="01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 dirty="0">
              <a:latin typeface="+mj-lt"/>
            </a:endParaRPr>
          </a:p>
        </p:txBody>
      </p: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05626BA5-5719-1F14-F97E-0BE6181AED91}"/>
              </a:ext>
            </a:extLst>
          </p:cNvPr>
          <p:cNvCxnSpPr>
            <a:cxnSpLocks/>
          </p:cNvCxnSpPr>
          <p:nvPr/>
        </p:nvCxnSpPr>
        <p:spPr>
          <a:xfrm>
            <a:off x="469699" y="5337211"/>
            <a:ext cx="5533910" cy="0"/>
          </a:xfrm>
          <a:prstGeom prst="line">
            <a:avLst/>
          </a:prstGeom>
          <a:ln w="38100">
            <a:solidFill>
              <a:srgbClr val="01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Rectangle: Rounded Corners 255">
            <a:extLst>
              <a:ext uri="{FF2B5EF4-FFF2-40B4-BE49-F238E27FC236}">
                <a16:creationId xmlns:a16="http://schemas.microsoft.com/office/drawing/2014/main" id="{8F1C17D6-8A1B-4FF0-5761-57ADCDE38360}"/>
              </a:ext>
            </a:extLst>
          </p:cNvPr>
          <p:cNvSpPr/>
          <p:nvPr/>
        </p:nvSpPr>
        <p:spPr>
          <a:xfrm flipV="1">
            <a:off x="5884633" y="5048038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257" name="Rectangle: Rounded Corners 256">
            <a:extLst>
              <a:ext uri="{FF2B5EF4-FFF2-40B4-BE49-F238E27FC236}">
                <a16:creationId xmlns:a16="http://schemas.microsoft.com/office/drawing/2014/main" id="{66A8B99F-3496-2362-1CE4-458B124F68F2}"/>
              </a:ext>
            </a:extLst>
          </p:cNvPr>
          <p:cNvSpPr/>
          <p:nvPr/>
        </p:nvSpPr>
        <p:spPr>
          <a:xfrm flipV="1">
            <a:off x="373727" y="5048038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269" name="Rectangle: Rounded Corners 268">
            <a:extLst>
              <a:ext uri="{FF2B5EF4-FFF2-40B4-BE49-F238E27FC236}">
                <a16:creationId xmlns:a16="http://schemas.microsoft.com/office/drawing/2014/main" id="{8C9FF40F-EAF5-12F6-A7CE-9181552E5164}"/>
              </a:ext>
            </a:extLst>
          </p:cNvPr>
          <p:cNvSpPr/>
          <p:nvPr/>
        </p:nvSpPr>
        <p:spPr>
          <a:xfrm>
            <a:off x="9696851" y="2353044"/>
            <a:ext cx="2251305" cy="618525"/>
          </a:xfrm>
          <a:prstGeom prst="roundRect">
            <a:avLst>
              <a:gd name="adj" fmla="val 4570"/>
            </a:avLst>
          </a:prstGeom>
          <a:noFill/>
          <a:ln>
            <a:solidFill>
              <a:srgbClr val="FAA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854E2606-C47C-61D9-3739-886CF18B4532}"/>
              </a:ext>
            </a:extLst>
          </p:cNvPr>
          <p:cNvGrpSpPr/>
          <p:nvPr/>
        </p:nvGrpSpPr>
        <p:grpSpPr>
          <a:xfrm>
            <a:off x="6276270" y="2345006"/>
            <a:ext cx="3176350" cy="677033"/>
            <a:chOff x="10296489" y="3977640"/>
            <a:chExt cx="2839193" cy="1525211"/>
          </a:xfrm>
          <a:noFill/>
        </p:grpSpPr>
        <p:sp>
          <p:nvSpPr>
            <p:cNvPr id="271" name="Rectangle: Rounded Corners 270">
              <a:extLst>
                <a:ext uri="{FF2B5EF4-FFF2-40B4-BE49-F238E27FC236}">
                  <a16:creationId xmlns:a16="http://schemas.microsoft.com/office/drawing/2014/main" id="{7808C6C1-FB93-23FC-A57F-CF8220F5B44A}"/>
                </a:ext>
              </a:extLst>
            </p:cNvPr>
            <p:cNvSpPr/>
            <p:nvPr/>
          </p:nvSpPr>
          <p:spPr>
            <a:xfrm>
              <a:off x="10317480" y="3977640"/>
              <a:ext cx="2818202" cy="1417319"/>
            </a:xfrm>
            <a:prstGeom prst="roundRect">
              <a:avLst>
                <a:gd name="adj" fmla="val 4570"/>
              </a:avLst>
            </a:prstGeom>
            <a:grpFill/>
            <a:ln>
              <a:solidFill>
                <a:srgbClr val="FAA3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latin typeface="+mj-lt"/>
              </a:endParaRPr>
            </a:p>
          </p:txBody>
        </p:sp>
        <p:sp>
          <p:nvSpPr>
            <p:cNvPr id="272" name="Rectangle: Rounded Corners 271">
              <a:extLst>
                <a:ext uri="{FF2B5EF4-FFF2-40B4-BE49-F238E27FC236}">
                  <a16:creationId xmlns:a16="http://schemas.microsoft.com/office/drawing/2014/main" id="{7A68F5ED-361F-A008-D594-B16F5A73923A}"/>
                </a:ext>
              </a:extLst>
            </p:cNvPr>
            <p:cNvSpPr/>
            <p:nvPr/>
          </p:nvSpPr>
          <p:spPr>
            <a:xfrm>
              <a:off x="10296489" y="3987400"/>
              <a:ext cx="147579" cy="1515451"/>
            </a:xfrm>
            <a:prstGeom prst="roundRect">
              <a:avLst>
                <a:gd name="adj" fmla="val 50000"/>
              </a:avLst>
            </a:prstGeom>
            <a:solidFill>
              <a:srgbClr val="017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dirty="0">
                <a:latin typeface="+mj-lt"/>
              </a:endParaRPr>
            </a:p>
          </p:txBody>
        </p:sp>
      </p:grpSp>
      <p:sp>
        <p:nvSpPr>
          <p:cNvPr id="273" name="TextBox 272">
            <a:extLst>
              <a:ext uri="{FF2B5EF4-FFF2-40B4-BE49-F238E27FC236}">
                <a16:creationId xmlns:a16="http://schemas.microsoft.com/office/drawing/2014/main" id="{3EB31FCF-ED51-E0E1-1684-6689377FD7DE}"/>
              </a:ext>
            </a:extLst>
          </p:cNvPr>
          <p:cNvSpPr txBox="1"/>
          <p:nvPr/>
        </p:nvSpPr>
        <p:spPr>
          <a:xfrm>
            <a:off x="7036725" y="2437240"/>
            <a:ext cx="1992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RON </a:t>
            </a:r>
            <a:r>
              <a:rPr lang="en-GB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296.87 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mil.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5C713430-0A09-4A0E-633D-A7F1A8AAD053}"/>
              </a:ext>
            </a:extLst>
          </p:cNvPr>
          <p:cNvSpPr txBox="1"/>
          <p:nvPr/>
        </p:nvSpPr>
        <p:spPr>
          <a:xfrm>
            <a:off x="9516056" y="2343287"/>
            <a:ext cx="2608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+7</a:t>
            </a:r>
            <a:r>
              <a:rPr lang="ro-RO" sz="1800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en-GB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</a:t>
            </a:r>
            <a:r>
              <a:rPr lang="ro-RO" sz="1800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  <a:p>
            <a:pPr algn="ctr"/>
            <a:r>
              <a:rPr lang="en-GB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 31.</a:t>
            </a:r>
            <a:r>
              <a:rPr lang="en-GB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  <a:r>
              <a:rPr lang="ro-RO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.202</a:t>
            </a:r>
            <a:r>
              <a:rPr lang="en-GB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8AEDCFEA-5C0B-2798-DC31-CF01443B3D2B}"/>
              </a:ext>
            </a:extLst>
          </p:cNvPr>
          <p:cNvCxnSpPr>
            <a:cxnSpLocks/>
          </p:cNvCxnSpPr>
          <p:nvPr/>
        </p:nvCxnSpPr>
        <p:spPr>
          <a:xfrm>
            <a:off x="6363272" y="2987518"/>
            <a:ext cx="5533910" cy="0"/>
          </a:xfrm>
          <a:prstGeom prst="line">
            <a:avLst/>
          </a:prstGeom>
          <a:ln w="38100">
            <a:solidFill>
              <a:srgbClr val="01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Rectangle: Rounded Corners 275">
            <a:extLst>
              <a:ext uri="{FF2B5EF4-FFF2-40B4-BE49-F238E27FC236}">
                <a16:creationId xmlns:a16="http://schemas.microsoft.com/office/drawing/2014/main" id="{6F1BC887-E880-E870-A77E-5D0321540451}"/>
              </a:ext>
            </a:extLst>
          </p:cNvPr>
          <p:cNvSpPr/>
          <p:nvPr/>
        </p:nvSpPr>
        <p:spPr>
          <a:xfrm>
            <a:off x="11807475" y="2346639"/>
            <a:ext cx="165104" cy="650328"/>
          </a:xfrm>
          <a:prstGeom prst="roundRect">
            <a:avLst>
              <a:gd name="adj" fmla="val 50000"/>
            </a:avLst>
          </a:prstGeom>
          <a:solidFill>
            <a:srgbClr val="01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 dirty="0">
              <a:latin typeface="+mj-lt"/>
            </a:endParaRPr>
          </a:p>
        </p:txBody>
      </p:sp>
      <p:sp>
        <p:nvSpPr>
          <p:cNvPr id="277" name="Rectangle: Rounded Corners 276">
            <a:extLst>
              <a:ext uri="{FF2B5EF4-FFF2-40B4-BE49-F238E27FC236}">
                <a16:creationId xmlns:a16="http://schemas.microsoft.com/office/drawing/2014/main" id="{9783C38B-623A-0E5F-C3DE-75AF89FF5DDE}"/>
              </a:ext>
            </a:extLst>
          </p:cNvPr>
          <p:cNvSpPr/>
          <p:nvPr/>
        </p:nvSpPr>
        <p:spPr>
          <a:xfrm flipV="1">
            <a:off x="6276984" y="2686202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278" name="Rectangle: Rounded Corners 277">
            <a:extLst>
              <a:ext uri="{FF2B5EF4-FFF2-40B4-BE49-F238E27FC236}">
                <a16:creationId xmlns:a16="http://schemas.microsoft.com/office/drawing/2014/main" id="{34C3EA3B-EDEA-5ED3-7006-FF86F6A974ED}"/>
              </a:ext>
            </a:extLst>
          </p:cNvPr>
          <p:cNvSpPr/>
          <p:nvPr/>
        </p:nvSpPr>
        <p:spPr>
          <a:xfrm flipV="1">
            <a:off x="11805890" y="2684519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46DB41C1-72BB-9307-946D-250FA3132A30}"/>
              </a:ext>
            </a:extLst>
          </p:cNvPr>
          <p:cNvSpPr txBox="1"/>
          <p:nvPr/>
        </p:nvSpPr>
        <p:spPr>
          <a:xfrm>
            <a:off x="6287012" y="1971919"/>
            <a:ext cx="143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 ASSETS</a:t>
            </a:r>
            <a:r>
              <a:rPr lang="ro-RO" sz="16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193A4A77-FD3D-3AFE-7D8D-1F8877431C1E}"/>
              </a:ext>
            </a:extLst>
          </p:cNvPr>
          <p:cNvGrpSpPr/>
          <p:nvPr/>
        </p:nvGrpSpPr>
        <p:grpSpPr>
          <a:xfrm>
            <a:off x="6268786" y="3576323"/>
            <a:ext cx="3176350" cy="677033"/>
            <a:chOff x="10296489" y="3977640"/>
            <a:chExt cx="2839193" cy="1525211"/>
          </a:xfrm>
          <a:noFill/>
        </p:grpSpPr>
        <p:sp>
          <p:nvSpPr>
            <p:cNvPr id="281" name="Rectangle: Rounded Corners 280">
              <a:extLst>
                <a:ext uri="{FF2B5EF4-FFF2-40B4-BE49-F238E27FC236}">
                  <a16:creationId xmlns:a16="http://schemas.microsoft.com/office/drawing/2014/main" id="{875096D6-AD04-0F08-D33B-BB8DABE12350}"/>
                </a:ext>
              </a:extLst>
            </p:cNvPr>
            <p:cNvSpPr/>
            <p:nvPr/>
          </p:nvSpPr>
          <p:spPr>
            <a:xfrm>
              <a:off x="10317480" y="3977640"/>
              <a:ext cx="2818202" cy="1417319"/>
            </a:xfrm>
            <a:prstGeom prst="roundRect">
              <a:avLst>
                <a:gd name="adj" fmla="val 4570"/>
              </a:avLst>
            </a:prstGeom>
            <a:grpFill/>
            <a:ln>
              <a:solidFill>
                <a:srgbClr val="FAA3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latin typeface="+mj-lt"/>
              </a:endParaRPr>
            </a:p>
          </p:txBody>
        </p:sp>
        <p:sp>
          <p:nvSpPr>
            <p:cNvPr id="282" name="Rectangle: Rounded Corners 281">
              <a:extLst>
                <a:ext uri="{FF2B5EF4-FFF2-40B4-BE49-F238E27FC236}">
                  <a16:creationId xmlns:a16="http://schemas.microsoft.com/office/drawing/2014/main" id="{F81BAB60-635A-9010-49FF-AF36FB298506}"/>
                </a:ext>
              </a:extLst>
            </p:cNvPr>
            <p:cNvSpPr/>
            <p:nvPr/>
          </p:nvSpPr>
          <p:spPr>
            <a:xfrm>
              <a:off x="10296489" y="3987400"/>
              <a:ext cx="147579" cy="1515451"/>
            </a:xfrm>
            <a:prstGeom prst="roundRect">
              <a:avLst>
                <a:gd name="adj" fmla="val 50000"/>
              </a:avLst>
            </a:prstGeom>
            <a:solidFill>
              <a:srgbClr val="017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dirty="0">
                <a:latin typeface="+mj-lt"/>
              </a:endParaRPr>
            </a:p>
          </p:txBody>
        </p:sp>
      </p:grpSp>
      <p:sp>
        <p:nvSpPr>
          <p:cNvPr id="283" name="TextBox 282">
            <a:extLst>
              <a:ext uri="{FF2B5EF4-FFF2-40B4-BE49-F238E27FC236}">
                <a16:creationId xmlns:a16="http://schemas.microsoft.com/office/drawing/2014/main" id="{8AF0A2B1-9748-2927-A467-4E750795B230}"/>
              </a:ext>
            </a:extLst>
          </p:cNvPr>
          <p:cNvSpPr txBox="1"/>
          <p:nvPr/>
        </p:nvSpPr>
        <p:spPr>
          <a:xfrm>
            <a:off x="7029241" y="3668557"/>
            <a:ext cx="1992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RON </a:t>
            </a:r>
            <a:r>
              <a:rPr lang="en-GB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380.23 </a:t>
            </a:r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mil.</a:t>
            </a:r>
            <a:endParaRPr lang="ro-RO" sz="105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4" name="Rectangle: Rounded Corners 283">
            <a:extLst>
              <a:ext uri="{FF2B5EF4-FFF2-40B4-BE49-F238E27FC236}">
                <a16:creationId xmlns:a16="http://schemas.microsoft.com/office/drawing/2014/main" id="{418E27A0-4738-F921-6AD1-B84DF8CA5F92}"/>
              </a:ext>
            </a:extLst>
          </p:cNvPr>
          <p:cNvSpPr/>
          <p:nvPr/>
        </p:nvSpPr>
        <p:spPr>
          <a:xfrm>
            <a:off x="9661681" y="3584535"/>
            <a:ext cx="2251305" cy="618525"/>
          </a:xfrm>
          <a:prstGeom prst="roundRect">
            <a:avLst>
              <a:gd name="adj" fmla="val 4570"/>
            </a:avLst>
          </a:prstGeom>
          <a:noFill/>
          <a:ln>
            <a:solidFill>
              <a:srgbClr val="FAA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6C9B6EC0-5E2D-DF5B-EDD8-639F2062FE88}"/>
              </a:ext>
            </a:extLst>
          </p:cNvPr>
          <p:cNvSpPr txBox="1"/>
          <p:nvPr/>
        </p:nvSpPr>
        <p:spPr>
          <a:xfrm>
            <a:off x="9435255" y="3591508"/>
            <a:ext cx="2608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+5.13% </a:t>
            </a:r>
          </a:p>
          <a:p>
            <a:pPr algn="ctr"/>
            <a:r>
              <a:rPr lang="en-GB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vs 31.12.2024</a:t>
            </a:r>
          </a:p>
          <a:p>
            <a:pPr algn="ctr"/>
            <a:endParaRPr lang="ro-RO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6" name="Rectangle: Rounded Corners 285">
            <a:extLst>
              <a:ext uri="{FF2B5EF4-FFF2-40B4-BE49-F238E27FC236}">
                <a16:creationId xmlns:a16="http://schemas.microsoft.com/office/drawing/2014/main" id="{795DE622-E09A-4F37-CB0D-3AC1B87D5BF0}"/>
              </a:ext>
            </a:extLst>
          </p:cNvPr>
          <p:cNvSpPr/>
          <p:nvPr/>
        </p:nvSpPr>
        <p:spPr>
          <a:xfrm>
            <a:off x="11772305" y="3578130"/>
            <a:ext cx="165104" cy="650328"/>
          </a:xfrm>
          <a:prstGeom prst="roundRect">
            <a:avLst>
              <a:gd name="adj" fmla="val 50000"/>
            </a:avLst>
          </a:prstGeom>
          <a:solidFill>
            <a:srgbClr val="01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 dirty="0">
              <a:latin typeface="+mj-lt"/>
            </a:endParaRPr>
          </a:p>
        </p:txBody>
      </p: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F436E2F7-F32E-9873-F257-A5C177FB2694}"/>
              </a:ext>
            </a:extLst>
          </p:cNvPr>
          <p:cNvCxnSpPr>
            <a:cxnSpLocks/>
          </p:cNvCxnSpPr>
          <p:nvPr/>
        </p:nvCxnSpPr>
        <p:spPr>
          <a:xfrm>
            <a:off x="6355788" y="4218835"/>
            <a:ext cx="5533910" cy="0"/>
          </a:xfrm>
          <a:prstGeom prst="line">
            <a:avLst/>
          </a:prstGeom>
          <a:ln w="38100">
            <a:solidFill>
              <a:srgbClr val="01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0" name="TextBox 289">
            <a:extLst>
              <a:ext uri="{FF2B5EF4-FFF2-40B4-BE49-F238E27FC236}">
                <a16:creationId xmlns:a16="http://schemas.microsoft.com/office/drawing/2014/main" id="{B68799ED-CD8F-B335-8D0B-A0FDA574D12E}"/>
              </a:ext>
            </a:extLst>
          </p:cNvPr>
          <p:cNvSpPr txBox="1"/>
          <p:nvPr/>
        </p:nvSpPr>
        <p:spPr>
          <a:xfrm>
            <a:off x="6296525" y="3244298"/>
            <a:ext cx="15913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 ASSETS</a:t>
            </a:r>
            <a:r>
              <a:rPr lang="ro-RO" sz="16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291" name="Rectangle: Rounded Corners 290">
            <a:extLst>
              <a:ext uri="{FF2B5EF4-FFF2-40B4-BE49-F238E27FC236}">
                <a16:creationId xmlns:a16="http://schemas.microsoft.com/office/drawing/2014/main" id="{81130737-8744-5868-DB66-CE01B41F7DDF}"/>
              </a:ext>
            </a:extLst>
          </p:cNvPr>
          <p:cNvSpPr/>
          <p:nvPr/>
        </p:nvSpPr>
        <p:spPr>
          <a:xfrm flipV="1">
            <a:off x="6265608" y="3944079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292" name="Rectangle: Rounded Corners 291">
            <a:extLst>
              <a:ext uri="{FF2B5EF4-FFF2-40B4-BE49-F238E27FC236}">
                <a16:creationId xmlns:a16="http://schemas.microsoft.com/office/drawing/2014/main" id="{ACFCF05C-C51A-D6FB-B59F-2DA4B6771877}"/>
              </a:ext>
            </a:extLst>
          </p:cNvPr>
          <p:cNvSpPr/>
          <p:nvPr/>
        </p:nvSpPr>
        <p:spPr>
          <a:xfrm flipV="1">
            <a:off x="11780866" y="3928748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D386F054-BA53-2A49-E962-1E9748FC939A}"/>
              </a:ext>
            </a:extLst>
          </p:cNvPr>
          <p:cNvGrpSpPr/>
          <p:nvPr/>
        </p:nvGrpSpPr>
        <p:grpSpPr>
          <a:xfrm>
            <a:off x="6280819" y="4696971"/>
            <a:ext cx="3176350" cy="677033"/>
            <a:chOff x="10296489" y="3977640"/>
            <a:chExt cx="2839193" cy="1525211"/>
          </a:xfrm>
          <a:noFill/>
        </p:grpSpPr>
        <p:sp>
          <p:nvSpPr>
            <p:cNvPr id="294" name="Rectangle: Rounded Corners 293">
              <a:extLst>
                <a:ext uri="{FF2B5EF4-FFF2-40B4-BE49-F238E27FC236}">
                  <a16:creationId xmlns:a16="http://schemas.microsoft.com/office/drawing/2014/main" id="{B6FD9CA8-CD27-D998-D985-D9BFEE66F740}"/>
                </a:ext>
              </a:extLst>
            </p:cNvPr>
            <p:cNvSpPr/>
            <p:nvPr/>
          </p:nvSpPr>
          <p:spPr>
            <a:xfrm>
              <a:off x="10317480" y="3977640"/>
              <a:ext cx="2818202" cy="1417319"/>
            </a:xfrm>
            <a:prstGeom prst="roundRect">
              <a:avLst>
                <a:gd name="adj" fmla="val 4570"/>
              </a:avLst>
            </a:prstGeom>
            <a:grpFill/>
            <a:ln>
              <a:solidFill>
                <a:srgbClr val="FAA3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latin typeface="+mj-lt"/>
              </a:endParaRPr>
            </a:p>
          </p:txBody>
        </p:sp>
        <p:sp>
          <p:nvSpPr>
            <p:cNvPr id="295" name="Rectangle: Rounded Corners 294">
              <a:extLst>
                <a:ext uri="{FF2B5EF4-FFF2-40B4-BE49-F238E27FC236}">
                  <a16:creationId xmlns:a16="http://schemas.microsoft.com/office/drawing/2014/main" id="{DFADADBE-2BF9-C2B3-6058-82BADA5C0ABC}"/>
                </a:ext>
              </a:extLst>
            </p:cNvPr>
            <p:cNvSpPr/>
            <p:nvPr/>
          </p:nvSpPr>
          <p:spPr>
            <a:xfrm>
              <a:off x="10296489" y="3987400"/>
              <a:ext cx="147579" cy="1515451"/>
            </a:xfrm>
            <a:prstGeom prst="roundRect">
              <a:avLst>
                <a:gd name="adj" fmla="val 50000"/>
              </a:avLst>
            </a:prstGeom>
            <a:solidFill>
              <a:srgbClr val="017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dirty="0">
                <a:latin typeface="+mj-lt"/>
              </a:endParaRPr>
            </a:p>
          </p:txBody>
        </p:sp>
      </p:grpSp>
      <p:sp>
        <p:nvSpPr>
          <p:cNvPr id="296" name="TextBox 295">
            <a:extLst>
              <a:ext uri="{FF2B5EF4-FFF2-40B4-BE49-F238E27FC236}">
                <a16:creationId xmlns:a16="http://schemas.microsoft.com/office/drawing/2014/main" id="{D6469F1F-93D1-A92C-E348-9B6F6716124A}"/>
              </a:ext>
            </a:extLst>
          </p:cNvPr>
          <p:cNvSpPr txBox="1"/>
          <p:nvPr/>
        </p:nvSpPr>
        <p:spPr>
          <a:xfrm>
            <a:off x="7041274" y="4789205"/>
            <a:ext cx="1992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RON </a:t>
            </a:r>
            <a:r>
              <a:rPr lang="en-GB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179.14 </a:t>
            </a:r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mil.</a:t>
            </a:r>
          </a:p>
        </p:txBody>
      </p:sp>
      <p:sp>
        <p:nvSpPr>
          <p:cNvPr id="297" name="Rectangle: Rounded Corners 296">
            <a:extLst>
              <a:ext uri="{FF2B5EF4-FFF2-40B4-BE49-F238E27FC236}">
                <a16:creationId xmlns:a16="http://schemas.microsoft.com/office/drawing/2014/main" id="{20CE237A-647E-A057-34D6-5F198FB75BCD}"/>
              </a:ext>
            </a:extLst>
          </p:cNvPr>
          <p:cNvSpPr/>
          <p:nvPr/>
        </p:nvSpPr>
        <p:spPr>
          <a:xfrm>
            <a:off x="9673714" y="4705183"/>
            <a:ext cx="2251305" cy="618525"/>
          </a:xfrm>
          <a:prstGeom prst="roundRect">
            <a:avLst>
              <a:gd name="adj" fmla="val 4570"/>
            </a:avLst>
          </a:prstGeom>
          <a:noFill/>
          <a:ln>
            <a:solidFill>
              <a:srgbClr val="FAA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0C5957EC-AD03-10B1-1293-5914E09B157D}"/>
              </a:ext>
            </a:extLst>
          </p:cNvPr>
          <p:cNvSpPr txBox="1"/>
          <p:nvPr/>
        </p:nvSpPr>
        <p:spPr>
          <a:xfrm>
            <a:off x="9447288" y="4712156"/>
            <a:ext cx="2608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+8.59% </a:t>
            </a:r>
          </a:p>
          <a:p>
            <a:pPr algn="ctr"/>
            <a:r>
              <a:rPr lang="en-GB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vs 31.12.2024</a:t>
            </a:r>
          </a:p>
          <a:p>
            <a:pPr algn="ctr"/>
            <a:endParaRPr lang="ro-RO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9" name="Rectangle: Rounded Corners 298">
            <a:extLst>
              <a:ext uri="{FF2B5EF4-FFF2-40B4-BE49-F238E27FC236}">
                <a16:creationId xmlns:a16="http://schemas.microsoft.com/office/drawing/2014/main" id="{CF81C00D-D679-C49B-FC5A-C7DDC192C0AD}"/>
              </a:ext>
            </a:extLst>
          </p:cNvPr>
          <p:cNvSpPr/>
          <p:nvPr/>
        </p:nvSpPr>
        <p:spPr>
          <a:xfrm>
            <a:off x="11784338" y="4698778"/>
            <a:ext cx="165104" cy="650328"/>
          </a:xfrm>
          <a:prstGeom prst="roundRect">
            <a:avLst>
              <a:gd name="adj" fmla="val 50000"/>
            </a:avLst>
          </a:prstGeom>
          <a:solidFill>
            <a:srgbClr val="01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 dirty="0">
              <a:latin typeface="+mj-lt"/>
            </a:endParaRPr>
          </a:p>
        </p:txBody>
      </p:sp>
      <p:cxnSp>
        <p:nvCxnSpPr>
          <p:cNvPr id="300" name="Straight Connector 299">
            <a:extLst>
              <a:ext uri="{FF2B5EF4-FFF2-40B4-BE49-F238E27FC236}">
                <a16:creationId xmlns:a16="http://schemas.microsoft.com/office/drawing/2014/main" id="{EA39E0EF-F6D2-0101-D78F-1577F2460211}"/>
              </a:ext>
            </a:extLst>
          </p:cNvPr>
          <p:cNvCxnSpPr>
            <a:cxnSpLocks/>
          </p:cNvCxnSpPr>
          <p:nvPr/>
        </p:nvCxnSpPr>
        <p:spPr>
          <a:xfrm>
            <a:off x="6367821" y="5339483"/>
            <a:ext cx="5533910" cy="0"/>
          </a:xfrm>
          <a:prstGeom prst="line">
            <a:avLst/>
          </a:prstGeom>
          <a:ln w="38100">
            <a:solidFill>
              <a:srgbClr val="01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1" name="Rectangle: Rounded Corners 300">
            <a:extLst>
              <a:ext uri="{FF2B5EF4-FFF2-40B4-BE49-F238E27FC236}">
                <a16:creationId xmlns:a16="http://schemas.microsoft.com/office/drawing/2014/main" id="{63ED394B-25DA-0153-612B-086A59C2F272}"/>
              </a:ext>
            </a:extLst>
          </p:cNvPr>
          <p:cNvSpPr/>
          <p:nvPr/>
        </p:nvSpPr>
        <p:spPr>
          <a:xfrm flipV="1">
            <a:off x="11782755" y="5050310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302" name="Rectangle: Rounded Corners 301">
            <a:extLst>
              <a:ext uri="{FF2B5EF4-FFF2-40B4-BE49-F238E27FC236}">
                <a16:creationId xmlns:a16="http://schemas.microsoft.com/office/drawing/2014/main" id="{47A68D65-19FC-27B2-EB35-02184FE836AE}"/>
              </a:ext>
            </a:extLst>
          </p:cNvPr>
          <p:cNvSpPr/>
          <p:nvPr/>
        </p:nvSpPr>
        <p:spPr>
          <a:xfrm flipV="1">
            <a:off x="6271849" y="5050310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EE1CB547-B43B-1E32-8659-6A835D0749A2}"/>
              </a:ext>
            </a:extLst>
          </p:cNvPr>
          <p:cNvSpPr txBox="1"/>
          <p:nvPr/>
        </p:nvSpPr>
        <p:spPr>
          <a:xfrm>
            <a:off x="6298798" y="4352048"/>
            <a:ext cx="15913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EQUITY</a:t>
            </a:r>
            <a:endParaRPr lang="ro-RO" sz="16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978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B4D9F-2ECD-4962-F61A-E00D76641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ct">
            <a:extLst>
              <a:ext uri="{FF2B5EF4-FFF2-40B4-BE49-F238E27FC236}">
                <a16:creationId xmlns:a16="http://schemas.microsoft.com/office/drawing/2014/main" id="{8DA51618-972C-9112-BD31-BE4C0B0379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7611711" y="5413432"/>
            <a:ext cx="304842" cy="304842"/>
          </a:xfrm>
          <a:prstGeom prst="rect">
            <a:avLst/>
          </a:prstGeom>
        </p:spPr>
      </p:pic>
      <p:pic>
        <p:nvPicPr>
          <p:cNvPr id="56" name="Rect">
            <a:extLst>
              <a:ext uri="{FF2B5EF4-FFF2-40B4-BE49-F238E27FC236}">
                <a16:creationId xmlns:a16="http://schemas.microsoft.com/office/drawing/2014/main" id="{4685101F-9FD9-E007-1D84-AE6D43F421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4480731" y="3880305"/>
            <a:ext cx="304842" cy="304842"/>
          </a:xfrm>
          <a:prstGeom prst="rect">
            <a:avLst/>
          </a:prstGeom>
        </p:spPr>
      </p:pic>
      <p:pic>
        <p:nvPicPr>
          <p:cNvPr id="55" name="Rect">
            <a:extLst>
              <a:ext uri="{FF2B5EF4-FFF2-40B4-BE49-F238E27FC236}">
                <a16:creationId xmlns:a16="http://schemas.microsoft.com/office/drawing/2014/main" id="{A28B0260-850C-67CF-4DB6-65E6F10B8E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864998" y="3880305"/>
            <a:ext cx="304842" cy="304842"/>
          </a:xfrm>
          <a:prstGeom prst="rect">
            <a:avLst/>
          </a:prstGeom>
        </p:spPr>
      </p:pic>
      <p:pic>
        <p:nvPicPr>
          <p:cNvPr id="57" name="Rect">
            <a:extLst>
              <a:ext uri="{FF2B5EF4-FFF2-40B4-BE49-F238E27FC236}">
                <a16:creationId xmlns:a16="http://schemas.microsoft.com/office/drawing/2014/main" id="{EB7C47BF-C164-2D51-C0DD-AF0925A74F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7620215" y="2521447"/>
            <a:ext cx="304842" cy="30484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48DC4FD-7DD8-DFCE-AA8D-068E130E8DDF}"/>
              </a:ext>
            </a:extLst>
          </p:cNvPr>
          <p:cNvSpPr/>
          <p:nvPr/>
        </p:nvSpPr>
        <p:spPr>
          <a:xfrm>
            <a:off x="7778845" y="1511375"/>
            <a:ext cx="2234657" cy="1143009"/>
          </a:xfrm>
          <a:prstGeom prst="roundRect">
            <a:avLst>
              <a:gd name="adj" fmla="val 10000"/>
            </a:avLst>
          </a:prstGeom>
          <a:ln>
            <a:solidFill>
              <a:srgbClr val="017900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58" name="Rect">
            <a:extLst>
              <a:ext uri="{FF2B5EF4-FFF2-40B4-BE49-F238E27FC236}">
                <a16:creationId xmlns:a16="http://schemas.microsoft.com/office/drawing/2014/main" id="{55F8909E-EA3F-638C-82DA-0A9DD0BCFA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3647181" y="2436300"/>
            <a:ext cx="326223" cy="326223"/>
          </a:xfrm>
          <a:prstGeom prst="rect">
            <a:avLst/>
          </a:prstGeom>
        </p:spPr>
      </p:pic>
      <p:pic>
        <p:nvPicPr>
          <p:cNvPr id="37" name="Rect">
            <a:extLst>
              <a:ext uri="{FF2B5EF4-FFF2-40B4-BE49-F238E27FC236}">
                <a16:creationId xmlns:a16="http://schemas.microsoft.com/office/drawing/2014/main" id="{C4CA590A-6741-C711-03FF-CFEE3BC41A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3727014" y="5440147"/>
            <a:ext cx="326223" cy="32622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E789AD2-F5B6-3F7D-1810-395D752FE492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6CE2706-C9E3-B85A-D6AF-C65B56BFA2F9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B0B3096-CE86-991C-7EA9-BCBB03A23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AF7E67-C393-F64A-3405-92BBAE864B51}"/>
              </a:ext>
            </a:extLst>
          </p:cNvPr>
          <p:cNvSpPr txBox="1"/>
          <p:nvPr/>
        </p:nvSpPr>
        <p:spPr>
          <a:xfrm>
            <a:off x="1041535" y="388146"/>
            <a:ext cx="10929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FACTORS THAT INFLUENCED THE </a:t>
            </a:r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Q1 2025 </a:t>
            </a:r>
            <a:r>
              <a:rPr lang="ro-RO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endParaRPr lang="en-US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8F97C376-BC59-E7A7-D672-C00DE30467BF}"/>
              </a:ext>
            </a:extLst>
          </p:cNvPr>
          <p:cNvSpPr txBox="1">
            <a:spLocks/>
          </p:cNvSpPr>
          <p:nvPr/>
        </p:nvSpPr>
        <p:spPr>
          <a:xfrm>
            <a:off x="8763000" y="64395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R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8</a:t>
            </a:fld>
            <a:endParaRPr lang="ro-RO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2" name="Rect">
            <a:extLst>
              <a:ext uri="{FF2B5EF4-FFF2-40B4-BE49-F238E27FC236}">
                <a16:creationId xmlns:a16="http://schemas.microsoft.com/office/drawing/2014/main" id="{228B0251-E567-A6F5-D3C2-A19F85E7C1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829525" y="2449016"/>
            <a:ext cx="326223" cy="32622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6802C5D-9263-2A70-9D5E-4AEE4080AB4C}"/>
              </a:ext>
            </a:extLst>
          </p:cNvPr>
          <p:cNvGrpSpPr/>
          <p:nvPr/>
        </p:nvGrpSpPr>
        <p:grpSpPr>
          <a:xfrm>
            <a:off x="986107" y="1447376"/>
            <a:ext cx="2280593" cy="1180930"/>
            <a:chOff x="1577919" y="654104"/>
            <a:chExt cx="2483393" cy="159645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3445B05-979A-A767-917A-3E3DAB43D167}"/>
                </a:ext>
              </a:extLst>
            </p:cNvPr>
            <p:cNvSpPr/>
            <p:nvPr/>
          </p:nvSpPr>
          <p:spPr>
            <a:xfrm>
              <a:off x="1627941" y="705368"/>
              <a:ext cx="2433371" cy="1545191"/>
            </a:xfrm>
            <a:prstGeom prst="roundRect">
              <a:avLst>
                <a:gd name="adj" fmla="val 10000"/>
              </a:avLst>
            </a:prstGeom>
            <a:ln>
              <a:solidFill>
                <a:srgbClr val="0179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9" name="Rectangle: Rounded Corners 4">
              <a:extLst>
                <a:ext uri="{FF2B5EF4-FFF2-40B4-BE49-F238E27FC236}">
                  <a16:creationId xmlns:a16="http://schemas.microsoft.com/office/drawing/2014/main" id="{231C732F-E325-A488-03F0-37AEC8C76A98}"/>
                </a:ext>
              </a:extLst>
            </p:cNvPr>
            <p:cNvSpPr txBox="1"/>
            <p:nvPr/>
          </p:nvSpPr>
          <p:spPr>
            <a:xfrm>
              <a:off x="1577919" y="654104"/>
              <a:ext cx="2342858" cy="14546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Increase in turnover by</a:t>
              </a:r>
              <a:r>
                <a:rPr lang="en-GB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27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%</a:t>
              </a:r>
              <a:endParaRPr lang="en-US" sz="18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A165FC7-6D10-4BBC-CC86-BD2CA705BEA5}"/>
              </a:ext>
            </a:extLst>
          </p:cNvPr>
          <p:cNvSpPr/>
          <p:nvPr/>
        </p:nvSpPr>
        <p:spPr>
          <a:xfrm>
            <a:off x="1041535" y="2942092"/>
            <a:ext cx="3203605" cy="1143009"/>
          </a:xfrm>
          <a:prstGeom prst="roundRect">
            <a:avLst>
              <a:gd name="adj" fmla="val 10000"/>
            </a:avLst>
          </a:prstGeom>
          <a:ln>
            <a:solidFill>
              <a:srgbClr val="017900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Rectangle: Rounded Corners 4">
            <a:extLst>
              <a:ext uri="{FF2B5EF4-FFF2-40B4-BE49-F238E27FC236}">
                <a16:creationId xmlns:a16="http://schemas.microsoft.com/office/drawing/2014/main" id="{FBAF6761-7356-F075-D2C9-99C0D18846E8}"/>
              </a:ext>
            </a:extLst>
          </p:cNvPr>
          <p:cNvSpPr txBox="1"/>
          <p:nvPr/>
        </p:nvSpPr>
        <p:spPr>
          <a:xfrm>
            <a:off x="7820406" y="1558745"/>
            <a:ext cx="2151535" cy="107605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b="1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Income from</a:t>
            </a:r>
            <a:r>
              <a:rPr lang="ro-RO" sz="1800" b="1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ro-RO" sz="1800" b="1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ubsidies  </a:t>
            </a:r>
            <a:r>
              <a:rPr lang="en-GB" sz="1800" b="1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lang="ro-RO" sz="1800" b="1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creased  </a:t>
            </a:r>
            <a:r>
              <a:rPr lang="en-GB" sz="1800" b="1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</a:t>
            </a:r>
            <a:r>
              <a:rPr lang="ro-RO" sz="1800" b="1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RON 1 million</a:t>
            </a:r>
            <a:endParaRPr lang="en-US" sz="18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3" name="Rect">
            <a:extLst>
              <a:ext uri="{FF2B5EF4-FFF2-40B4-BE49-F238E27FC236}">
                <a16:creationId xmlns:a16="http://schemas.microsoft.com/office/drawing/2014/main" id="{C6A6B880-7182-7D82-E7AC-121856D058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7870487" y="3861063"/>
            <a:ext cx="304842" cy="30484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34724CA-E536-17D8-4586-1E0D9983B11D}"/>
              </a:ext>
            </a:extLst>
          </p:cNvPr>
          <p:cNvGrpSpPr/>
          <p:nvPr/>
        </p:nvGrpSpPr>
        <p:grpSpPr>
          <a:xfrm>
            <a:off x="3861776" y="4478871"/>
            <a:ext cx="3558474" cy="1226883"/>
            <a:chOff x="1759492" y="460373"/>
            <a:chExt cx="2452917" cy="1670501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55E657D3-4318-2B64-B89B-5718EBA102D2}"/>
                </a:ext>
              </a:extLst>
            </p:cNvPr>
            <p:cNvSpPr/>
            <p:nvPr/>
          </p:nvSpPr>
          <p:spPr>
            <a:xfrm>
              <a:off x="1759492" y="475210"/>
              <a:ext cx="2433371" cy="1545192"/>
            </a:xfrm>
            <a:prstGeom prst="roundRect">
              <a:avLst>
                <a:gd name="adj" fmla="val 10000"/>
              </a:avLst>
            </a:prstGeom>
            <a:ln>
              <a:solidFill>
                <a:srgbClr val="0179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6" name="Rectangle: Rounded Corners 4">
              <a:extLst>
                <a:ext uri="{FF2B5EF4-FFF2-40B4-BE49-F238E27FC236}">
                  <a16:creationId xmlns:a16="http://schemas.microsoft.com/office/drawing/2014/main" id="{5982337E-2B3D-0F8A-D507-AF559E815BDA}"/>
                </a:ext>
              </a:extLst>
            </p:cNvPr>
            <p:cNvSpPr txBox="1"/>
            <p:nvPr/>
          </p:nvSpPr>
          <p:spPr>
            <a:xfrm>
              <a:off x="1869552" y="460373"/>
              <a:ext cx="2342857" cy="16705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increase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operating expenses 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 </a:t>
              </a:r>
              <a:r>
                <a:rPr lang="en-GB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%</a:t>
              </a:r>
              <a:endParaRPr lang="en-US" sz="18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48CB31F-75BC-DF82-7A9B-D3BD0A9977AF}"/>
              </a:ext>
            </a:extLst>
          </p:cNvPr>
          <p:cNvSpPr/>
          <p:nvPr/>
        </p:nvSpPr>
        <p:spPr>
          <a:xfrm>
            <a:off x="3810293" y="1491225"/>
            <a:ext cx="3255668" cy="1143009"/>
          </a:xfrm>
          <a:prstGeom prst="roundRect">
            <a:avLst>
              <a:gd name="adj" fmla="val 10000"/>
            </a:avLst>
          </a:prstGeom>
          <a:ln>
            <a:solidFill>
              <a:srgbClr val="017900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Rectangle: Rounded Corners 4">
            <a:extLst>
              <a:ext uri="{FF2B5EF4-FFF2-40B4-BE49-F238E27FC236}">
                <a16:creationId xmlns:a16="http://schemas.microsoft.com/office/drawing/2014/main" id="{2CE2956A-633C-3A4F-BF9A-2E81EDA3BA4E}"/>
              </a:ext>
            </a:extLst>
          </p:cNvPr>
          <p:cNvSpPr txBox="1"/>
          <p:nvPr/>
        </p:nvSpPr>
        <p:spPr>
          <a:xfrm>
            <a:off x="1001074" y="3044247"/>
            <a:ext cx="3316977" cy="107605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ctr"/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 in raw materials, consumables and utilities </a:t>
            </a:r>
          </a:p>
          <a:p>
            <a:pPr algn="ctr"/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by 6% expenses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F0B89C0-8306-D964-0762-D252D90587BB}"/>
              </a:ext>
            </a:extLst>
          </p:cNvPr>
          <p:cNvGrpSpPr/>
          <p:nvPr/>
        </p:nvGrpSpPr>
        <p:grpSpPr>
          <a:xfrm>
            <a:off x="4603900" y="2939987"/>
            <a:ext cx="2854502" cy="1171566"/>
            <a:chOff x="767219" y="387648"/>
            <a:chExt cx="2433371" cy="1583796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0A9649D0-8ACF-7C04-9085-31ABB2C742FA}"/>
                </a:ext>
              </a:extLst>
            </p:cNvPr>
            <p:cNvSpPr/>
            <p:nvPr/>
          </p:nvSpPr>
          <p:spPr>
            <a:xfrm>
              <a:off x="767219" y="387648"/>
              <a:ext cx="2433371" cy="1545191"/>
            </a:xfrm>
            <a:prstGeom prst="roundRect">
              <a:avLst>
                <a:gd name="adj" fmla="val 10000"/>
              </a:avLst>
            </a:prstGeom>
            <a:ln>
              <a:solidFill>
                <a:srgbClr val="0179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Rectangle: Rounded Corners 4">
              <a:extLst>
                <a:ext uri="{FF2B5EF4-FFF2-40B4-BE49-F238E27FC236}">
                  <a16:creationId xmlns:a16="http://schemas.microsoft.com/office/drawing/2014/main" id="{7540A201-2E08-0DB2-DFE7-D5540EF1371D}"/>
                </a:ext>
              </a:extLst>
            </p:cNvPr>
            <p:cNvSpPr txBox="1"/>
            <p:nvPr/>
          </p:nvSpPr>
          <p:spPr>
            <a:xfrm>
              <a:off x="857733" y="516767"/>
              <a:ext cx="2342857" cy="14546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increase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of personnel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expenses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by  </a:t>
              </a:r>
              <a:r>
                <a:rPr lang="en-GB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28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%</a:t>
              </a:r>
              <a:endParaRPr lang="en-US" sz="18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00892EC-DF90-987A-4930-C1B12A19F26E}"/>
              </a:ext>
            </a:extLst>
          </p:cNvPr>
          <p:cNvGrpSpPr/>
          <p:nvPr/>
        </p:nvGrpSpPr>
        <p:grpSpPr>
          <a:xfrm>
            <a:off x="7998835" y="2876726"/>
            <a:ext cx="2593362" cy="1175520"/>
            <a:chOff x="249252" y="382302"/>
            <a:chExt cx="2433371" cy="1589141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CB9BD8B-4380-8042-695D-A78E0E4F9780}"/>
                </a:ext>
              </a:extLst>
            </p:cNvPr>
            <p:cNvSpPr/>
            <p:nvPr/>
          </p:nvSpPr>
          <p:spPr>
            <a:xfrm>
              <a:off x="249252" y="426252"/>
              <a:ext cx="2433371" cy="1545191"/>
            </a:xfrm>
            <a:prstGeom prst="roundRect">
              <a:avLst>
                <a:gd name="adj" fmla="val 10000"/>
              </a:avLst>
            </a:prstGeom>
            <a:ln>
              <a:solidFill>
                <a:srgbClr val="0179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Rectangle: Rounded Corners 4">
              <a:extLst>
                <a:ext uri="{FF2B5EF4-FFF2-40B4-BE49-F238E27FC236}">
                  <a16:creationId xmlns:a16="http://schemas.microsoft.com/office/drawing/2014/main" id="{DC69731C-906F-134C-8C4C-5972A4196004}"/>
                </a:ext>
              </a:extLst>
            </p:cNvPr>
            <p:cNvSpPr txBox="1"/>
            <p:nvPr/>
          </p:nvSpPr>
          <p:spPr>
            <a:xfrm>
              <a:off x="294509" y="382302"/>
              <a:ext cx="2342857" cy="14546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increase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depreciation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by </a:t>
              </a:r>
              <a:r>
                <a:rPr lang="en-GB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11</a:t>
              </a:r>
              <a:r>
                <a:rPr lang="ro-RO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%</a:t>
              </a:r>
              <a:endParaRPr lang="en-US" sz="18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EAEA65E-B1A9-F7ED-E78F-D380F9175D4B}"/>
              </a:ext>
            </a:extLst>
          </p:cNvPr>
          <p:cNvGrpSpPr/>
          <p:nvPr/>
        </p:nvGrpSpPr>
        <p:grpSpPr>
          <a:xfrm>
            <a:off x="7693355" y="4452321"/>
            <a:ext cx="3049286" cy="1226884"/>
            <a:chOff x="249252" y="407331"/>
            <a:chExt cx="2433371" cy="1670501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176853EC-ED9F-42B2-AC13-6E2E143EDE4D}"/>
                </a:ext>
              </a:extLst>
            </p:cNvPr>
            <p:cNvSpPr/>
            <p:nvPr/>
          </p:nvSpPr>
          <p:spPr>
            <a:xfrm>
              <a:off x="249252" y="426252"/>
              <a:ext cx="2433371" cy="1545191"/>
            </a:xfrm>
            <a:prstGeom prst="roundRect">
              <a:avLst>
                <a:gd name="adj" fmla="val 10000"/>
              </a:avLst>
            </a:prstGeom>
            <a:ln>
              <a:solidFill>
                <a:srgbClr val="0179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Rectangle: Rounded Corners 4">
              <a:extLst>
                <a:ext uri="{FF2B5EF4-FFF2-40B4-BE49-F238E27FC236}">
                  <a16:creationId xmlns:a16="http://schemas.microsoft.com/office/drawing/2014/main" id="{91CB2F89-0165-FFA6-EDA1-11FD57DCEC52}"/>
                </a:ext>
              </a:extLst>
            </p:cNvPr>
            <p:cNvSpPr txBox="1"/>
            <p:nvPr/>
          </p:nvSpPr>
          <p:spPr>
            <a:xfrm>
              <a:off x="294509" y="407331"/>
              <a:ext cx="2342857" cy="16705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increase in corporate income tax by 70%</a:t>
              </a:r>
              <a:endParaRPr lang="en-US" sz="18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3" name="Rect">
            <a:extLst>
              <a:ext uri="{FF2B5EF4-FFF2-40B4-BE49-F238E27FC236}">
                <a16:creationId xmlns:a16="http://schemas.microsoft.com/office/drawing/2014/main" id="{D3D850F5-A3A3-C8B6-83C7-16848AED63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916215" y="5420835"/>
            <a:ext cx="326223" cy="32622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60C9BA-B38A-19DF-A8D0-641A995C3BA6}"/>
              </a:ext>
            </a:extLst>
          </p:cNvPr>
          <p:cNvSpPr txBox="1"/>
          <p:nvPr/>
        </p:nvSpPr>
        <p:spPr>
          <a:xfrm>
            <a:off x="4089191" y="1565636"/>
            <a:ext cx="2824320" cy="122688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800" b="1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Decrease in production costs for crops by 10%.</a:t>
            </a:r>
            <a:endParaRPr lang="en-US" sz="18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8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936D73E-DEB4-8E21-0A10-A240091AABF9}"/>
              </a:ext>
            </a:extLst>
          </p:cNvPr>
          <p:cNvGrpSpPr/>
          <p:nvPr/>
        </p:nvGrpSpPr>
        <p:grpSpPr>
          <a:xfrm>
            <a:off x="1041535" y="4479980"/>
            <a:ext cx="2540651" cy="1171566"/>
            <a:chOff x="767219" y="387648"/>
            <a:chExt cx="2433371" cy="158379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9A52026-1B95-B8CB-FC54-E2F71FB1248E}"/>
                </a:ext>
              </a:extLst>
            </p:cNvPr>
            <p:cNvSpPr/>
            <p:nvPr/>
          </p:nvSpPr>
          <p:spPr>
            <a:xfrm>
              <a:off x="767219" y="387648"/>
              <a:ext cx="2433371" cy="1545191"/>
            </a:xfrm>
            <a:prstGeom prst="roundRect">
              <a:avLst>
                <a:gd name="adj" fmla="val 10000"/>
              </a:avLst>
            </a:prstGeom>
            <a:ln>
              <a:solidFill>
                <a:srgbClr val="0179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39821BE8-B95F-1B6A-E22E-07E087D14487}"/>
                </a:ext>
              </a:extLst>
            </p:cNvPr>
            <p:cNvSpPr txBox="1"/>
            <p:nvPr/>
          </p:nvSpPr>
          <p:spPr>
            <a:xfrm>
              <a:off x="857733" y="516767"/>
              <a:ext cx="2342857" cy="14546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evolution of investments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1961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277E6-E1B5-934D-D077-BDBEE3A21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60821C9-EB69-E9D9-778D-25D0A7DB8F87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D6328B62-5EF9-D152-984E-46698C3B15B5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2C025B-CC1B-AD95-D16C-F02246BEC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508C09-C1AB-765A-793F-2B886A3CAECA}"/>
              </a:ext>
            </a:extLst>
          </p:cNvPr>
          <p:cNvSpPr txBox="1"/>
          <p:nvPr/>
        </p:nvSpPr>
        <p:spPr>
          <a:xfrm>
            <a:off x="1041535" y="388146"/>
            <a:ext cx="11316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CONTINOUS FINANCIAL GROWTH PERFORMANCE</a:t>
            </a:r>
            <a:endParaRPr lang="en-US" sz="2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707E589-63A3-8AC2-E152-18B6A0F0AF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2823059"/>
              </p:ext>
            </p:extLst>
          </p:nvPr>
        </p:nvGraphicFramePr>
        <p:xfrm>
          <a:off x="699539" y="2304228"/>
          <a:ext cx="3455960" cy="3747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DBD7F59-7E06-5DD8-2F10-8445B2849506}"/>
              </a:ext>
            </a:extLst>
          </p:cNvPr>
          <p:cNvSpPr txBox="1"/>
          <p:nvPr/>
        </p:nvSpPr>
        <p:spPr>
          <a:xfrm>
            <a:off x="1041535" y="1830770"/>
            <a:ext cx="2762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TURNOVER</a:t>
            </a:r>
            <a:r>
              <a:rPr lang="en-US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mil. RON</a:t>
            </a:r>
            <a:r>
              <a:rPr lang="ro-RO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FC91D21-AC29-70F2-E1BD-4AC98CBF67B6}"/>
              </a:ext>
            </a:extLst>
          </p:cNvPr>
          <p:cNvSpPr/>
          <p:nvPr/>
        </p:nvSpPr>
        <p:spPr>
          <a:xfrm>
            <a:off x="618567" y="1603561"/>
            <a:ext cx="3528854" cy="4625924"/>
          </a:xfrm>
          <a:prstGeom prst="roundRect">
            <a:avLst/>
          </a:prstGeom>
          <a:noFill/>
          <a:ln>
            <a:solidFill>
              <a:srgbClr val="01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EA589F2-21AF-CD82-0676-75F3B1AD5E7B}"/>
              </a:ext>
            </a:extLst>
          </p:cNvPr>
          <p:cNvSpPr/>
          <p:nvPr/>
        </p:nvSpPr>
        <p:spPr>
          <a:xfrm>
            <a:off x="4503502" y="1603561"/>
            <a:ext cx="3358527" cy="4622003"/>
          </a:xfrm>
          <a:prstGeom prst="roundRect">
            <a:avLst/>
          </a:prstGeom>
          <a:noFill/>
          <a:ln>
            <a:solidFill>
              <a:srgbClr val="01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F82873D-932A-2CBC-C780-98E9D2298AF2}"/>
              </a:ext>
            </a:extLst>
          </p:cNvPr>
          <p:cNvSpPr/>
          <p:nvPr/>
        </p:nvSpPr>
        <p:spPr>
          <a:xfrm>
            <a:off x="8042040" y="1603561"/>
            <a:ext cx="3454831" cy="4613576"/>
          </a:xfrm>
          <a:prstGeom prst="roundRect">
            <a:avLst/>
          </a:prstGeom>
          <a:noFill/>
          <a:ln>
            <a:solidFill>
              <a:srgbClr val="01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16225954-FD1A-2884-4A53-651AD1132C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2964733"/>
              </p:ext>
            </p:extLst>
          </p:nvPr>
        </p:nvGraphicFramePr>
        <p:xfrm>
          <a:off x="4438902" y="2235581"/>
          <a:ext cx="3423127" cy="3851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E744FE38-477A-D700-2712-64BF8C2A7AF7}"/>
              </a:ext>
            </a:extLst>
          </p:cNvPr>
          <p:cNvSpPr txBox="1"/>
          <p:nvPr/>
        </p:nvSpPr>
        <p:spPr>
          <a:xfrm>
            <a:off x="4807795" y="1830312"/>
            <a:ext cx="2762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EBITDA, mil. RON</a:t>
            </a:r>
            <a:r>
              <a:rPr lang="ro-RO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F15953-3F7B-4C37-B4B2-39C2C9C898B1}"/>
              </a:ext>
            </a:extLst>
          </p:cNvPr>
          <p:cNvSpPr txBox="1"/>
          <p:nvPr/>
        </p:nvSpPr>
        <p:spPr>
          <a:xfrm>
            <a:off x="8504442" y="1819096"/>
            <a:ext cx="2762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 PROFIT, mil. RON</a:t>
            </a:r>
            <a:r>
              <a:rPr lang="ro-RO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C29E1B4D-52C7-81AE-5E98-000168A8B8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6220859"/>
              </p:ext>
            </p:extLst>
          </p:nvPr>
        </p:nvGraphicFramePr>
        <p:xfrm>
          <a:off x="8153284" y="2212879"/>
          <a:ext cx="3454831" cy="3851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5C2CF11-A8FC-013B-07A7-CF7A1554B2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1656" y="1605845"/>
            <a:ext cx="517265" cy="6020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8C23B8-ABD8-AE5D-5EE1-0D002115D1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19" y="1605914"/>
            <a:ext cx="517265" cy="6020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B73BDCA-F1C3-C9CC-40CF-4DFA69C8F6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3053" y="1596228"/>
            <a:ext cx="517265" cy="60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37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5601</TotalTime>
  <Words>2534</Words>
  <Application>Microsoft Office PowerPoint</Application>
  <PresentationFormat>Widescreen</PresentationFormat>
  <Paragraphs>397</Paragraphs>
  <Slides>30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Aptos</vt:lpstr>
      <vt:lpstr>Arial</vt:lpstr>
      <vt:lpstr>Calibri</vt:lpstr>
      <vt:lpstr>Calibri Light</vt:lpstr>
      <vt:lpstr>Castellar</vt:lpstr>
      <vt:lpstr>Courier New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Sarca G V Andreea</dc:creator>
  <cp:lastModifiedBy>Lacrima POPA</cp:lastModifiedBy>
  <cp:revision>531</cp:revision>
  <cp:lastPrinted>2025-05-26T08:17:48Z</cp:lastPrinted>
  <dcterms:created xsi:type="dcterms:W3CDTF">2022-09-22T10:57:14Z</dcterms:created>
  <dcterms:modified xsi:type="dcterms:W3CDTF">2025-05-28T07:59:06Z</dcterms:modified>
</cp:coreProperties>
</file>