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305" r:id="rId3"/>
    <p:sldId id="508" r:id="rId4"/>
    <p:sldId id="258" r:id="rId5"/>
    <p:sldId id="259" r:id="rId6"/>
    <p:sldId id="261" r:id="rId7"/>
    <p:sldId id="263" r:id="rId8"/>
    <p:sldId id="264" r:id="rId9"/>
    <p:sldId id="265" r:id="rId10"/>
    <p:sldId id="300" r:id="rId11"/>
    <p:sldId id="267" r:id="rId12"/>
    <p:sldId id="281" r:id="rId13"/>
    <p:sldId id="269" r:id="rId14"/>
    <p:sldId id="509" r:id="rId15"/>
    <p:sldId id="270" r:id="rId16"/>
    <p:sldId id="272" r:id="rId17"/>
    <p:sldId id="285" r:id="rId18"/>
    <p:sldId id="273" r:id="rId19"/>
    <p:sldId id="287" r:id="rId20"/>
    <p:sldId id="290" r:id="rId21"/>
    <p:sldId id="291" r:id="rId22"/>
    <p:sldId id="292" r:id="rId23"/>
    <p:sldId id="293" r:id="rId24"/>
    <p:sldId id="294" r:id="rId25"/>
    <p:sldId id="288" r:id="rId26"/>
    <p:sldId id="301" r:id="rId27"/>
    <p:sldId id="302" r:id="rId28"/>
    <p:sldId id="304" r:id="rId29"/>
    <p:sldId id="510" r:id="rId30"/>
    <p:sldId id="303" r:id="rId31"/>
    <p:sldId id="274" r:id="rId32"/>
    <p:sldId id="296" r:id="rId33"/>
    <p:sldId id="297" r:id="rId34"/>
    <p:sldId id="299" r:id="rId35"/>
    <p:sldId id="298" r:id="rId36"/>
  </p:sldIdLst>
  <p:sldSz cx="12192000" cy="6858000"/>
  <p:notesSz cx="7010400" cy="9296400"/>
  <p:defaultTextStyle>
    <a:defPPr>
      <a:defRPr lang="en-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BB911C-0A44-C896-CDCC-E01802C0F531}" name="Daniela Aldescu (VERTIK)" initials="DA" userId="S::daldescu@vertikgroup.eu::02d38be3-87d1-4341-8ad8-edc61badf429" providerId="AD"/>
  <p188:author id="{1D2B9A43-757E-EDE3-D167-0714A4ABCBB8}" name="Lacrima POPA" initials="LP" userId="S::lacrima.popa@dn-agrar.eu::93509d14-3cb5-4b43-af87-999365e6340f" providerId="AD"/>
  <p188:author id="{995AAE73-41A5-5F4A-90F2-78712119BC4D}" name="Madalina Stanciu (VERTIK)" initials="MS" userId="S::mstanciu@vertikgroup.eu::157a72c8-8b27-47d4-b9cb-f3f78052c39d" providerId="AD"/>
  <p188:author id="{9C8C80DC-2737-02BA-F895-19F59F914A3F}" name="Andreea Irimia (VERTIK)" initials="AI(" userId="S::airimia@vertikgroup.eu::6c309c73-671a-4d5b-9066-d3ab3cc5db4f" providerId="AD"/>
  <p188:author id="{2BABA9DC-31B2-83D5-6A8D-FB75AEE4CD03}" name="Vlad Obreja (VERTIK)" initials="VO" userId="S::vobreja@vertikgroup.eu::3ed25790-2a98-4d36-b70f-54f9ca63ce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303"/>
    <a:srgbClr val="FAA303"/>
    <a:srgbClr val="017900"/>
    <a:srgbClr val="3C4245"/>
    <a:srgbClr val="3C424F"/>
    <a:srgbClr val="6A7D93"/>
    <a:srgbClr val="9E98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A110F7-3972-4603-90AB-72CE04C1863B}" v="1" dt="2025-05-23T11:35:24.246"/>
    <p1510:client id="{F1041F4D-434E-4AE8-9CA5-7F0084EC062A}" v="273" dt="2025-05-22T14:11:39.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1525" autoAdjust="0"/>
  </p:normalViewPr>
  <p:slideViewPr>
    <p:cSldViewPr snapToGrid="0">
      <p:cViewPr varScale="1">
        <p:scale>
          <a:sx n="101" d="100"/>
          <a:sy n="101" d="100"/>
        </p:scale>
        <p:origin x="1002" y="108"/>
      </p:cViewPr>
      <p:guideLst/>
    </p:cSldViewPr>
  </p:slideViewPr>
  <p:notesTextViewPr>
    <p:cViewPr>
      <p:scale>
        <a:sx n="1" d="1"/>
        <a:sy n="1" d="1"/>
      </p:scale>
      <p:origin x="0" y="0"/>
    </p:cViewPr>
  </p:notesTextViewPr>
  <p:sorterViewPr>
    <p:cViewPr>
      <p:scale>
        <a:sx n="100" d="100"/>
        <a:sy n="100" d="100"/>
      </p:scale>
      <p:origin x="0" y="-35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50F283B5-B998-A541-B971-C8F80DAC96E5}" type="datetimeFigureOut">
              <a:rPr lang="ro-RO" smtClean="0"/>
              <a:t>28.05.2025</a:t>
            </a:fld>
            <a:endParaRPr lang="ro-RO"/>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ro-RO"/>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453DC3B0-B014-C34C-BAD2-0F6DCD2F73EB}" type="slidenum">
              <a:rPr lang="ro-RO" smtClean="0"/>
              <a:t>‹#›</a:t>
            </a:fld>
            <a:endParaRPr lang="ro-RO"/>
          </a:p>
        </p:txBody>
      </p:sp>
    </p:spTree>
    <p:extLst>
      <p:ext uri="{BB962C8B-B14F-4D97-AF65-F5344CB8AC3E}">
        <p14:creationId xmlns:p14="http://schemas.microsoft.com/office/powerpoint/2010/main" val="419856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6695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3127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2BCB-523E-B5A6-6D79-F63723314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C64C4-0E15-26EA-B5D4-68C9DFB40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D9A19-00AE-A7D9-06F6-C1E2BBBB86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189F38-AD55-3AAC-673B-78CD88E295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044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838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11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323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36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133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6935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6542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2310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4F06B-20E2-43E2-BBFE-193634D8B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28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A337-26E3-5044-020F-C094A83283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5B2F58-B18D-5B65-E07C-2517B8AF6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CFA71F-D1C8-6D93-D44B-351792C0CC5A}"/>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5" name="Footer Placeholder 4">
            <a:extLst>
              <a:ext uri="{FF2B5EF4-FFF2-40B4-BE49-F238E27FC236}">
                <a16:creationId xmlns:a16="http://schemas.microsoft.com/office/drawing/2014/main" id="{537449BD-F135-2809-FC89-752A301E4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1FAAB-7A90-1398-D46B-6318FC77DFA2}"/>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1705134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5705-996B-3C4E-333A-FD74FCDE7E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ADDF8C-733F-E429-B94A-AEE33AE368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9D305-1244-0DEA-FDFA-566A62B22D63}"/>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5" name="Footer Placeholder 4">
            <a:extLst>
              <a:ext uri="{FF2B5EF4-FFF2-40B4-BE49-F238E27FC236}">
                <a16:creationId xmlns:a16="http://schemas.microsoft.com/office/drawing/2014/main" id="{3FB867A8-7CB7-4D3A-8742-4C58925E8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FB1BC-447D-CAD4-C72A-57B37D618369}"/>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408078290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41C7D9-5123-4D8A-7683-FF00671867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C42B6C-07A7-95DC-5761-AD8CA70A8F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51F94-63D0-3986-1A31-16551C21A27D}"/>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5" name="Footer Placeholder 4">
            <a:extLst>
              <a:ext uri="{FF2B5EF4-FFF2-40B4-BE49-F238E27FC236}">
                <a16:creationId xmlns:a16="http://schemas.microsoft.com/office/drawing/2014/main" id="{47851F94-75AC-2524-10E0-02C1426D2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80867-D591-5AB7-6827-E35313315E4A}"/>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416485209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E4E1-128D-8E40-0C19-5AD2F96E9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66C18C-39C1-8465-94DC-B7E5CC6770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054B2-13A1-AEF9-36F5-1BBFE26E0F0C}"/>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5" name="Footer Placeholder 4">
            <a:extLst>
              <a:ext uri="{FF2B5EF4-FFF2-40B4-BE49-F238E27FC236}">
                <a16:creationId xmlns:a16="http://schemas.microsoft.com/office/drawing/2014/main" id="{A6627C24-72DD-1B71-2F94-CA4F205A1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847A1-2710-A812-2197-00B0D852CAD7}"/>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389834742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EADF-D923-BBBC-A153-3554CC9D8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F67D13-0AFE-584F-E1A3-6C477A3617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F51C5A-A45F-EA0B-F9C4-41F7A311D66D}"/>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5" name="Footer Placeholder 4">
            <a:extLst>
              <a:ext uri="{FF2B5EF4-FFF2-40B4-BE49-F238E27FC236}">
                <a16:creationId xmlns:a16="http://schemas.microsoft.com/office/drawing/2014/main" id="{99F408BD-27E8-6E84-2C53-71E155AD6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B8CC9-DD06-DB0C-B2A2-F17F5B43CE92}"/>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342901472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B5AB9-3199-F458-9DC1-635FA5FB14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86F80-FE66-04BF-84DC-EC266B8AB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ADD7AD-F423-4E5D-748C-3D1DF96EF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1CF3F6-8DCD-A312-E2C2-5B093B8822AB}"/>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6" name="Footer Placeholder 5">
            <a:extLst>
              <a:ext uri="{FF2B5EF4-FFF2-40B4-BE49-F238E27FC236}">
                <a16:creationId xmlns:a16="http://schemas.microsoft.com/office/drawing/2014/main" id="{B23E0ACA-753C-22C5-37D7-700CE49CA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E1982-37CA-FF73-D261-1A7D66391903}"/>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28798637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BBBA-3C33-8996-AD15-C4FCCD7802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F5BC34-9796-766B-3951-AD7EAB14C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BA06EB-CFFC-222B-1A3F-68FCC5B39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0550C2-3F42-5EB7-4682-3C609FC9C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B346DD-3042-26A6-63BD-759621CBC0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4B0A0D-2839-8920-E5B9-A059523DC39C}"/>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8" name="Footer Placeholder 7">
            <a:extLst>
              <a:ext uri="{FF2B5EF4-FFF2-40B4-BE49-F238E27FC236}">
                <a16:creationId xmlns:a16="http://schemas.microsoft.com/office/drawing/2014/main" id="{AF042B26-C087-9EE6-CE1D-C4ACDABCC8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D82193-6861-9CFC-9D30-980367E2080D}"/>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425229359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E5B6-26A9-7350-C1BF-23742A8402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DC76F5-32E7-BBCC-361E-5D3AB6BAD8BB}"/>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4" name="Footer Placeholder 3">
            <a:extLst>
              <a:ext uri="{FF2B5EF4-FFF2-40B4-BE49-F238E27FC236}">
                <a16:creationId xmlns:a16="http://schemas.microsoft.com/office/drawing/2014/main" id="{E853F929-E299-11EC-453D-BB620EEB70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EAD99E-C7CD-6A2F-EDBB-55BC0CFC4BC2}"/>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29161417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D7B6D6-F454-3358-5D7C-854D50DEED27}"/>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3" name="Footer Placeholder 2">
            <a:extLst>
              <a:ext uri="{FF2B5EF4-FFF2-40B4-BE49-F238E27FC236}">
                <a16:creationId xmlns:a16="http://schemas.microsoft.com/office/drawing/2014/main" id="{6F50C87F-850D-5DD8-A521-E25101C75A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3DFAB-F202-1481-3E19-297AED81E748}"/>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384788536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74DD-6BFD-BEF7-DA94-145D6CFB9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400D06-1CF6-6B0E-FF47-539DDDEB6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EF4B43-AFBA-3593-819E-C34BAA4C2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BF601C-4700-04F1-8D85-6DB35C8016CD}"/>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6" name="Footer Placeholder 5">
            <a:extLst>
              <a:ext uri="{FF2B5EF4-FFF2-40B4-BE49-F238E27FC236}">
                <a16:creationId xmlns:a16="http://schemas.microsoft.com/office/drawing/2014/main" id="{AB7A9262-EB75-768E-C47A-9A17DDA86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9C947-CA91-E3F0-7BFB-156E7CE44AB2}"/>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33698419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38DB-9B22-7596-48F8-2E55522697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A61F32-707D-508D-05B2-1FE84F1AD0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88397E-8260-149D-921D-F673C3B03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F616E-796E-4C80-50C5-B65FF3BBD16B}"/>
              </a:ext>
            </a:extLst>
          </p:cNvPr>
          <p:cNvSpPr>
            <a:spLocks noGrp="1"/>
          </p:cNvSpPr>
          <p:nvPr>
            <p:ph type="dt" sz="half" idx="10"/>
          </p:nvPr>
        </p:nvSpPr>
        <p:spPr/>
        <p:txBody>
          <a:bodyPr/>
          <a:lstStyle/>
          <a:p>
            <a:fld id="{2A29F008-6CC9-4455-937F-EC2EDE51CF74}" type="datetimeFigureOut">
              <a:rPr lang="en-US" smtClean="0"/>
              <a:t>5/28/2025</a:t>
            </a:fld>
            <a:endParaRPr lang="en-US"/>
          </a:p>
        </p:txBody>
      </p:sp>
      <p:sp>
        <p:nvSpPr>
          <p:cNvPr id="6" name="Footer Placeholder 5">
            <a:extLst>
              <a:ext uri="{FF2B5EF4-FFF2-40B4-BE49-F238E27FC236}">
                <a16:creationId xmlns:a16="http://schemas.microsoft.com/office/drawing/2014/main" id="{AA0BC876-E7B3-BDB5-6E95-FED1F93182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0A4E-1B4D-CB7D-DA9E-AE1575A3E7D9}"/>
              </a:ext>
            </a:extLst>
          </p:cNvPr>
          <p:cNvSpPr>
            <a:spLocks noGrp="1"/>
          </p:cNvSpPr>
          <p:nvPr>
            <p:ph type="sldNum" sz="quarter" idx="12"/>
          </p:nvPr>
        </p:nvSpPr>
        <p:spPr/>
        <p:txBody>
          <a:bodyPr/>
          <a:lstStyle/>
          <a:p>
            <a:fld id="{C10FEA47-B51B-4DBE-8061-A1CA9E3AF2FC}" type="slidenum">
              <a:rPr lang="en-US" smtClean="0"/>
              <a:t>‹#›</a:t>
            </a:fld>
            <a:endParaRPr lang="en-US"/>
          </a:p>
        </p:txBody>
      </p:sp>
    </p:spTree>
    <p:extLst>
      <p:ext uri="{BB962C8B-B14F-4D97-AF65-F5344CB8AC3E}">
        <p14:creationId xmlns:p14="http://schemas.microsoft.com/office/powerpoint/2010/main" val="196579942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1167C-0FDA-191F-8240-BCE8888C0C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12FED3-FF0C-EDC7-844E-042490B033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E9EE8-BF68-3037-0BE5-99610D48C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29F008-6CC9-4455-937F-EC2EDE51CF74}" type="datetimeFigureOut">
              <a:rPr lang="en-US" smtClean="0"/>
              <a:t>5/28/2025</a:t>
            </a:fld>
            <a:endParaRPr lang="en-US"/>
          </a:p>
        </p:txBody>
      </p:sp>
      <p:sp>
        <p:nvSpPr>
          <p:cNvPr id="5" name="Footer Placeholder 4">
            <a:extLst>
              <a:ext uri="{FF2B5EF4-FFF2-40B4-BE49-F238E27FC236}">
                <a16:creationId xmlns:a16="http://schemas.microsoft.com/office/drawing/2014/main" id="{8CEBB1F1-B9AD-2B51-2539-9C174FB0E0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0CD353C-797D-44B7-54E8-FDBCFF00AD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0FEA47-B51B-4DBE-8061-A1CA9E3AF2FC}" type="slidenum">
              <a:rPr lang="en-US" smtClean="0"/>
              <a:t>‹#›</a:t>
            </a:fld>
            <a:endParaRPr lang="en-US"/>
          </a:p>
        </p:txBody>
      </p:sp>
    </p:spTree>
    <p:extLst>
      <p:ext uri="{BB962C8B-B14F-4D97-AF65-F5344CB8AC3E}">
        <p14:creationId xmlns:p14="http://schemas.microsoft.com/office/powerpoint/2010/main" val="3067289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6.svg"/><Relationship Id="rId3" Type="http://schemas.openxmlformats.org/officeDocument/2006/relationships/image" Target="../media/image26.sv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5.png"/><Relationship Id="rId2" Type="http://schemas.openxmlformats.org/officeDocument/2006/relationships/image" Target="../media/image25.png"/><Relationship Id="rId16" Type="http://schemas.openxmlformats.org/officeDocument/2006/relationships/image" Target="../media/image43.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36.pn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27.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7.pn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20.svg"/><Relationship Id="rId4" Type="http://schemas.openxmlformats.org/officeDocument/2006/relationships/image" Target="../media/image64.sv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png"/><Relationship Id="rId7" Type="http://schemas.openxmlformats.org/officeDocument/2006/relationships/image" Target="../media/image7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72.svg"/></Relationships>
</file>

<file path=ppt/slides/_rels/slide1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27.png"/><Relationship Id="rId7" Type="http://schemas.openxmlformats.org/officeDocument/2006/relationships/image" Target="../media/image7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10" Type="http://schemas.openxmlformats.org/officeDocument/2006/relationships/image" Target="../media/image57.svg"/><Relationship Id="rId4" Type="http://schemas.openxmlformats.org/officeDocument/2006/relationships/image" Target="../media/image73.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9.sv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9.sv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4.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image" Target="../media/image8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6.svg"/><Relationship Id="rId10" Type="http://schemas.openxmlformats.org/officeDocument/2006/relationships/image" Target="../media/image89.png"/><Relationship Id="rId4" Type="http://schemas.openxmlformats.org/officeDocument/2006/relationships/image" Target="../media/image5.png"/><Relationship Id="rId9" Type="http://schemas.openxmlformats.org/officeDocument/2006/relationships/image" Target="../media/image88.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91.png"/><Relationship Id="rId7"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png"/><Relationship Id="rId7" Type="http://schemas.openxmlformats.org/officeDocument/2006/relationships/image" Target="../media/image9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png"/><Relationship Id="rId7" Type="http://schemas.openxmlformats.org/officeDocument/2006/relationships/image" Target="../media/image10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4.svg"/></Relationships>
</file>

<file path=ppt/slides/_rels/slide31.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07.png"/><Relationship Id="rId12" Type="http://schemas.openxmlformats.org/officeDocument/2006/relationships/image" Target="../media/image26.svg"/><Relationship Id="rId2" Type="http://schemas.openxmlformats.org/officeDocument/2006/relationships/notesSlide" Target="../notesSlides/notesSlide12.xml"/><Relationship Id="rId16"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5.png"/><Relationship Id="rId5" Type="http://schemas.openxmlformats.org/officeDocument/2006/relationships/image" Target="../media/image106.svg"/><Relationship Id="rId15" Type="http://schemas.openxmlformats.org/officeDocument/2006/relationships/image" Target="../media/image109.png"/><Relationship Id="rId10" Type="http://schemas.openxmlformats.org/officeDocument/2006/relationships/image" Target="../media/image6.svg"/><Relationship Id="rId4" Type="http://schemas.openxmlformats.org/officeDocument/2006/relationships/image" Target="../media/image105.png"/><Relationship Id="rId9" Type="http://schemas.openxmlformats.org/officeDocument/2006/relationships/image" Target="../media/image5.png"/><Relationship Id="rId14" Type="http://schemas.openxmlformats.org/officeDocument/2006/relationships/image" Target="../media/image20.svg"/></Relationships>
</file>

<file path=ppt/slides/_rels/slide3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12.svg"/><Relationship Id="rId7" Type="http://schemas.openxmlformats.org/officeDocument/2006/relationships/image" Target="../media/image65.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4.svg"/><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hyperlink" Target="mailto:investors@dn-agrar.eu"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6.png"/><Relationship Id="rId4" Type="http://schemas.openxmlformats.org/officeDocument/2006/relationships/image" Target="../media/image121.svg"/><Relationship Id="rId9" Type="http://schemas.openxmlformats.org/officeDocument/2006/relationships/image" Target="../media/image125.sv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3.pn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5" name="Picture 4" descr="A screenshot of a video game&#10;&#10;AI-generated content may be incorrect.">
            <a:extLst>
              <a:ext uri="{FF2B5EF4-FFF2-40B4-BE49-F238E27FC236}">
                <a16:creationId xmlns:a16="http://schemas.microsoft.com/office/drawing/2014/main" id="{E5C9FDC4-5C48-8808-FA48-CDFACA64310A}"/>
              </a:ext>
            </a:extLst>
          </p:cNvPr>
          <p:cNvPicPr>
            <a:picLocks noChangeAspect="1"/>
          </p:cNvPicPr>
          <p:nvPr/>
        </p:nvPicPr>
        <p:blipFill>
          <a:blip r:embed="rId2"/>
          <a:stretch>
            <a:fillRect/>
          </a:stretch>
        </p:blipFill>
        <p:spPr>
          <a:xfrm>
            <a:off x="1524314" y="0"/>
            <a:ext cx="9143373" cy="5095391"/>
          </a:xfrm>
          <a:prstGeom prst="rect">
            <a:avLst/>
          </a:prstGeom>
        </p:spPr>
      </p:pic>
      <p:pic>
        <p:nvPicPr>
          <p:cNvPr id="23" name="Picture 22" descr="A screenshot of a video game&#10;&#10;AI-generated content may be incorrect.">
            <a:extLst>
              <a:ext uri="{FF2B5EF4-FFF2-40B4-BE49-F238E27FC236}">
                <a16:creationId xmlns:a16="http://schemas.microsoft.com/office/drawing/2014/main" id="{BA61CCD3-BB0C-FCC5-6CDD-0CCFD313124B}"/>
              </a:ext>
            </a:extLst>
          </p:cNvPr>
          <p:cNvPicPr>
            <a:picLocks noChangeAspect="1"/>
          </p:cNvPicPr>
          <p:nvPr/>
        </p:nvPicPr>
        <p:blipFill>
          <a:blip r:embed="rId2"/>
          <a:srcRect l="66209" t="6970" r="23653" b="87350"/>
          <a:stretch/>
        </p:blipFill>
        <p:spPr>
          <a:xfrm flipH="1">
            <a:off x="10520239" y="475756"/>
            <a:ext cx="763102" cy="238254"/>
          </a:xfrm>
          <a:prstGeom prst="rect">
            <a:avLst/>
          </a:prstGeom>
        </p:spPr>
      </p:pic>
      <p:pic>
        <p:nvPicPr>
          <p:cNvPr id="19" name="Picture 18" descr="A green leaf with a black background&#10;&#10;AI-generated content may be incorrect.">
            <a:extLst>
              <a:ext uri="{FF2B5EF4-FFF2-40B4-BE49-F238E27FC236}">
                <a16:creationId xmlns:a16="http://schemas.microsoft.com/office/drawing/2014/main" id="{6268C179-ED96-F3AD-DB2C-62A90AB6104C}"/>
              </a:ext>
            </a:extLst>
          </p:cNvPr>
          <p:cNvPicPr>
            <a:picLocks noChangeAspect="1"/>
          </p:cNvPicPr>
          <p:nvPr/>
        </p:nvPicPr>
        <p:blipFill>
          <a:blip r:embed="rId3"/>
          <a:stretch>
            <a:fillRect/>
          </a:stretch>
        </p:blipFill>
        <p:spPr>
          <a:xfrm>
            <a:off x="637563" y="1127676"/>
            <a:ext cx="1698412" cy="3896357"/>
          </a:xfrm>
          <a:prstGeom prst="rect">
            <a:avLst/>
          </a:prstGeom>
        </p:spPr>
      </p:pic>
      <p:pic>
        <p:nvPicPr>
          <p:cNvPr id="20" name="Picture 19" descr="A green leaf with a black background&#10;&#10;AI-generated content may be incorrect.">
            <a:extLst>
              <a:ext uri="{FF2B5EF4-FFF2-40B4-BE49-F238E27FC236}">
                <a16:creationId xmlns:a16="http://schemas.microsoft.com/office/drawing/2014/main" id="{459D8D6A-1FAE-69A5-C0B9-A49E023F7B34}"/>
              </a:ext>
            </a:extLst>
          </p:cNvPr>
          <p:cNvPicPr>
            <a:picLocks noChangeAspect="1"/>
          </p:cNvPicPr>
          <p:nvPr/>
        </p:nvPicPr>
        <p:blipFill>
          <a:blip r:embed="rId3"/>
          <a:srcRect l="45465"/>
          <a:stretch/>
        </p:blipFill>
        <p:spPr>
          <a:xfrm>
            <a:off x="0" y="120628"/>
            <a:ext cx="1561054" cy="6566853"/>
          </a:xfrm>
          <a:prstGeom prst="rect">
            <a:avLst/>
          </a:prstGeom>
        </p:spPr>
      </p:pic>
      <p:pic>
        <p:nvPicPr>
          <p:cNvPr id="17" name="Picture 16" descr="A green leaf with a black background&#10;&#10;AI-generated content may be incorrect.">
            <a:extLst>
              <a:ext uri="{FF2B5EF4-FFF2-40B4-BE49-F238E27FC236}">
                <a16:creationId xmlns:a16="http://schemas.microsoft.com/office/drawing/2014/main" id="{43876B9B-3C83-6A36-0DF3-7AAB398822C6}"/>
              </a:ext>
            </a:extLst>
          </p:cNvPr>
          <p:cNvPicPr>
            <a:picLocks noChangeAspect="1"/>
          </p:cNvPicPr>
          <p:nvPr/>
        </p:nvPicPr>
        <p:blipFill>
          <a:blip r:embed="rId3"/>
          <a:stretch>
            <a:fillRect/>
          </a:stretch>
        </p:blipFill>
        <p:spPr>
          <a:xfrm>
            <a:off x="10008308" y="3429000"/>
            <a:ext cx="893482" cy="2049753"/>
          </a:xfrm>
          <a:prstGeom prst="rect">
            <a:avLst/>
          </a:prstGeom>
        </p:spPr>
      </p:pic>
      <p:pic>
        <p:nvPicPr>
          <p:cNvPr id="18" name="Picture 17" descr="A green leaf with a black background&#10;&#10;AI-generated content may be incorrect.">
            <a:extLst>
              <a:ext uri="{FF2B5EF4-FFF2-40B4-BE49-F238E27FC236}">
                <a16:creationId xmlns:a16="http://schemas.microsoft.com/office/drawing/2014/main" id="{7ECB089E-BC63-BA52-3DF7-A399A3F7D3C2}"/>
              </a:ext>
            </a:extLst>
          </p:cNvPr>
          <p:cNvPicPr>
            <a:picLocks noChangeAspect="1"/>
          </p:cNvPicPr>
          <p:nvPr/>
        </p:nvPicPr>
        <p:blipFill>
          <a:blip r:embed="rId3"/>
          <a:srcRect l="-1292" r="39733"/>
          <a:stretch/>
        </p:blipFill>
        <p:spPr>
          <a:xfrm>
            <a:off x="10429881" y="120627"/>
            <a:ext cx="1762119" cy="6566853"/>
          </a:xfrm>
          <a:prstGeom prst="rect">
            <a:avLst/>
          </a:prstGeom>
        </p:spPr>
      </p:pic>
      <p:sp>
        <p:nvSpPr>
          <p:cNvPr id="12" name="Rectangle: Top Corners Rounded 11">
            <a:extLst>
              <a:ext uri="{FF2B5EF4-FFF2-40B4-BE49-F238E27FC236}">
                <a16:creationId xmlns:a16="http://schemas.microsoft.com/office/drawing/2014/main" id="{6B449099-01CF-66A5-4C25-94879AF770E4}"/>
              </a:ext>
            </a:extLst>
          </p:cNvPr>
          <p:cNvSpPr/>
          <p:nvPr/>
        </p:nvSpPr>
        <p:spPr>
          <a:xfrm rot="10800000">
            <a:off x="722427" y="-2"/>
            <a:ext cx="1860958" cy="1962805"/>
          </a:xfrm>
          <a:prstGeom prst="round2SameRect">
            <a:avLst>
              <a:gd name="adj1" fmla="val 29489"/>
              <a:gd name="adj2" fmla="val 0"/>
            </a:avLst>
          </a:prstGeom>
          <a:solidFill>
            <a:srgbClr val="FFFBE6"/>
          </a:solidFill>
          <a:ln>
            <a:solidFill>
              <a:srgbClr val="FAF4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Top Corners Rounded 6">
            <a:extLst>
              <a:ext uri="{FF2B5EF4-FFF2-40B4-BE49-F238E27FC236}">
                <a16:creationId xmlns:a16="http://schemas.microsoft.com/office/drawing/2014/main" id="{BAB17CFD-84B5-3928-997B-71B9BBA1DB3C}"/>
              </a:ext>
            </a:extLst>
          </p:cNvPr>
          <p:cNvSpPr/>
          <p:nvPr/>
        </p:nvSpPr>
        <p:spPr>
          <a:xfrm>
            <a:off x="0" y="4874355"/>
            <a:ext cx="12192000" cy="1983646"/>
          </a:xfrm>
          <a:prstGeom prst="round2SameRect">
            <a:avLst>
              <a:gd name="adj1" fmla="val 50000"/>
              <a:gd name="adj2" fmla="val 0"/>
            </a:avLst>
          </a:prstGeom>
          <a:solidFill>
            <a:srgbClr val="FFFBE6"/>
          </a:solidFill>
          <a:ln>
            <a:solidFill>
              <a:srgbClr val="FAF4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srgbClr val="015422"/>
              </a:solidFill>
              <a:effectLst/>
              <a:uLnTx/>
              <a:uFillTx/>
              <a:latin typeface="Bauhaus 93" panose="04030905020B02020C02" pitchFamily="82" charset="0"/>
              <a:ea typeface="+mn-ea"/>
              <a:cs typeface="+mn-cs"/>
            </a:endParaRPr>
          </a:p>
        </p:txBody>
      </p:sp>
      <p:pic>
        <p:nvPicPr>
          <p:cNvPr id="11" name="Picture 10" descr="A logo with white letters and green and orange circle&#10;&#10;AI-generated content may be incorrect.">
            <a:extLst>
              <a:ext uri="{FF2B5EF4-FFF2-40B4-BE49-F238E27FC236}">
                <a16:creationId xmlns:a16="http://schemas.microsoft.com/office/drawing/2014/main" id="{42AD6342-9E9A-B720-B262-DBBE92C3F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947" y="324510"/>
            <a:ext cx="1225916" cy="1225916"/>
          </a:xfrm>
          <a:prstGeom prst="rect">
            <a:avLst/>
          </a:prstGeom>
        </p:spPr>
      </p:pic>
      <p:pic>
        <p:nvPicPr>
          <p:cNvPr id="22" name="Picture 21" descr="A green leaf with a black background&#10;&#10;AI-generated content may be incorrect.">
            <a:extLst>
              <a:ext uri="{FF2B5EF4-FFF2-40B4-BE49-F238E27FC236}">
                <a16:creationId xmlns:a16="http://schemas.microsoft.com/office/drawing/2014/main" id="{D0BE70B0-450D-7743-CBD9-E9CBC0D2CC9D}"/>
              </a:ext>
            </a:extLst>
          </p:cNvPr>
          <p:cNvPicPr>
            <a:picLocks noChangeAspect="1"/>
          </p:cNvPicPr>
          <p:nvPr/>
        </p:nvPicPr>
        <p:blipFill>
          <a:blip r:embed="rId5"/>
          <a:stretch>
            <a:fillRect/>
          </a:stretch>
        </p:blipFill>
        <p:spPr>
          <a:xfrm>
            <a:off x="10112359" y="1436687"/>
            <a:ext cx="709002" cy="277813"/>
          </a:xfrm>
          <a:prstGeom prst="rect">
            <a:avLst/>
          </a:prstGeom>
        </p:spPr>
      </p:pic>
      <p:sp>
        <p:nvSpPr>
          <p:cNvPr id="24" name="TextBox 23">
            <a:extLst>
              <a:ext uri="{FF2B5EF4-FFF2-40B4-BE49-F238E27FC236}">
                <a16:creationId xmlns:a16="http://schemas.microsoft.com/office/drawing/2014/main" id="{14EB5691-515D-F154-8ED4-325D90264E25}"/>
              </a:ext>
            </a:extLst>
          </p:cNvPr>
          <p:cNvSpPr txBox="1"/>
          <p:nvPr/>
        </p:nvSpPr>
        <p:spPr>
          <a:xfrm>
            <a:off x="0" y="5217952"/>
            <a:ext cx="12192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015422"/>
                </a:solidFill>
                <a:effectLst/>
                <a:uLnTx/>
                <a:uFillTx/>
                <a:latin typeface="Bauhaus 93" panose="04030905020B02020C02" pitchFamily="82" charset="0"/>
                <a:ea typeface="+mn-ea"/>
                <a:cs typeface="+mn-cs"/>
              </a:rPr>
              <a:t>STRATEGY 2025 - 2030</a:t>
            </a:r>
          </a:p>
        </p:txBody>
      </p:sp>
    </p:spTree>
    <p:extLst>
      <p:ext uri="{BB962C8B-B14F-4D97-AF65-F5344CB8AC3E}">
        <p14:creationId xmlns:p14="http://schemas.microsoft.com/office/powerpoint/2010/main" val="417153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16837686-F33A-BEB0-18B6-9A15383BE11C}"/>
              </a:ext>
            </a:extLst>
          </p:cNvPr>
          <p:cNvPicPr>
            <a:picLocks noChangeAspect="1"/>
          </p:cNvPicPr>
          <p:nvPr/>
        </p:nvPicPr>
        <p:blipFill>
          <a:blip r:embed="rId2">
            <a:extLst>
              <a:ext uri="{96DAC541-7B7A-43D3-8B79-37D633B846F1}">
                <asvg:svgBlip xmlns:asvg="http://schemas.microsoft.com/office/drawing/2016/SVG/main" r:embed="rId3"/>
              </a:ext>
            </a:extLst>
          </a:blip>
          <a:srcRect l="-529" r="-947"/>
          <a:stretch/>
        </p:blipFill>
        <p:spPr>
          <a:xfrm>
            <a:off x="1254481" y="6031331"/>
            <a:ext cx="9978856" cy="826669"/>
          </a:xfrm>
          <a:prstGeom prst="rect">
            <a:avLst/>
          </a:prstGeom>
        </p:spPr>
      </p:pic>
      <p:cxnSp>
        <p:nvCxnSpPr>
          <p:cNvPr id="24" name="Straight Connector 23">
            <a:extLst>
              <a:ext uri="{FF2B5EF4-FFF2-40B4-BE49-F238E27FC236}">
                <a16:creationId xmlns:a16="http://schemas.microsoft.com/office/drawing/2014/main" id="{308638F6-B1BE-D0F7-54C3-332DC537CABB}"/>
              </a:ext>
            </a:extLst>
          </p:cNvPr>
          <p:cNvCxnSpPr>
            <a:cxnSpLocks/>
          </p:cNvCxnSpPr>
          <p:nvPr/>
        </p:nvCxnSpPr>
        <p:spPr>
          <a:xfrm>
            <a:off x="1489242" y="3403968"/>
            <a:ext cx="9440015" cy="0"/>
          </a:xfrm>
          <a:prstGeom prst="line">
            <a:avLst/>
          </a:prstGeom>
          <a:ln w="28575">
            <a:solidFill>
              <a:srgbClr val="FF9100"/>
            </a:solidFill>
          </a:ln>
        </p:spPr>
        <p:style>
          <a:lnRef idx="2">
            <a:schemeClr val="accent1"/>
          </a:lnRef>
          <a:fillRef idx="0">
            <a:schemeClr val="accent1"/>
          </a:fillRef>
          <a:effectRef idx="1">
            <a:schemeClr val="accent1"/>
          </a:effectRef>
          <a:fontRef idx="minor">
            <a:schemeClr val="tx1"/>
          </a:fontRef>
        </p:style>
      </p:cxnSp>
      <p:sp>
        <p:nvSpPr>
          <p:cNvPr id="5" name="Rectangle: Rounded Corners 4">
            <a:extLst>
              <a:ext uri="{FF2B5EF4-FFF2-40B4-BE49-F238E27FC236}">
                <a16:creationId xmlns:a16="http://schemas.microsoft.com/office/drawing/2014/main" id="{212EE61D-ACBC-813D-DFC1-3CEB68EEA075}"/>
              </a:ext>
            </a:extLst>
          </p:cNvPr>
          <p:cNvSpPr/>
          <p:nvPr/>
        </p:nvSpPr>
        <p:spPr>
          <a:xfrm>
            <a:off x="381639" y="490722"/>
            <a:ext cx="10492468" cy="381362"/>
          </a:xfrm>
          <a:prstGeom prst="roundRect">
            <a:avLst>
              <a:gd name="adj" fmla="val 50000"/>
            </a:avLst>
          </a:prstGeom>
          <a:gradFill flip="none" rotWithShape="1">
            <a:gsLst>
              <a:gs pos="83000">
                <a:srgbClr val="015422"/>
              </a:gs>
              <a:gs pos="45000">
                <a:srgbClr val="E87C1A"/>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E10896C-7994-B841-3CC7-74D6848D82BC}"/>
              </a:ext>
            </a:extLst>
          </p:cNvPr>
          <p:cNvSpPr txBox="1"/>
          <p:nvPr/>
        </p:nvSpPr>
        <p:spPr>
          <a:xfrm>
            <a:off x="476029" y="527515"/>
            <a:ext cx="22397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FFFBE6"/>
                </a:solidFill>
                <a:effectLst/>
                <a:uLnTx/>
                <a:uFillTx/>
                <a:latin typeface="Lexend "/>
                <a:ea typeface="+mn-ea"/>
                <a:cs typeface="+mn-cs"/>
              </a:rPr>
              <a:t>CUT 2 FARM </a:t>
            </a:r>
            <a:r>
              <a:rPr kumimoji="0" lang="en-US" sz="1400" b="0" i="0" u="none" strike="noStrike" kern="1200" cap="none" spc="0" normalizeH="0" baseline="0" noProof="0" dirty="0">
                <a:ln>
                  <a:noFill/>
                </a:ln>
                <a:solidFill>
                  <a:srgbClr val="FFFBE6"/>
                </a:solidFill>
                <a:effectLst/>
                <a:uLnTx/>
                <a:uFillTx/>
                <a:latin typeface="Lexend "/>
                <a:ea typeface="+mn-ea"/>
                <a:cs typeface="+mn-cs"/>
              </a:rPr>
              <a:t>TIMELINE</a:t>
            </a:r>
            <a:endParaRPr kumimoji="0" lang="en-US" sz="1400" b="0" i="0" u="none" strike="noStrike" kern="1200" cap="none" spc="0" normalizeH="0" baseline="0" noProof="0" dirty="0">
              <a:ln>
                <a:noFill/>
              </a:ln>
              <a:solidFill>
                <a:srgbClr val="7BB100"/>
              </a:solidFill>
              <a:effectLst/>
              <a:uLnTx/>
              <a:uFillTx/>
              <a:latin typeface="Lexend "/>
              <a:ea typeface="+mn-ea"/>
              <a:cs typeface="+mn-cs"/>
            </a:endParaRPr>
          </a:p>
        </p:txBody>
      </p:sp>
      <p:pic>
        <p:nvPicPr>
          <p:cNvPr id="4" name="Picture 3" descr="A logo with white letters and green and orange circle&#10;&#10;AI-generated content may be incorrect.">
            <a:extLst>
              <a:ext uri="{FF2B5EF4-FFF2-40B4-BE49-F238E27FC236}">
                <a16:creationId xmlns:a16="http://schemas.microsoft.com/office/drawing/2014/main" id="{7C98104F-622A-BC7D-FB3D-F569BDEF5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6" name="Rectangle: Rounded Corners 5">
            <a:extLst>
              <a:ext uri="{FF2B5EF4-FFF2-40B4-BE49-F238E27FC236}">
                <a16:creationId xmlns:a16="http://schemas.microsoft.com/office/drawing/2014/main" id="{FD18FAE2-1F07-62D2-0B46-EC019A7BAE12}"/>
              </a:ext>
            </a:extLst>
          </p:cNvPr>
          <p:cNvSpPr/>
          <p:nvPr/>
        </p:nvSpPr>
        <p:spPr>
          <a:xfrm>
            <a:off x="381639" y="3120571"/>
            <a:ext cx="1658273" cy="616858"/>
          </a:xfrm>
          <a:prstGeom prst="roundRect">
            <a:avLst>
              <a:gd name="adj" fmla="val 50000"/>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53EE0146-B5BD-696B-6A04-C106528FD96C}"/>
              </a:ext>
            </a:extLst>
          </p:cNvPr>
          <p:cNvSpPr/>
          <p:nvPr/>
        </p:nvSpPr>
        <p:spPr>
          <a:xfrm>
            <a:off x="2335729" y="3120571"/>
            <a:ext cx="1658273" cy="616858"/>
          </a:xfrm>
          <a:prstGeom prst="roundRect">
            <a:avLst>
              <a:gd name="adj" fmla="val 50000"/>
            </a:avLst>
          </a:prstGeom>
          <a:solidFill>
            <a:srgbClr val="E87C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31AE516F-0672-ED39-1BAB-AC5F935D416C}"/>
              </a:ext>
            </a:extLst>
          </p:cNvPr>
          <p:cNvSpPr/>
          <p:nvPr/>
        </p:nvSpPr>
        <p:spPr>
          <a:xfrm>
            <a:off x="4289819" y="3120571"/>
            <a:ext cx="1658273" cy="616858"/>
          </a:xfrm>
          <a:prstGeom prst="roundRect">
            <a:avLst>
              <a:gd name="adj" fmla="val 50000"/>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D5E80EC9-1F4E-6B85-A070-8B68DDB954EE}"/>
              </a:ext>
            </a:extLst>
          </p:cNvPr>
          <p:cNvSpPr/>
          <p:nvPr/>
        </p:nvSpPr>
        <p:spPr>
          <a:xfrm>
            <a:off x="6243909" y="3120571"/>
            <a:ext cx="1658273" cy="616858"/>
          </a:xfrm>
          <a:prstGeom prst="roundRect">
            <a:avLst>
              <a:gd name="adj" fmla="val 50000"/>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Rounded Corners 9">
            <a:extLst>
              <a:ext uri="{FF2B5EF4-FFF2-40B4-BE49-F238E27FC236}">
                <a16:creationId xmlns:a16="http://schemas.microsoft.com/office/drawing/2014/main" id="{9B33035C-61A2-3C3E-A9F5-93EB9ED978C6}"/>
              </a:ext>
            </a:extLst>
          </p:cNvPr>
          <p:cNvSpPr/>
          <p:nvPr/>
        </p:nvSpPr>
        <p:spPr>
          <a:xfrm>
            <a:off x="8197999" y="3120571"/>
            <a:ext cx="1658273" cy="616858"/>
          </a:xfrm>
          <a:prstGeom prst="roundRect">
            <a:avLst>
              <a:gd name="adj" fmla="val 50000"/>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70026D83-6A9E-86F9-A417-A42FA3F6D3EB}"/>
              </a:ext>
            </a:extLst>
          </p:cNvPr>
          <p:cNvSpPr/>
          <p:nvPr/>
        </p:nvSpPr>
        <p:spPr>
          <a:xfrm>
            <a:off x="10152087" y="3120571"/>
            <a:ext cx="1658273" cy="616858"/>
          </a:xfrm>
          <a:prstGeom prst="roundRect">
            <a:avLst>
              <a:gd name="adj" fmla="val 50000"/>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Graphic 11">
            <a:extLst>
              <a:ext uri="{FF2B5EF4-FFF2-40B4-BE49-F238E27FC236}">
                <a16:creationId xmlns:a16="http://schemas.microsoft.com/office/drawing/2014/main" id="{0BA53890-E5FA-90B3-0716-2220226760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850244" y="3737429"/>
            <a:ext cx="596924" cy="420058"/>
          </a:xfrm>
          <a:prstGeom prst="rect">
            <a:avLst/>
          </a:prstGeom>
        </p:spPr>
      </p:pic>
      <p:pic>
        <p:nvPicPr>
          <p:cNvPr id="13" name="Graphic 12">
            <a:extLst>
              <a:ext uri="{FF2B5EF4-FFF2-40B4-BE49-F238E27FC236}">
                <a16:creationId xmlns:a16="http://schemas.microsoft.com/office/drawing/2014/main" id="{403E8106-F770-05D6-A151-7E7B55E126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738980" y="3737429"/>
            <a:ext cx="596924" cy="420058"/>
          </a:xfrm>
          <a:prstGeom prst="rect">
            <a:avLst/>
          </a:prstGeom>
        </p:spPr>
      </p:pic>
      <p:pic>
        <p:nvPicPr>
          <p:cNvPr id="14" name="Graphic 13">
            <a:extLst>
              <a:ext uri="{FF2B5EF4-FFF2-40B4-BE49-F238E27FC236}">
                <a16:creationId xmlns:a16="http://schemas.microsoft.com/office/drawing/2014/main" id="{68040458-5DBA-310A-3C99-D24211E596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0682761" y="3737429"/>
            <a:ext cx="596924" cy="420058"/>
          </a:xfrm>
          <a:prstGeom prst="rect">
            <a:avLst/>
          </a:prstGeom>
        </p:spPr>
      </p:pic>
      <p:pic>
        <p:nvPicPr>
          <p:cNvPr id="15" name="Graphic 14">
            <a:extLst>
              <a:ext uri="{FF2B5EF4-FFF2-40B4-BE49-F238E27FC236}">
                <a16:creationId xmlns:a16="http://schemas.microsoft.com/office/drawing/2014/main" id="{8EC7F2AD-BC67-8248-588A-8EA19D039D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880046" y="2700513"/>
            <a:ext cx="596924" cy="420058"/>
          </a:xfrm>
          <a:prstGeom prst="rect">
            <a:avLst/>
          </a:prstGeom>
        </p:spPr>
      </p:pic>
      <p:pic>
        <p:nvPicPr>
          <p:cNvPr id="16" name="Graphic 15">
            <a:extLst>
              <a:ext uri="{FF2B5EF4-FFF2-40B4-BE49-F238E27FC236}">
                <a16:creationId xmlns:a16="http://schemas.microsoft.com/office/drawing/2014/main" id="{9FD2B767-4456-D388-38CE-F872EC9AAE6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4794495" y="2700513"/>
            <a:ext cx="596924" cy="420058"/>
          </a:xfrm>
          <a:prstGeom prst="rect">
            <a:avLst/>
          </a:prstGeom>
        </p:spPr>
      </p:pic>
      <p:pic>
        <p:nvPicPr>
          <p:cNvPr id="17" name="Graphic 16">
            <a:extLst>
              <a:ext uri="{FF2B5EF4-FFF2-40B4-BE49-F238E27FC236}">
                <a16:creationId xmlns:a16="http://schemas.microsoft.com/office/drawing/2014/main" id="{2B0608B5-A8C2-2E02-1921-80F4F41D2C7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flipV="1">
            <a:off x="8702673" y="2700513"/>
            <a:ext cx="596924" cy="420058"/>
          </a:xfrm>
          <a:prstGeom prst="rect">
            <a:avLst/>
          </a:prstGeom>
        </p:spPr>
      </p:pic>
      <p:sp>
        <p:nvSpPr>
          <p:cNvPr id="18" name="TextBox 17">
            <a:extLst>
              <a:ext uri="{FF2B5EF4-FFF2-40B4-BE49-F238E27FC236}">
                <a16:creationId xmlns:a16="http://schemas.microsoft.com/office/drawing/2014/main" id="{46C9EF49-2CCB-5B01-12F9-9548CA1F61A5}"/>
              </a:ext>
            </a:extLst>
          </p:cNvPr>
          <p:cNvSpPr txBox="1"/>
          <p:nvPr/>
        </p:nvSpPr>
        <p:spPr>
          <a:xfrm>
            <a:off x="873777" y="3238434"/>
            <a:ext cx="60946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15422"/>
                </a:solidFill>
                <a:effectLst/>
                <a:uLnTx/>
                <a:uFillTx/>
                <a:latin typeface="Lexend "/>
                <a:ea typeface="+mn-ea"/>
                <a:cs typeface="+mn-cs"/>
              </a:rPr>
              <a:t>2025</a:t>
            </a:r>
            <a:endParaRPr kumimoji="0" lang="en-US" sz="1100" b="1" i="0" u="none" strike="noStrike" kern="1200" cap="none" spc="0" normalizeH="0" baseline="0" noProof="0" dirty="0">
              <a:ln>
                <a:noFill/>
              </a:ln>
              <a:solidFill>
                <a:srgbClr val="015422"/>
              </a:solidFill>
              <a:effectLst/>
              <a:uLnTx/>
              <a:uFillTx/>
              <a:latin typeface="Lexend "/>
              <a:ea typeface="+mn-ea"/>
              <a:cs typeface="+mn-cs"/>
            </a:endParaRPr>
          </a:p>
        </p:txBody>
      </p:sp>
      <p:sp>
        <p:nvSpPr>
          <p:cNvPr id="19" name="TextBox 18">
            <a:extLst>
              <a:ext uri="{FF2B5EF4-FFF2-40B4-BE49-F238E27FC236}">
                <a16:creationId xmlns:a16="http://schemas.microsoft.com/office/drawing/2014/main" id="{0379D73E-5A02-A970-CE62-E2B1DE2A7911}"/>
              </a:ext>
            </a:extLst>
          </p:cNvPr>
          <p:cNvSpPr txBox="1"/>
          <p:nvPr/>
        </p:nvSpPr>
        <p:spPr>
          <a:xfrm>
            <a:off x="2577876" y="3167390"/>
            <a:ext cx="114165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BE6"/>
                </a:solidFill>
                <a:effectLst/>
                <a:uLnTx/>
                <a:uFillTx/>
                <a:latin typeface="Lexend "/>
                <a:ea typeface="+mn-ea"/>
                <a:cs typeface="+mn-cs"/>
              </a:rPr>
              <a:t>Late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BE6"/>
                </a:solidFill>
                <a:effectLst/>
                <a:uLnTx/>
                <a:uFillTx/>
                <a:latin typeface="Lexend "/>
                <a:ea typeface="+mn-ea"/>
                <a:cs typeface="+mn-cs"/>
              </a:rPr>
              <a:t>Early 2026</a:t>
            </a:r>
            <a:endParaRPr kumimoji="0" lang="en-US" sz="1100" b="1" i="0" u="none" strike="noStrike" kern="1200" cap="none" spc="0" normalizeH="0" baseline="0" noProof="0" dirty="0">
              <a:ln>
                <a:noFill/>
              </a:ln>
              <a:solidFill>
                <a:srgbClr val="7BB100"/>
              </a:solidFill>
              <a:effectLst/>
              <a:uLnTx/>
              <a:uFillTx/>
              <a:latin typeface="Lexend "/>
              <a:ea typeface="+mn-ea"/>
              <a:cs typeface="+mn-cs"/>
            </a:endParaRPr>
          </a:p>
        </p:txBody>
      </p:sp>
      <p:sp>
        <p:nvSpPr>
          <p:cNvPr id="20" name="TextBox 19">
            <a:extLst>
              <a:ext uri="{FF2B5EF4-FFF2-40B4-BE49-F238E27FC236}">
                <a16:creationId xmlns:a16="http://schemas.microsoft.com/office/drawing/2014/main" id="{1212B8AE-11DF-7495-164C-A9F021C835E1}"/>
              </a:ext>
            </a:extLst>
          </p:cNvPr>
          <p:cNvSpPr txBox="1"/>
          <p:nvPr/>
        </p:nvSpPr>
        <p:spPr>
          <a:xfrm>
            <a:off x="4448389" y="3167390"/>
            <a:ext cx="12891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15422"/>
                </a:solidFill>
                <a:effectLst/>
                <a:uLnTx/>
                <a:uFillTx/>
                <a:latin typeface="Lexend "/>
                <a:ea typeface="+mn-ea"/>
                <a:cs typeface="+mn-cs"/>
              </a:rPr>
              <a:t>Second Half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15422"/>
                </a:solidFill>
                <a:effectLst/>
                <a:uLnTx/>
                <a:uFillTx/>
                <a:latin typeface="Lexend "/>
                <a:ea typeface="+mn-ea"/>
                <a:cs typeface="+mn-cs"/>
              </a:rPr>
              <a:t>of 2026</a:t>
            </a:r>
            <a:endParaRPr kumimoji="0" lang="en-US" sz="1100" b="1" i="0" u="none" strike="noStrike" kern="1200" cap="none" spc="0" normalizeH="0" baseline="0" noProof="0" dirty="0">
              <a:ln>
                <a:noFill/>
              </a:ln>
              <a:solidFill>
                <a:srgbClr val="015422"/>
              </a:solidFill>
              <a:effectLst/>
              <a:uLnTx/>
              <a:uFillTx/>
              <a:latin typeface="Lexend "/>
              <a:ea typeface="+mn-ea"/>
              <a:cs typeface="+mn-cs"/>
            </a:endParaRPr>
          </a:p>
        </p:txBody>
      </p:sp>
      <p:sp>
        <p:nvSpPr>
          <p:cNvPr id="21" name="TextBox 20">
            <a:extLst>
              <a:ext uri="{FF2B5EF4-FFF2-40B4-BE49-F238E27FC236}">
                <a16:creationId xmlns:a16="http://schemas.microsoft.com/office/drawing/2014/main" id="{A0479316-2174-2AD9-DCC9-EF8985667488}"/>
              </a:ext>
            </a:extLst>
          </p:cNvPr>
          <p:cNvSpPr txBox="1"/>
          <p:nvPr/>
        </p:nvSpPr>
        <p:spPr>
          <a:xfrm>
            <a:off x="6717866" y="3167390"/>
            <a:ext cx="60625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BE6"/>
                </a:solidFill>
                <a:effectLst/>
                <a:uLnTx/>
                <a:uFillTx/>
                <a:latin typeface="Lexend "/>
                <a:ea typeface="+mn-ea"/>
                <a:cs typeface="+mn-cs"/>
              </a:rPr>
              <a:t>2027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BE6"/>
                </a:solidFill>
                <a:effectLst/>
                <a:uLnTx/>
                <a:uFillTx/>
                <a:latin typeface="Lexend "/>
                <a:ea typeface="+mn-ea"/>
                <a:cs typeface="+mn-cs"/>
              </a:rPr>
              <a:t>2029</a:t>
            </a:r>
            <a:endParaRPr kumimoji="0" lang="en-US" sz="1100" b="1" i="0" u="none" strike="noStrike" kern="1200" cap="none" spc="0" normalizeH="0" baseline="0" noProof="0" dirty="0">
              <a:ln>
                <a:noFill/>
              </a:ln>
              <a:solidFill>
                <a:srgbClr val="7BB100"/>
              </a:solidFill>
              <a:effectLst/>
              <a:uLnTx/>
              <a:uFillTx/>
              <a:latin typeface="Lexend "/>
              <a:ea typeface="+mn-ea"/>
              <a:cs typeface="+mn-cs"/>
            </a:endParaRPr>
          </a:p>
        </p:txBody>
      </p:sp>
      <p:sp>
        <p:nvSpPr>
          <p:cNvPr id="22" name="TextBox 21">
            <a:extLst>
              <a:ext uri="{FF2B5EF4-FFF2-40B4-BE49-F238E27FC236}">
                <a16:creationId xmlns:a16="http://schemas.microsoft.com/office/drawing/2014/main" id="{C2D09986-03BF-61C4-75CF-CFDE98DA0EBC}"/>
              </a:ext>
            </a:extLst>
          </p:cNvPr>
          <p:cNvSpPr txBox="1"/>
          <p:nvPr/>
        </p:nvSpPr>
        <p:spPr>
          <a:xfrm>
            <a:off x="8693341" y="3167390"/>
            <a:ext cx="60625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BE6"/>
                </a:solidFill>
                <a:effectLst/>
                <a:uLnTx/>
                <a:uFillTx/>
                <a:latin typeface="Lexend "/>
                <a:ea typeface="+mn-ea"/>
                <a:cs typeface="+mn-cs"/>
              </a:rPr>
              <a:t>2027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BE6"/>
                </a:solidFill>
                <a:effectLst/>
                <a:uLnTx/>
                <a:uFillTx/>
                <a:latin typeface="Lexend "/>
                <a:ea typeface="+mn-ea"/>
                <a:cs typeface="+mn-cs"/>
              </a:rPr>
              <a:t>2029</a:t>
            </a:r>
            <a:endParaRPr kumimoji="0" lang="en-US" sz="1100" b="1" i="0" u="none" strike="noStrike" kern="1200" cap="none" spc="0" normalizeH="0" baseline="0" noProof="0" dirty="0">
              <a:ln>
                <a:noFill/>
              </a:ln>
              <a:solidFill>
                <a:srgbClr val="7BB100"/>
              </a:solidFill>
              <a:effectLst/>
              <a:uLnTx/>
              <a:uFillTx/>
              <a:latin typeface="Lexend "/>
              <a:ea typeface="+mn-ea"/>
              <a:cs typeface="+mn-cs"/>
            </a:endParaRPr>
          </a:p>
        </p:txBody>
      </p:sp>
      <p:sp>
        <p:nvSpPr>
          <p:cNvPr id="23" name="TextBox 22">
            <a:extLst>
              <a:ext uri="{FF2B5EF4-FFF2-40B4-BE49-F238E27FC236}">
                <a16:creationId xmlns:a16="http://schemas.microsoft.com/office/drawing/2014/main" id="{DA1781B1-AFEC-0D95-100E-D8F914E6FDAC}"/>
              </a:ext>
            </a:extLst>
          </p:cNvPr>
          <p:cNvSpPr txBox="1"/>
          <p:nvPr/>
        </p:nvSpPr>
        <p:spPr>
          <a:xfrm>
            <a:off x="10692880" y="3297423"/>
            <a:ext cx="60625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15422"/>
                </a:solidFill>
                <a:effectLst/>
                <a:uLnTx/>
                <a:uFillTx/>
                <a:latin typeface="Lexend "/>
                <a:ea typeface="+mn-ea"/>
                <a:cs typeface="+mn-cs"/>
              </a:rPr>
              <a:t>2029</a:t>
            </a:r>
            <a:endParaRPr kumimoji="0" lang="en-US" sz="1100" b="1" i="0" u="none" strike="noStrike" kern="1200" cap="none" spc="0" normalizeH="0" baseline="0" noProof="0" dirty="0">
              <a:ln>
                <a:noFill/>
              </a:ln>
              <a:solidFill>
                <a:srgbClr val="015422"/>
              </a:solidFill>
              <a:effectLst/>
              <a:uLnTx/>
              <a:uFillTx/>
              <a:latin typeface="Lexend "/>
              <a:ea typeface="+mn-ea"/>
              <a:cs typeface="+mn-cs"/>
            </a:endParaRPr>
          </a:p>
        </p:txBody>
      </p:sp>
      <p:pic>
        <p:nvPicPr>
          <p:cNvPr id="27" name="Graphic 26">
            <a:extLst>
              <a:ext uri="{FF2B5EF4-FFF2-40B4-BE49-F238E27FC236}">
                <a16:creationId xmlns:a16="http://schemas.microsoft.com/office/drawing/2014/main" id="{54400175-E814-8D0B-62FE-85A11C1553FB}"/>
              </a:ext>
            </a:extLst>
          </p:cNvPr>
          <p:cNvPicPr>
            <a:picLocks noChangeAspect="1"/>
          </p:cNvPicPr>
          <p:nvPr/>
        </p:nvPicPr>
        <p:blipFill>
          <a:blip r:embed="rId17">
            <a:extLst>
              <a:ext uri="{96DAC541-7B7A-43D3-8B79-37D633B846F1}">
                <asvg:svgBlip xmlns:asvg="http://schemas.microsoft.com/office/drawing/2016/SVG/main" r:embed="rId18"/>
              </a:ext>
            </a:extLst>
          </a:blip>
          <a:srcRect r="7696"/>
          <a:stretch/>
        </p:blipFill>
        <p:spPr>
          <a:xfrm>
            <a:off x="8996469" y="5501768"/>
            <a:ext cx="3195531" cy="1356233"/>
          </a:xfrm>
          <a:prstGeom prst="rect">
            <a:avLst/>
          </a:prstGeom>
        </p:spPr>
      </p:pic>
      <p:pic>
        <p:nvPicPr>
          <p:cNvPr id="28" name="Graphic 27">
            <a:extLst>
              <a:ext uri="{FF2B5EF4-FFF2-40B4-BE49-F238E27FC236}">
                <a16:creationId xmlns:a16="http://schemas.microsoft.com/office/drawing/2014/main" id="{642CBEB3-D21C-4A6E-FACC-8D0C91CCC42C}"/>
              </a:ext>
            </a:extLst>
          </p:cNvPr>
          <p:cNvPicPr>
            <a:picLocks noChangeAspect="1"/>
          </p:cNvPicPr>
          <p:nvPr/>
        </p:nvPicPr>
        <p:blipFill>
          <a:blip r:embed="rId17">
            <a:extLst>
              <a:ext uri="{96DAC541-7B7A-43D3-8B79-37D633B846F1}">
                <asvg:svgBlip xmlns:asvg="http://schemas.microsoft.com/office/drawing/2016/SVG/main" r:embed="rId18"/>
              </a:ext>
            </a:extLst>
          </a:blip>
          <a:srcRect l="7232"/>
          <a:stretch/>
        </p:blipFill>
        <p:spPr>
          <a:xfrm>
            <a:off x="-1" y="5414746"/>
            <a:ext cx="3417667" cy="1443255"/>
          </a:xfrm>
          <a:prstGeom prst="rect">
            <a:avLst/>
          </a:prstGeom>
        </p:spPr>
      </p:pic>
      <p:pic>
        <p:nvPicPr>
          <p:cNvPr id="32" name="Graphic 31">
            <a:extLst>
              <a:ext uri="{FF2B5EF4-FFF2-40B4-BE49-F238E27FC236}">
                <a16:creationId xmlns:a16="http://schemas.microsoft.com/office/drawing/2014/main" id="{E8C79C92-B50E-40EC-B271-1E6EA6B3F50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12690" y="835292"/>
            <a:ext cx="1962606" cy="560745"/>
          </a:xfrm>
          <a:prstGeom prst="rect">
            <a:avLst/>
          </a:prstGeom>
        </p:spPr>
      </p:pic>
      <p:sp>
        <p:nvSpPr>
          <p:cNvPr id="34" name="TextBox 33">
            <a:extLst>
              <a:ext uri="{FF2B5EF4-FFF2-40B4-BE49-F238E27FC236}">
                <a16:creationId xmlns:a16="http://schemas.microsoft.com/office/drawing/2014/main" id="{35FDBC8B-73AB-0A9B-831F-09A233AC462B}"/>
              </a:ext>
            </a:extLst>
          </p:cNvPr>
          <p:cNvSpPr txBox="1"/>
          <p:nvPr/>
        </p:nvSpPr>
        <p:spPr>
          <a:xfrm>
            <a:off x="206764" y="1656173"/>
            <a:ext cx="19434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Current Status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Land Acquisition</a:t>
            </a:r>
          </a:p>
        </p:txBody>
      </p:sp>
      <p:sp>
        <p:nvSpPr>
          <p:cNvPr id="35" name="TextBox 34">
            <a:extLst>
              <a:ext uri="{FF2B5EF4-FFF2-40B4-BE49-F238E27FC236}">
                <a16:creationId xmlns:a16="http://schemas.microsoft.com/office/drawing/2014/main" id="{D883674D-1BA6-D14A-4646-CC3757721C3E}"/>
              </a:ext>
            </a:extLst>
          </p:cNvPr>
          <p:cNvSpPr txBox="1"/>
          <p:nvPr/>
        </p:nvSpPr>
        <p:spPr>
          <a:xfrm>
            <a:off x="4121212" y="1656173"/>
            <a:ext cx="19434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Construction Phase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Farm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Milking and Automation</a:t>
            </a:r>
          </a:p>
        </p:txBody>
      </p:sp>
      <p:sp>
        <p:nvSpPr>
          <p:cNvPr id="36" name="TextBox 35">
            <a:extLst>
              <a:ext uri="{FF2B5EF4-FFF2-40B4-BE49-F238E27FC236}">
                <a16:creationId xmlns:a16="http://schemas.microsoft.com/office/drawing/2014/main" id="{203A899C-FF4E-AFC6-E2B9-C87BCD87382F}"/>
              </a:ext>
            </a:extLst>
          </p:cNvPr>
          <p:cNvSpPr txBox="1"/>
          <p:nvPr/>
        </p:nvSpPr>
        <p:spPr>
          <a:xfrm>
            <a:off x="7873163" y="1656173"/>
            <a:ext cx="22466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Sustainability Integration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Vertical Farming for Feed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Manure Valorization</a:t>
            </a:r>
          </a:p>
        </p:txBody>
      </p:sp>
      <p:sp>
        <p:nvSpPr>
          <p:cNvPr id="37" name="TextBox 36">
            <a:extLst>
              <a:ext uri="{FF2B5EF4-FFF2-40B4-BE49-F238E27FC236}">
                <a16:creationId xmlns:a16="http://schemas.microsoft.com/office/drawing/2014/main" id="{6EF6EA6B-78D6-68C2-8DEF-221B43E62BB6}"/>
              </a:ext>
            </a:extLst>
          </p:cNvPr>
          <p:cNvSpPr txBox="1"/>
          <p:nvPr/>
        </p:nvSpPr>
        <p:spPr>
          <a:xfrm>
            <a:off x="2177725" y="4278285"/>
            <a:ext cx="19434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Permitting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Planning Phase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Permitting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Building Permits</a:t>
            </a:r>
          </a:p>
        </p:txBody>
      </p:sp>
      <p:sp>
        <p:nvSpPr>
          <p:cNvPr id="38" name="TextBox 37">
            <a:extLst>
              <a:ext uri="{FF2B5EF4-FFF2-40B4-BE49-F238E27FC236}">
                <a16:creationId xmlns:a16="http://schemas.microsoft.com/office/drawing/2014/main" id="{DB1D0116-50BA-4A47-57BF-73916B7BAE78}"/>
              </a:ext>
            </a:extLst>
          </p:cNvPr>
          <p:cNvSpPr txBox="1"/>
          <p:nvPr/>
        </p:nvSpPr>
        <p:spPr>
          <a:xfrm>
            <a:off x="5934864" y="4278285"/>
            <a:ext cx="21673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Livestock Procurement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and Gradual Population</a:t>
            </a:r>
            <a:endPar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Phase 1 (Late 2027)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Phase 2 (2028-2029)</a:t>
            </a:r>
          </a:p>
        </p:txBody>
      </p:sp>
      <p:sp>
        <p:nvSpPr>
          <p:cNvPr id="39" name="TextBox 38">
            <a:extLst>
              <a:ext uri="{FF2B5EF4-FFF2-40B4-BE49-F238E27FC236}">
                <a16:creationId xmlns:a16="http://schemas.microsoft.com/office/drawing/2014/main" id="{6FCE3E92-CB67-D9D3-FC78-E4ED0A0FAF97}"/>
              </a:ext>
            </a:extLst>
          </p:cNvPr>
          <p:cNvSpPr txBox="1"/>
          <p:nvPr/>
        </p:nvSpPr>
        <p:spPr>
          <a:xfrm>
            <a:off x="9912317" y="4278285"/>
            <a:ext cx="216738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Full Operational Launch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Three Milking Sessions/Day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Sustainability in Action</a:t>
            </a:r>
          </a:p>
        </p:txBody>
      </p:sp>
    </p:spTree>
    <p:extLst>
      <p:ext uri="{BB962C8B-B14F-4D97-AF65-F5344CB8AC3E}">
        <p14:creationId xmlns:p14="http://schemas.microsoft.com/office/powerpoint/2010/main" val="4306843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6E2E664F-D0C3-A770-959B-C641355A81D6}"/>
              </a:ext>
            </a:extLst>
          </p:cNvPr>
          <p:cNvSpPr/>
          <p:nvPr/>
        </p:nvSpPr>
        <p:spPr>
          <a:xfrm rot="16200000">
            <a:off x="8157249" y="2823244"/>
            <a:ext cx="2513201" cy="5556310"/>
          </a:xfrm>
          <a:prstGeom prst="round1Rect">
            <a:avLst>
              <a:gd name="adj" fmla="val 29772"/>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8EAEF85C-A898-FF6F-E149-7AF4818A42B0}"/>
              </a:ext>
            </a:extLst>
          </p:cNvPr>
          <p:cNvSpPr txBox="1"/>
          <p:nvPr/>
        </p:nvSpPr>
        <p:spPr>
          <a:xfrm>
            <a:off x="6857999" y="2867039"/>
            <a:ext cx="4952361" cy="1200329"/>
          </a:xfrm>
          <a:prstGeom prst="rect">
            <a:avLst/>
          </a:prstGeom>
          <a:noFill/>
        </p:spPr>
        <p:txBody>
          <a:bodyPr wrap="square" numCol="1" spcCol="540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Furthermore, </a:t>
            </a:r>
            <a:r>
              <a:rPr kumimoji="0" lang="en-US" sz="18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the </a:t>
            </a:r>
            <a:r>
              <a:rPr kumimoji="0" lang="en-US" sz="1800" b="1" i="0" u="none" strike="noStrike" kern="1200" cap="none" spc="0" normalizeH="0" baseline="0" noProof="0" dirty="0" err="1">
                <a:ln>
                  <a:noFill/>
                </a:ln>
                <a:solidFill>
                  <a:srgbClr val="015422"/>
                </a:solidFill>
                <a:effectLst/>
                <a:uLnTx/>
                <a:uFillTx/>
                <a:latin typeface="Karla" panose="020B0004030503030003" pitchFamily="34" charset="0"/>
                <a:ea typeface="+mn-ea"/>
                <a:cs typeface="+mn-cs"/>
              </a:rPr>
              <a:t>Straja</a:t>
            </a:r>
            <a:r>
              <a:rPr kumimoji="0" lang="en-US" sz="18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1 and </a:t>
            </a:r>
            <a:r>
              <a:rPr kumimoji="0" lang="en-US" sz="1800" b="1" i="0" u="none" strike="noStrike" kern="1200" cap="none" spc="0" normalizeH="0" baseline="0" noProof="0" dirty="0" err="1">
                <a:ln>
                  <a:noFill/>
                </a:ln>
                <a:solidFill>
                  <a:srgbClr val="015422"/>
                </a:solidFill>
                <a:effectLst/>
                <a:uLnTx/>
                <a:uFillTx/>
                <a:latin typeface="Karla" panose="020B0004030503030003" pitchFamily="34" charset="0"/>
                <a:ea typeface="+mn-ea"/>
                <a:cs typeface="+mn-cs"/>
              </a:rPr>
              <a:t>Straja</a:t>
            </a:r>
            <a:r>
              <a:rPr kumimoji="0" lang="en-US" sz="18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2 Farms combined will have the capacity for </a:t>
            </a:r>
            <a:r>
              <a:rPr kumimoji="0" lang="en-US" sz="1800" b="1" i="0" u="none" strike="noStrike" kern="1200" cap="none" spc="0" normalizeH="0" baseline="0" noProof="0" dirty="0">
                <a:ln>
                  <a:noFill/>
                </a:ln>
                <a:solidFill>
                  <a:srgbClr val="1A8042"/>
                </a:solidFill>
                <a:effectLst/>
                <a:uLnTx/>
                <a:uFillTx/>
                <a:latin typeface="Lexend Black" pitchFamily="2" charset="0"/>
                <a:ea typeface="+mn-ea"/>
                <a:cs typeface="+mn-cs"/>
              </a:rPr>
              <a:t>11,000 cows</a:t>
            </a:r>
            <a:r>
              <a:rPr kumimoji="0" lang="en-US" sz="1800" b="1" i="0" u="none" strike="noStrike" kern="1200" cap="none" spc="0" normalizeH="0" baseline="0" noProof="0" dirty="0">
                <a:ln>
                  <a:noFill/>
                </a:ln>
                <a:solidFill>
                  <a:srgbClr val="1A8042"/>
                </a:solidFill>
                <a:effectLst/>
                <a:uLnTx/>
                <a:uFillTx/>
                <a:latin typeface="Karla" panose="020B0004030503030003" pitchFamily="34" charset="0"/>
                <a:ea typeface="+mn-ea"/>
                <a:cs typeface="+mn-cs"/>
              </a:rPr>
              <a:t> </a:t>
            </a:r>
            <a:r>
              <a:rPr kumimoji="0" lang="en-US" sz="18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and a total </a:t>
            </a:r>
            <a:r>
              <a:rPr kumimoji="0" lang="en-US" sz="1800" b="1" i="0" u="none" strike="noStrike" kern="1200" cap="none" spc="0" normalizeH="0" baseline="0" noProof="0" dirty="0">
                <a:ln>
                  <a:noFill/>
                </a:ln>
                <a:solidFill>
                  <a:srgbClr val="7BB100"/>
                </a:solidFill>
                <a:effectLst/>
                <a:uLnTx/>
                <a:uFillTx/>
                <a:latin typeface="Lexend Black" pitchFamily="2" charset="0"/>
                <a:ea typeface="+mn-ea"/>
                <a:cs typeface="+mn-cs"/>
              </a:rPr>
              <a:t>milk production capacity of 300,000 liters per day.</a:t>
            </a:r>
          </a:p>
        </p:txBody>
      </p:sp>
      <p:pic>
        <p:nvPicPr>
          <p:cNvPr id="2" name="Picture 1" descr="A logo with white letters and green and orange circle&#10;&#10;AI-generated content may be incorrect.">
            <a:extLst>
              <a:ext uri="{FF2B5EF4-FFF2-40B4-BE49-F238E27FC236}">
                <a16:creationId xmlns:a16="http://schemas.microsoft.com/office/drawing/2014/main" id="{F6CB85EF-3634-ACC0-4A4D-47C2E0690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8" name="TextBox 7">
            <a:extLst>
              <a:ext uri="{FF2B5EF4-FFF2-40B4-BE49-F238E27FC236}">
                <a16:creationId xmlns:a16="http://schemas.microsoft.com/office/drawing/2014/main" id="{8917DB51-AA4B-CEF7-1809-F8C5FA6A1448}"/>
              </a:ext>
            </a:extLst>
          </p:cNvPr>
          <p:cNvSpPr txBox="1"/>
          <p:nvPr/>
        </p:nvSpPr>
        <p:spPr>
          <a:xfrm>
            <a:off x="381638" y="667574"/>
            <a:ext cx="1007633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Lexend "/>
                <a:ea typeface="+mn-ea"/>
                <a:cs typeface="+mn-cs"/>
              </a:rPr>
              <a:t>Research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BB100"/>
                </a:solidFill>
                <a:effectLst/>
                <a:uLnTx/>
                <a:uFillTx/>
                <a:latin typeface="Lexend "/>
                <a:ea typeface="+mn-ea"/>
                <a:cs typeface="+mn-cs"/>
              </a:rPr>
              <a:t>Development of </a:t>
            </a:r>
            <a:r>
              <a:rPr kumimoji="0" lang="en-US" sz="4000" b="0" i="0" u="none" strike="noStrike" kern="1200" cap="none" spc="0" normalizeH="0" baseline="0" noProof="0" dirty="0" err="1">
                <a:ln>
                  <a:noFill/>
                </a:ln>
                <a:solidFill>
                  <a:srgbClr val="7BB100"/>
                </a:solidFill>
                <a:effectLst/>
                <a:uLnTx/>
                <a:uFillTx/>
                <a:latin typeface="Lexend "/>
                <a:ea typeface="+mn-ea"/>
                <a:cs typeface="+mn-cs"/>
              </a:rPr>
              <a:t>Straja</a:t>
            </a:r>
            <a:r>
              <a:rPr kumimoji="0" lang="en-US" sz="4000" b="0" i="0" u="none" strike="noStrike" kern="1200" cap="none" spc="0" normalizeH="0" baseline="0" noProof="0" dirty="0">
                <a:ln>
                  <a:noFill/>
                </a:ln>
                <a:solidFill>
                  <a:srgbClr val="7BB100"/>
                </a:solidFill>
                <a:effectLst/>
                <a:uLnTx/>
                <a:uFillTx/>
                <a:latin typeface="Lexend "/>
                <a:ea typeface="+mn-ea"/>
                <a:cs typeface="+mn-cs"/>
              </a:rPr>
              <a:t> 2 Farm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BB100"/>
                </a:solidFill>
                <a:effectLst/>
                <a:uLnTx/>
                <a:uFillTx/>
                <a:latin typeface="Lexend "/>
                <a:ea typeface="+mn-ea"/>
                <a:cs typeface="+mn-cs"/>
              </a:rPr>
              <a:t>within DN AGRAR Group</a:t>
            </a:r>
          </a:p>
        </p:txBody>
      </p:sp>
      <p:sp>
        <p:nvSpPr>
          <p:cNvPr id="9" name="TextBox 8">
            <a:extLst>
              <a:ext uri="{FF2B5EF4-FFF2-40B4-BE49-F238E27FC236}">
                <a16:creationId xmlns:a16="http://schemas.microsoft.com/office/drawing/2014/main" id="{B7F6EADA-2847-F349-6473-12EAD0770D8D}"/>
              </a:ext>
            </a:extLst>
          </p:cNvPr>
          <p:cNvSpPr txBox="1"/>
          <p:nvPr/>
        </p:nvSpPr>
        <p:spPr>
          <a:xfrm>
            <a:off x="8963245" y="1139953"/>
            <a:ext cx="237460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A8042"/>
                </a:solidFill>
                <a:effectLst/>
                <a:uLnTx/>
                <a:uFillTx/>
                <a:latin typeface="Lexend "/>
                <a:ea typeface="+mn-ea"/>
                <a:cs typeface="+mn-cs"/>
              </a:rPr>
              <a:t>This research plan </a:t>
            </a:r>
            <a:endParaRPr kumimoji="0" lang="ro-RO" sz="1200" b="1" i="0" u="none" strike="noStrike" kern="1200" cap="none" spc="0" normalizeH="0" baseline="0" noProof="0" dirty="0">
              <a:ln>
                <a:noFill/>
              </a:ln>
              <a:solidFill>
                <a:srgbClr val="1A8042"/>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A8042"/>
                </a:solidFill>
                <a:effectLst/>
                <a:uLnTx/>
                <a:uFillTx/>
                <a:latin typeface="Lexend "/>
                <a:ea typeface="+mn-ea"/>
                <a:cs typeface="+mn-cs"/>
              </a:rPr>
              <a:t>will guide the strategic investment decision </a:t>
            </a:r>
            <a:endParaRPr kumimoji="0" lang="ro-RO" sz="1200" b="1" i="0" u="none" strike="noStrike" kern="1200" cap="none" spc="0" normalizeH="0" baseline="0" noProof="0" dirty="0">
              <a:ln>
                <a:noFill/>
              </a:ln>
              <a:solidFill>
                <a:srgbClr val="1A8042"/>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A8042"/>
                </a:solidFill>
                <a:effectLst/>
                <a:uLnTx/>
                <a:uFillTx/>
                <a:latin typeface="Lexend "/>
                <a:ea typeface="+mn-ea"/>
                <a:cs typeface="+mn-cs"/>
              </a:rPr>
              <a:t>for the </a:t>
            </a:r>
            <a:r>
              <a:rPr kumimoji="0" lang="en-US" sz="1200" b="1" i="0" u="none" strike="noStrike" kern="1200" cap="none" spc="0" normalizeH="0" baseline="0" noProof="0" dirty="0" err="1">
                <a:ln>
                  <a:noFill/>
                </a:ln>
                <a:solidFill>
                  <a:srgbClr val="1A8042"/>
                </a:solidFill>
                <a:effectLst/>
                <a:uLnTx/>
                <a:uFillTx/>
                <a:latin typeface="Lexend "/>
                <a:ea typeface="+mn-ea"/>
                <a:cs typeface="+mn-cs"/>
              </a:rPr>
              <a:t>Straja</a:t>
            </a:r>
            <a:r>
              <a:rPr kumimoji="0" lang="en-US" sz="1200" b="1" i="0" u="none" strike="noStrike" kern="1200" cap="none" spc="0" normalizeH="0" baseline="0" noProof="0" dirty="0">
                <a:ln>
                  <a:noFill/>
                </a:ln>
                <a:solidFill>
                  <a:srgbClr val="1A8042"/>
                </a:solidFill>
                <a:effectLst/>
                <a:uLnTx/>
                <a:uFillTx/>
                <a:latin typeface="Lexend "/>
                <a:ea typeface="+mn-ea"/>
                <a:cs typeface="+mn-cs"/>
              </a:rPr>
              <a:t> 2 Farm, </a:t>
            </a:r>
            <a:endParaRPr kumimoji="0" lang="ro-RO" sz="1200" b="1" i="0" u="none" strike="noStrike" kern="1200" cap="none" spc="0" normalizeH="0" baseline="0" noProof="0" dirty="0">
              <a:ln>
                <a:noFill/>
              </a:ln>
              <a:solidFill>
                <a:srgbClr val="1A8042"/>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A8042"/>
                </a:solidFill>
                <a:effectLst/>
                <a:uLnTx/>
                <a:uFillTx/>
                <a:latin typeface="Lexend "/>
                <a:ea typeface="+mn-ea"/>
                <a:cs typeface="+mn-cs"/>
              </a:rPr>
              <a:t>with the final investment decision expected </a:t>
            </a:r>
            <a:endParaRPr kumimoji="0" lang="ro-RO" sz="1200" b="1" i="0" u="none" strike="noStrike" kern="1200" cap="none" spc="0" normalizeH="0" baseline="0" noProof="0" dirty="0">
              <a:ln>
                <a:noFill/>
              </a:ln>
              <a:solidFill>
                <a:srgbClr val="1A8042"/>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A8042"/>
                </a:solidFill>
                <a:effectLst/>
                <a:uLnTx/>
                <a:uFillTx/>
                <a:latin typeface="Lexend "/>
                <a:ea typeface="+mn-ea"/>
                <a:cs typeface="+mn-cs"/>
              </a:rPr>
              <a:t>in 2027-2028.</a:t>
            </a:r>
            <a:endParaRPr kumimoji="0" lang="ro-RO" sz="1200" b="0" i="0" u="none" strike="noStrike" kern="1200" cap="none" spc="0" normalizeH="0" baseline="0" noProof="0" dirty="0">
              <a:ln>
                <a:noFill/>
              </a:ln>
              <a:solidFill>
                <a:srgbClr val="1A8042"/>
              </a:solidFill>
              <a:effectLst/>
              <a:uLnTx/>
              <a:uFillTx/>
              <a:latin typeface="Karla" panose="020B0004030503030003" pitchFamily="34" charset="0"/>
              <a:ea typeface="+mn-ea"/>
              <a:cs typeface="+mn-cs"/>
            </a:endParaRPr>
          </a:p>
        </p:txBody>
      </p:sp>
      <p:pic>
        <p:nvPicPr>
          <p:cNvPr id="11" name="Graphic 10">
            <a:extLst>
              <a:ext uri="{FF2B5EF4-FFF2-40B4-BE49-F238E27FC236}">
                <a16:creationId xmlns:a16="http://schemas.microsoft.com/office/drawing/2014/main" id="{4CAF858D-0120-489A-5F33-EE025087C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0847" y="893656"/>
            <a:ext cx="2679403" cy="1727086"/>
          </a:xfrm>
          <a:prstGeom prst="rect">
            <a:avLst/>
          </a:prstGeom>
        </p:spPr>
      </p:pic>
      <p:pic>
        <p:nvPicPr>
          <p:cNvPr id="15" name="Graphic 14">
            <a:extLst>
              <a:ext uri="{FF2B5EF4-FFF2-40B4-BE49-F238E27FC236}">
                <a16:creationId xmlns:a16="http://schemas.microsoft.com/office/drawing/2014/main" id="{6BA65B24-56C4-78CC-9F1B-7F0EC461C0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7241" y="4823671"/>
            <a:ext cx="4696982" cy="1781614"/>
          </a:xfrm>
          <a:prstGeom prst="rect">
            <a:avLst/>
          </a:prstGeom>
        </p:spPr>
      </p:pic>
      <p:sp>
        <p:nvSpPr>
          <p:cNvPr id="13" name="Rectangle: Single Corner Rounded 12">
            <a:extLst>
              <a:ext uri="{FF2B5EF4-FFF2-40B4-BE49-F238E27FC236}">
                <a16:creationId xmlns:a16="http://schemas.microsoft.com/office/drawing/2014/main" id="{22EABAFE-9905-36C8-DD0E-01E28DAF332A}"/>
              </a:ext>
            </a:extLst>
          </p:cNvPr>
          <p:cNvSpPr/>
          <p:nvPr/>
        </p:nvSpPr>
        <p:spPr>
          <a:xfrm rot="5400000" flipH="1">
            <a:off x="1055651" y="1817651"/>
            <a:ext cx="3990961" cy="6089736"/>
          </a:xfrm>
          <a:prstGeom prst="round1Rect">
            <a:avLst>
              <a:gd name="adj" fmla="val 29772"/>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1A77DA5-5AA5-A6EC-EF7C-25DEE4FE0503}"/>
              </a:ext>
            </a:extLst>
          </p:cNvPr>
          <p:cNvSpPr txBox="1"/>
          <p:nvPr/>
        </p:nvSpPr>
        <p:spPr>
          <a:xfrm>
            <a:off x="381637" y="3152271"/>
            <a:ext cx="5314487" cy="32316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pitchFamily="2" charset="0"/>
                <a:ea typeface="+mn-ea"/>
                <a:cs typeface="+mn-cs"/>
              </a:rPr>
              <a:t>Overview of the </a:t>
            </a:r>
            <a:r>
              <a:rPr kumimoji="0" lang="en-US" sz="1200" b="1" i="0" u="none" strike="noStrike" kern="1200" cap="none" spc="0" normalizeH="0" baseline="0" noProof="0" dirty="0" err="1">
                <a:ln>
                  <a:noFill/>
                </a:ln>
                <a:solidFill>
                  <a:prstClr val="black"/>
                </a:solidFill>
                <a:effectLst/>
                <a:uLnTx/>
                <a:uFillTx/>
                <a:latin typeface="Lexend" pitchFamily="2" charset="0"/>
                <a:ea typeface="+mn-ea"/>
                <a:cs typeface="+mn-cs"/>
              </a:rPr>
              <a:t>Straja</a:t>
            </a:r>
            <a:r>
              <a:rPr kumimoji="0" lang="en-US" sz="1200" b="1" i="0" u="none" strike="noStrike" kern="1200" cap="none" spc="0" normalizeH="0" baseline="0" noProof="0" dirty="0">
                <a:ln>
                  <a:noFill/>
                </a:ln>
                <a:solidFill>
                  <a:prstClr val="black"/>
                </a:solidFill>
                <a:effectLst/>
                <a:uLnTx/>
                <a:uFillTx/>
                <a:latin typeface="Lexend" pitchFamily="2" charset="0"/>
                <a:ea typeface="+mn-ea"/>
                <a:cs typeface="+mn-cs"/>
              </a:rPr>
              <a:t> 2 Farm Development:</a:t>
            </a: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5</a:t>
            </a:r>
            <a:r>
              <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t>
            </a: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000 Dairy cows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2 Milking Rotors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Production of 150</a:t>
            </a:r>
            <a:r>
              <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t>
            </a: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000 liters of milk per day, </a:t>
            </a:r>
            <a:endPar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approximately 50 million annually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Acquisition of land and building permit </a:t>
            </a:r>
            <a:endPar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will be finalized in 2027</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2 composting units, </a:t>
            </a:r>
            <a:endPar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capacity 14</a:t>
            </a:r>
            <a:r>
              <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t>
            </a:r>
            <a:r>
              <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000 tons of organic fertilizer per </a:t>
            </a:r>
            <a:r>
              <a:rPr kumimoji="0" lang="ro-RO"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year</a:t>
            </a:r>
            <a:endParaRPr kumimoji="0" lang="en-US" sz="14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p:txBody>
      </p:sp>
      <p:pic>
        <p:nvPicPr>
          <p:cNvPr id="14" name="Graphic 13">
            <a:extLst>
              <a:ext uri="{FF2B5EF4-FFF2-40B4-BE49-F238E27FC236}">
                <a16:creationId xmlns:a16="http://schemas.microsoft.com/office/drawing/2014/main" id="{D9535D6A-24BD-B818-E1F7-422D547BD5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61073" y="6329495"/>
            <a:ext cx="3198848" cy="528506"/>
          </a:xfrm>
          <a:prstGeom prst="rect">
            <a:avLst/>
          </a:prstGeom>
        </p:spPr>
      </p:pic>
      <p:pic>
        <p:nvPicPr>
          <p:cNvPr id="17" name="Graphic 16">
            <a:extLst>
              <a:ext uri="{FF2B5EF4-FFF2-40B4-BE49-F238E27FC236}">
                <a16:creationId xmlns:a16="http://schemas.microsoft.com/office/drawing/2014/main" id="{2B5D338D-FF1A-1C9D-2866-705F0D9545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637" y="6329495"/>
            <a:ext cx="3198848" cy="528506"/>
          </a:xfrm>
          <a:prstGeom prst="rect">
            <a:avLst/>
          </a:prstGeom>
        </p:spPr>
      </p:pic>
      <p:pic>
        <p:nvPicPr>
          <p:cNvPr id="19" name="Graphic 18">
            <a:extLst>
              <a:ext uri="{FF2B5EF4-FFF2-40B4-BE49-F238E27FC236}">
                <a16:creationId xmlns:a16="http://schemas.microsoft.com/office/drawing/2014/main" id="{BC227192-D75D-2FD4-A201-6CF9604FFCC0}"/>
              </a:ext>
            </a:extLst>
          </p:cNvPr>
          <p:cNvPicPr>
            <a:picLocks noChangeAspect="1"/>
          </p:cNvPicPr>
          <p:nvPr/>
        </p:nvPicPr>
        <p:blipFill>
          <a:blip r:embed="rId8">
            <a:extLst>
              <a:ext uri="{96DAC541-7B7A-43D3-8B79-37D633B846F1}">
                <asvg:svgBlip xmlns:asvg="http://schemas.microsoft.com/office/drawing/2016/SVG/main" r:embed="rId9"/>
              </a:ext>
            </a:extLst>
          </a:blip>
          <a:srcRect l="57048"/>
          <a:stretch/>
        </p:blipFill>
        <p:spPr>
          <a:xfrm>
            <a:off x="0" y="6329495"/>
            <a:ext cx="1373962" cy="528506"/>
          </a:xfrm>
          <a:prstGeom prst="rect">
            <a:avLst/>
          </a:prstGeom>
        </p:spPr>
      </p:pic>
    </p:spTree>
    <p:extLst>
      <p:ext uri="{BB962C8B-B14F-4D97-AF65-F5344CB8AC3E}">
        <p14:creationId xmlns:p14="http://schemas.microsoft.com/office/powerpoint/2010/main" val="311954730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2DF61255-28E8-BA0C-9432-9E30C1D9FD09}"/>
            </a:ext>
          </a:extLst>
        </p:cNvPr>
        <p:cNvGrpSpPr/>
        <p:nvPr/>
      </p:nvGrpSpPr>
      <p:grpSpPr>
        <a:xfrm>
          <a:off x="0" y="0"/>
          <a:ext cx="0" cy="0"/>
          <a:chOff x="0" y="0"/>
          <a:chExt cx="0" cy="0"/>
        </a:xfrm>
      </p:grpSpPr>
      <p:sp>
        <p:nvSpPr>
          <p:cNvPr id="13" name="Rectangle: Diagonal Corners Rounded 12">
            <a:extLst>
              <a:ext uri="{FF2B5EF4-FFF2-40B4-BE49-F238E27FC236}">
                <a16:creationId xmlns:a16="http://schemas.microsoft.com/office/drawing/2014/main" id="{DB2EE8C2-7B94-95BB-E30D-7547290729A0}"/>
              </a:ext>
            </a:extLst>
          </p:cNvPr>
          <p:cNvSpPr/>
          <p:nvPr/>
        </p:nvSpPr>
        <p:spPr>
          <a:xfrm>
            <a:off x="7176782" y="1529158"/>
            <a:ext cx="4561096" cy="3093176"/>
          </a:xfrm>
          <a:prstGeom prst="round2DiagRect">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AA26AF6C-180E-F89A-2C52-2280191C8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013D0EAA-B99E-71FE-FFEB-891830DD854C}"/>
              </a:ext>
            </a:extLst>
          </p:cNvPr>
          <p:cNvSpPr txBox="1"/>
          <p:nvPr/>
        </p:nvSpPr>
        <p:spPr>
          <a:xfrm>
            <a:off x="1274981" y="667574"/>
            <a:ext cx="53253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pitchFamily="2" charset="0"/>
                <a:ea typeface="+mn-ea"/>
                <a:cs typeface="+mn-cs"/>
              </a:rPr>
              <a:t>COMPOST</a:t>
            </a:r>
          </a:p>
        </p:txBody>
      </p:sp>
      <p:grpSp>
        <p:nvGrpSpPr>
          <p:cNvPr id="6" name="Group 5">
            <a:extLst>
              <a:ext uri="{FF2B5EF4-FFF2-40B4-BE49-F238E27FC236}">
                <a16:creationId xmlns:a16="http://schemas.microsoft.com/office/drawing/2014/main" id="{C06E43C9-B53F-B6E5-B65A-7A143A3518FF}"/>
              </a:ext>
            </a:extLst>
          </p:cNvPr>
          <p:cNvGrpSpPr/>
          <p:nvPr/>
        </p:nvGrpSpPr>
        <p:grpSpPr>
          <a:xfrm>
            <a:off x="454122" y="667574"/>
            <a:ext cx="671674" cy="667574"/>
            <a:chOff x="6278620" y="1592576"/>
            <a:chExt cx="671674" cy="667574"/>
          </a:xfrm>
        </p:grpSpPr>
        <p:pic>
          <p:nvPicPr>
            <p:cNvPr id="4" name="Picture 3" descr="A green circle with black background&#10;&#10;AI-generated content may be incorrect.">
              <a:extLst>
                <a:ext uri="{FF2B5EF4-FFF2-40B4-BE49-F238E27FC236}">
                  <a16:creationId xmlns:a16="http://schemas.microsoft.com/office/drawing/2014/main" id="{590E4463-50C6-A382-C1EF-37BD06A59FF7}"/>
                </a:ext>
              </a:extLst>
            </p:cNvPr>
            <p:cNvPicPr>
              <a:picLocks noChangeAspect="1"/>
            </p:cNvPicPr>
            <p:nvPr/>
          </p:nvPicPr>
          <p:blipFill>
            <a:blip r:embed="rId4"/>
            <a:stretch>
              <a:fillRect/>
            </a:stretch>
          </p:blipFill>
          <p:spPr>
            <a:xfrm>
              <a:off x="6278620" y="1592576"/>
              <a:ext cx="671674" cy="667574"/>
            </a:xfrm>
            <a:prstGeom prst="rect">
              <a:avLst/>
            </a:prstGeom>
          </p:spPr>
        </p:pic>
        <p:sp>
          <p:nvSpPr>
            <p:cNvPr id="5" name="TextBox 4">
              <a:extLst>
                <a:ext uri="{FF2B5EF4-FFF2-40B4-BE49-F238E27FC236}">
                  <a16:creationId xmlns:a16="http://schemas.microsoft.com/office/drawing/2014/main" id="{C7A6112F-7F0A-DFA7-D6AA-B55FC70A7E72}"/>
                </a:ext>
              </a:extLst>
            </p:cNvPr>
            <p:cNvSpPr txBox="1"/>
            <p:nvPr/>
          </p:nvSpPr>
          <p:spPr>
            <a:xfrm>
              <a:off x="6427806" y="1687836"/>
              <a:ext cx="36099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Lexend "/>
                  <a:ea typeface="+mn-ea"/>
                  <a:cs typeface="+mn-cs"/>
                </a:rPr>
                <a:t>2</a:t>
              </a:r>
            </a:p>
          </p:txBody>
        </p:sp>
      </p:grpSp>
      <p:sp>
        <p:nvSpPr>
          <p:cNvPr id="7" name="Rectangle: Rounded Corners 6">
            <a:extLst>
              <a:ext uri="{FF2B5EF4-FFF2-40B4-BE49-F238E27FC236}">
                <a16:creationId xmlns:a16="http://schemas.microsoft.com/office/drawing/2014/main" id="{DA96B33B-1C35-91E3-6184-2311BF66E668}"/>
              </a:ext>
            </a:extLst>
          </p:cNvPr>
          <p:cNvSpPr/>
          <p:nvPr/>
        </p:nvSpPr>
        <p:spPr>
          <a:xfrm>
            <a:off x="454122" y="1529158"/>
            <a:ext cx="6280507" cy="1341633"/>
          </a:xfrm>
          <a:prstGeom prst="roundRect">
            <a:avLst>
              <a:gd name="adj" fmla="val 10792"/>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4BFD0B2B-E9E6-5FC0-0EDC-B058F6CF9C30}"/>
              </a:ext>
            </a:extLst>
          </p:cNvPr>
          <p:cNvSpPr/>
          <p:nvPr/>
        </p:nvSpPr>
        <p:spPr>
          <a:xfrm>
            <a:off x="454122" y="3182679"/>
            <a:ext cx="6280507" cy="3361449"/>
          </a:xfrm>
          <a:prstGeom prst="roundRect">
            <a:avLst>
              <a:gd name="adj" fmla="val 5355"/>
            </a:avLst>
          </a:prstGeom>
          <a:gradFill>
            <a:gsLst>
              <a:gs pos="94000">
                <a:srgbClr val="107701"/>
              </a:gs>
              <a:gs pos="0">
                <a:srgbClr val="7BB1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46F1D0B-BA28-2F51-939D-7C587778F9FA}"/>
              </a:ext>
            </a:extLst>
          </p:cNvPr>
          <p:cNvSpPr txBox="1"/>
          <p:nvPr/>
        </p:nvSpPr>
        <p:spPr>
          <a:xfrm>
            <a:off x="630315" y="1630587"/>
            <a:ext cx="592812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Expansion of Compost Factories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In line with our commitment to sustainability, DN AGRAR will invest in multiple compost factories, transforming organic waste into premium organic fertilizers. This circular economy approach will not only reduce waste but also create a new, high-margin revenue stream, contributing to the overall value proposition of the Group.</a:t>
            </a:r>
          </a:p>
        </p:txBody>
      </p:sp>
      <p:sp>
        <p:nvSpPr>
          <p:cNvPr id="16" name="TextBox 15">
            <a:extLst>
              <a:ext uri="{FF2B5EF4-FFF2-40B4-BE49-F238E27FC236}">
                <a16:creationId xmlns:a16="http://schemas.microsoft.com/office/drawing/2014/main" id="{7851C804-BD7A-19A9-E587-213336A04B3E}"/>
              </a:ext>
            </a:extLst>
          </p:cNvPr>
          <p:cNvSpPr txBox="1"/>
          <p:nvPr/>
        </p:nvSpPr>
        <p:spPr>
          <a:xfrm>
            <a:off x="682545" y="3546943"/>
            <a:ext cx="5928120" cy="120032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15422"/>
                </a:solidFill>
                <a:effectLst/>
                <a:uLnTx/>
                <a:uFillTx/>
                <a:latin typeface="Lexend "/>
                <a:ea typeface="+mn-ea"/>
                <a:cs typeface="+mn-cs"/>
              </a:rPr>
              <a:t>Voluntary </a:t>
            </a:r>
            <a:r>
              <a:rPr kumimoji="0" lang="en-US" sz="2000" b="0" i="0" u="none" strike="noStrike" kern="1200" cap="none" spc="0" normalizeH="0" baseline="0" noProof="0" dirty="0">
                <a:ln>
                  <a:noFill/>
                </a:ln>
                <a:solidFill>
                  <a:srgbClr val="D5ED9F"/>
                </a:solidFill>
                <a:effectLst/>
                <a:uLnTx/>
                <a:uFillTx/>
                <a:latin typeface="Lexend "/>
                <a:ea typeface="+mn-ea"/>
                <a:cs typeface="+mn-cs"/>
              </a:rPr>
              <a:t>Certificate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Lexend "/>
                <a:ea typeface="+mn-ea"/>
                <a:cs typeface="+mn-cs"/>
              </a:rPr>
              <a:t>Obtaining Voluntary Certificates </a:t>
            </a:r>
            <a:endParaRPr kumimoji="0" lang="ro-RO" sz="20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Lexend "/>
                <a:ea typeface="+mn-ea"/>
                <a:cs typeface="+mn-cs"/>
              </a:rPr>
              <a:t>for Carbon Emission Reduction </a:t>
            </a:r>
          </a:p>
        </p:txBody>
      </p:sp>
      <p:sp>
        <p:nvSpPr>
          <p:cNvPr id="20" name="TextBox 19">
            <a:extLst>
              <a:ext uri="{FF2B5EF4-FFF2-40B4-BE49-F238E27FC236}">
                <a16:creationId xmlns:a16="http://schemas.microsoft.com/office/drawing/2014/main" id="{656874C9-2CA9-E51D-68D0-AAEBDE372741}"/>
              </a:ext>
            </a:extLst>
          </p:cNvPr>
          <p:cNvSpPr txBox="1"/>
          <p:nvPr/>
        </p:nvSpPr>
        <p:spPr>
          <a:xfrm>
            <a:off x="7112001" y="4800575"/>
            <a:ext cx="30180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7C1A"/>
                </a:solidFill>
                <a:effectLst/>
                <a:uLnTx/>
                <a:uFillTx/>
                <a:latin typeface="Lexend "/>
                <a:ea typeface="+mn-ea"/>
                <a:cs typeface="+mn-cs"/>
              </a:rPr>
              <a:t>Units developing:</a:t>
            </a:r>
          </a:p>
        </p:txBody>
      </p:sp>
      <p:sp>
        <p:nvSpPr>
          <p:cNvPr id="21" name="Rectangle: Diagonal Corners Rounded 20">
            <a:extLst>
              <a:ext uri="{FF2B5EF4-FFF2-40B4-BE49-F238E27FC236}">
                <a16:creationId xmlns:a16="http://schemas.microsoft.com/office/drawing/2014/main" id="{14AAF885-D84A-29E8-73FB-219D21DCFAA2}"/>
              </a:ext>
            </a:extLst>
          </p:cNvPr>
          <p:cNvSpPr/>
          <p:nvPr/>
        </p:nvSpPr>
        <p:spPr>
          <a:xfrm flipH="1">
            <a:off x="7111996" y="5139087"/>
            <a:ext cx="4698361" cy="488948"/>
          </a:xfrm>
          <a:prstGeom prst="round2DiagRect">
            <a:avLst>
              <a:gd name="adj1" fmla="val 28131"/>
              <a:gd name="adj2" fmla="val 0"/>
            </a:avLst>
          </a:prstGeom>
          <a:solidFill>
            <a:srgbClr val="E87C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2" name="TextBox 21">
            <a:extLst>
              <a:ext uri="{FF2B5EF4-FFF2-40B4-BE49-F238E27FC236}">
                <a16:creationId xmlns:a16="http://schemas.microsoft.com/office/drawing/2014/main" id="{B88F48E4-82FF-9A1B-D7FA-C5119DA197DB}"/>
              </a:ext>
            </a:extLst>
          </p:cNvPr>
          <p:cNvSpPr txBox="1"/>
          <p:nvPr/>
        </p:nvSpPr>
        <p:spPr>
          <a:xfrm>
            <a:off x="8244231" y="5251547"/>
            <a:ext cx="243389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4 new compost factories</a:t>
            </a:r>
          </a:p>
        </p:txBody>
      </p:sp>
      <p:sp>
        <p:nvSpPr>
          <p:cNvPr id="23" name="TextBox 22">
            <a:extLst>
              <a:ext uri="{FF2B5EF4-FFF2-40B4-BE49-F238E27FC236}">
                <a16:creationId xmlns:a16="http://schemas.microsoft.com/office/drawing/2014/main" id="{82F4588E-D1E0-A5B9-1975-59AE4D0DDEF3}"/>
              </a:ext>
            </a:extLst>
          </p:cNvPr>
          <p:cNvSpPr txBox="1"/>
          <p:nvPr/>
        </p:nvSpPr>
        <p:spPr>
          <a:xfrm>
            <a:off x="7112000" y="5691576"/>
            <a:ext cx="1880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100"/>
                </a:solidFill>
                <a:effectLst/>
                <a:uLnTx/>
                <a:uFillTx/>
                <a:latin typeface="Lexend "/>
                <a:ea typeface="+mn-ea"/>
                <a:cs typeface="+mn-cs"/>
              </a:rPr>
              <a:t>Decision to be made:</a:t>
            </a:r>
          </a:p>
        </p:txBody>
      </p:sp>
      <p:sp>
        <p:nvSpPr>
          <p:cNvPr id="24" name="Rectangle: Diagonal Corners Rounded 23">
            <a:extLst>
              <a:ext uri="{FF2B5EF4-FFF2-40B4-BE49-F238E27FC236}">
                <a16:creationId xmlns:a16="http://schemas.microsoft.com/office/drawing/2014/main" id="{70F51A68-8E45-6BBD-0D2A-3B1DF80D1A10}"/>
              </a:ext>
            </a:extLst>
          </p:cNvPr>
          <p:cNvSpPr/>
          <p:nvPr/>
        </p:nvSpPr>
        <p:spPr>
          <a:xfrm flipH="1">
            <a:off x="7105297" y="6055180"/>
            <a:ext cx="4705061" cy="488948"/>
          </a:xfrm>
          <a:prstGeom prst="round2DiagRect">
            <a:avLst>
              <a:gd name="adj1" fmla="val 28131"/>
              <a:gd name="adj2" fmla="val 0"/>
            </a:avLst>
          </a:prstGeom>
          <a:solidFill>
            <a:srgbClr val="FF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5" name="TextBox 24">
            <a:extLst>
              <a:ext uri="{FF2B5EF4-FFF2-40B4-BE49-F238E27FC236}">
                <a16:creationId xmlns:a16="http://schemas.microsoft.com/office/drawing/2014/main" id="{55CF8E7B-D27E-1C69-E6C2-349254DE57B4}"/>
              </a:ext>
            </a:extLst>
          </p:cNvPr>
          <p:cNvSpPr txBox="1"/>
          <p:nvPr/>
        </p:nvSpPr>
        <p:spPr>
          <a:xfrm>
            <a:off x="7111998" y="6141557"/>
            <a:ext cx="470506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Adding 2 more units in 2030 (</a:t>
            </a:r>
            <a:r>
              <a:rPr kumimoji="0" lang="en-US" sz="1200" b="1" i="0" u="none" strike="noStrike" kern="1200" cap="none" spc="0" normalizeH="0" baseline="0" noProof="0" dirty="0" err="1">
                <a:ln>
                  <a:noFill/>
                </a:ln>
                <a:solidFill>
                  <a:prstClr val="white"/>
                </a:solidFill>
                <a:effectLst/>
                <a:uLnTx/>
                <a:uFillTx/>
                <a:latin typeface="Lexend "/>
                <a:ea typeface="+mn-ea"/>
                <a:cs typeface="+mn-cs"/>
              </a:rPr>
              <a:t>Straja</a:t>
            </a:r>
            <a:r>
              <a:rPr kumimoji="0" lang="en-US" sz="1200" b="1" i="0" u="none" strike="noStrike" kern="1200" cap="none" spc="0" normalizeH="0" baseline="0" noProof="0" dirty="0">
                <a:ln>
                  <a:noFill/>
                </a:ln>
                <a:solidFill>
                  <a:prstClr val="white"/>
                </a:solidFill>
                <a:effectLst/>
                <a:uLnTx/>
                <a:uFillTx/>
                <a:latin typeface="Lexend "/>
                <a:ea typeface="+mn-ea"/>
                <a:cs typeface="+mn-cs"/>
              </a:rPr>
              <a:t> Farm) 14</a:t>
            </a:r>
            <a:r>
              <a:rPr kumimoji="0" lang="ro-RO" sz="1200" b="1" i="0" u="none" strike="noStrike" kern="1200" cap="none" spc="0" normalizeH="0" baseline="0" noProof="0" dirty="0">
                <a:ln>
                  <a:noFill/>
                </a:ln>
                <a:solidFill>
                  <a:prstClr val="white"/>
                </a:solidFill>
                <a:effectLst/>
                <a:uLnTx/>
                <a:uFillTx/>
                <a:latin typeface="Lexend "/>
                <a:ea typeface="+mn-ea"/>
                <a:cs typeface="+mn-cs"/>
              </a:rPr>
              <a:t>,</a:t>
            </a:r>
            <a:r>
              <a:rPr kumimoji="0" lang="en-US" sz="1200" b="1" i="0" u="none" strike="noStrike" kern="1200" cap="none" spc="0" normalizeH="0" baseline="0" noProof="0" dirty="0">
                <a:ln>
                  <a:noFill/>
                </a:ln>
                <a:solidFill>
                  <a:prstClr val="white"/>
                </a:solidFill>
                <a:effectLst/>
                <a:uLnTx/>
                <a:uFillTx/>
                <a:latin typeface="Lexend "/>
                <a:ea typeface="+mn-ea"/>
                <a:cs typeface="+mn-cs"/>
              </a:rPr>
              <a:t>000 Tons</a:t>
            </a:r>
          </a:p>
        </p:txBody>
      </p:sp>
      <p:pic>
        <p:nvPicPr>
          <p:cNvPr id="11" name="Graphic 10">
            <a:extLst>
              <a:ext uri="{FF2B5EF4-FFF2-40B4-BE49-F238E27FC236}">
                <a16:creationId xmlns:a16="http://schemas.microsoft.com/office/drawing/2014/main" id="{024118BD-80B5-19ED-E4F4-5CEF4648B3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7338" y="1892925"/>
            <a:ext cx="4094379" cy="2365641"/>
          </a:xfrm>
          <a:prstGeom prst="rect">
            <a:avLst/>
          </a:prstGeom>
        </p:spPr>
      </p:pic>
      <p:sp>
        <p:nvSpPr>
          <p:cNvPr id="14" name="TextBox 13">
            <a:extLst>
              <a:ext uri="{FF2B5EF4-FFF2-40B4-BE49-F238E27FC236}">
                <a16:creationId xmlns:a16="http://schemas.microsoft.com/office/drawing/2014/main" id="{E81B2538-C703-BDD8-A704-8CA5A34EAF0E}"/>
              </a:ext>
            </a:extLst>
          </p:cNvPr>
          <p:cNvSpPr txBox="1"/>
          <p:nvPr/>
        </p:nvSpPr>
        <p:spPr>
          <a:xfrm>
            <a:off x="682544" y="4903216"/>
            <a:ext cx="5928120" cy="2246769"/>
          </a:xfrm>
          <a:prstGeom prst="rect">
            <a:avLst/>
          </a:prstGeom>
          <a:noFill/>
        </p:spPr>
        <p:txBody>
          <a:bodyPr wrap="square" numCol="2" spcCol="0" rtlCol="0">
            <a:spAutoFit/>
          </a:bodyPr>
          <a:lstStyle/>
          <a:p>
            <a:pPr marL="285750" marR="0" lvl="0" indent="-285750" algn="l" defTabSz="914400" rtl="0" eaLnBrk="1" fontAlgn="auto" latinLnBrk="0" hangingPunct="1">
              <a:lnSpc>
                <a:spcPct val="100000"/>
              </a:lnSpc>
              <a:spcBef>
                <a:spcPts val="0"/>
              </a:spcBef>
              <a:spcAft>
                <a:spcPts val="0"/>
              </a:spcAft>
              <a:buClr>
                <a:srgbClr val="D5ED9F"/>
              </a:buClr>
              <a:buSzTx/>
              <a:buFont typeface="Arial" panose="020B0604020202020204" pitchFamily="34" charset="0"/>
              <a:buChar char="•"/>
              <a:tabLst/>
              <a:defRPr/>
            </a:pP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No-till </a:t>
            </a:r>
          </a:p>
          <a:p>
            <a:pPr marL="285750" marR="0" lvl="0" indent="-285750" algn="l" defTabSz="914400" rtl="0" eaLnBrk="1" fontAlgn="auto" latinLnBrk="0" hangingPunct="1">
              <a:lnSpc>
                <a:spcPct val="100000"/>
              </a:lnSpc>
              <a:spcBef>
                <a:spcPts val="0"/>
              </a:spcBef>
              <a:spcAft>
                <a:spcPts val="0"/>
              </a:spcAft>
              <a:buClr>
                <a:srgbClr val="D5ED9F"/>
              </a:buClr>
              <a:buSzTx/>
              <a:buFont typeface="Arial" panose="020B0604020202020204" pitchFamily="34" charset="0"/>
              <a:buChar char="•"/>
              <a:tabLst/>
              <a:defRPr/>
            </a:pP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Production of </a:t>
            </a:r>
            <a:endPar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D5ED9F"/>
              </a:buClr>
              <a:buSzTx/>
              <a:buFontTx/>
              <a:buNone/>
              <a:tabLst/>
              <a:defRPr/>
            </a:pPr>
            <a:r>
              <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organic fertilizer </a:t>
            </a:r>
            <a:endPar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D5ED9F"/>
              </a:buClr>
              <a:buSzTx/>
              <a:buFontTx/>
              <a:buNone/>
              <a:tabLst/>
              <a:defRPr/>
            </a:pPr>
            <a:r>
              <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over 40</a:t>
            </a:r>
            <a:r>
              <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000 tons per </a:t>
            </a:r>
            <a:r>
              <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year</a:t>
            </a:r>
          </a:p>
          <a:p>
            <a:pPr marL="285750" marR="0" lvl="0" indent="-285750" algn="l" defTabSz="914400" rtl="0" eaLnBrk="1" fontAlgn="auto" latinLnBrk="0" hangingPunct="1">
              <a:lnSpc>
                <a:spcPct val="100000"/>
              </a:lnSpc>
              <a:spcBef>
                <a:spcPts val="0"/>
              </a:spcBef>
              <a:spcAft>
                <a:spcPts val="0"/>
              </a:spcAft>
              <a:buClr>
                <a:srgbClr val="D5ED9F"/>
              </a:buClr>
              <a:buSzTx/>
              <a:buFont typeface="Arial" panose="020B0604020202020204" pitchFamily="34" charset="0"/>
              <a:buChar char="•"/>
              <a:tabLst/>
              <a:defRPr/>
            </a:pPr>
            <a:endPar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D5ED9F"/>
              </a:buClr>
              <a:buSzTx/>
              <a:buFont typeface="Arial" panose="020B0604020202020204" pitchFamily="34" charset="0"/>
              <a:buChar char="•"/>
              <a:tabLst/>
              <a:defRPr/>
            </a:pPr>
            <a:endPar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D5ED9F"/>
              </a:buClr>
              <a:buSzTx/>
              <a:buFont typeface="Arial" panose="020B0604020202020204" pitchFamily="34" charset="0"/>
              <a:buChar char="•"/>
              <a:tabLst/>
              <a:defRPr/>
            </a:pPr>
            <a:endPar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D5ED9F"/>
              </a:buClr>
              <a:buSzTx/>
              <a:buFont typeface="Arial" panose="020B0604020202020204" pitchFamily="34" charset="0"/>
              <a:buChar char="•"/>
              <a:tabLst/>
              <a:defRPr/>
            </a:pPr>
            <a:endPar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D5ED9F"/>
              </a:buClr>
              <a:buSzTx/>
              <a:buFont typeface="Arial" panose="020B0604020202020204" pitchFamily="34" charset="0"/>
              <a:buChar char="•"/>
              <a:tabLst/>
              <a:defRPr/>
            </a:pP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100</a:t>
            </a:r>
            <a:r>
              <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000 certificates annually in 2030, </a:t>
            </a:r>
            <a:endPar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D5ED9F"/>
              </a:buClr>
              <a:buSzTx/>
              <a:buFontTx/>
              <a:buNone/>
              <a:tabLst/>
              <a:defRPr/>
            </a:pPr>
            <a:r>
              <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ro-RO" sz="10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ro-RO"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7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for 15 years </a:t>
            </a:r>
          </a:p>
        </p:txBody>
      </p:sp>
      <p:pic>
        <p:nvPicPr>
          <p:cNvPr id="15" name="Graphic 14">
            <a:extLst>
              <a:ext uri="{FF2B5EF4-FFF2-40B4-BE49-F238E27FC236}">
                <a16:creationId xmlns:a16="http://schemas.microsoft.com/office/drawing/2014/main" id="{BC1D1B71-D9F0-A51F-2E45-C111B058BF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5769763" y="5759642"/>
            <a:ext cx="541955" cy="430784"/>
          </a:xfrm>
          <a:prstGeom prst="rect">
            <a:avLst/>
          </a:prstGeom>
        </p:spPr>
      </p:pic>
      <p:pic>
        <p:nvPicPr>
          <p:cNvPr id="17" name="Graphic 16">
            <a:extLst>
              <a:ext uri="{FF2B5EF4-FFF2-40B4-BE49-F238E27FC236}">
                <a16:creationId xmlns:a16="http://schemas.microsoft.com/office/drawing/2014/main" id="{9D25A270-E9B3-0F84-05E1-1D412986DC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3597" y="2021405"/>
            <a:ext cx="815560" cy="288632"/>
          </a:xfrm>
          <a:prstGeom prst="rect">
            <a:avLst/>
          </a:prstGeom>
        </p:spPr>
      </p:pic>
    </p:spTree>
    <p:extLst>
      <p:ext uri="{BB962C8B-B14F-4D97-AF65-F5344CB8AC3E}">
        <p14:creationId xmlns:p14="http://schemas.microsoft.com/office/powerpoint/2010/main" val="26852119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30014A5B-01EC-7DFC-55C0-47764E4C8F37}"/>
              </a:ext>
            </a:extLst>
          </p:cNvPr>
          <p:cNvSpPr/>
          <p:nvPr/>
        </p:nvSpPr>
        <p:spPr>
          <a:xfrm flipV="1">
            <a:off x="454119" y="1528091"/>
            <a:ext cx="3669878" cy="3226941"/>
          </a:xfrm>
          <a:prstGeom prst="round2DiagRect">
            <a:avLst>
              <a:gd name="adj1" fmla="val 9058"/>
              <a:gd name="adj2" fmla="val 0"/>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53B2B21F-DBCE-6EFD-C73C-6BB68A40F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CB782DDA-FDA4-7B99-F181-675AD94F03B4}"/>
              </a:ext>
            </a:extLst>
          </p:cNvPr>
          <p:cNvSpPr txBox="1"/>
          <p:nvPr/>
        </p:nvSpPr>
        <p:spPr>
          <a:xfrm>
            <a:off x="1274981" y="667574"/>
            <a:ext cx="53253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pitchFamily="2" charset="0"/>
                <a:ea typeface="+mn-ea"/>
                <a:cs typeface="+mn-cs"/>
              </a:rPr>
              <a:t>GREEN ENERGY</a:t>
            </a:r>
          </a:p>
        </p:txBody>
      </p:sp>
      <p:grpSp>
        <p:nvGrpSpPr>
          <p:cNvPr id="4" name="Group 3">
            <a:extLst>
              <a:ext uri="{FF2B5EF4-FFF2-40B4-BE49-F238E27FC236}">
                <a16:creationId xmlns:a16="http://schemas.microsoft.com/office/drawing/2014/main" id="{28E5E7FE-D675-C423-485E-54F9460E8A58}"/>
              </a:ext>
            </a:extLst>
          </p:cNvPr>
          <p:cNvGrpSpPr/>
          <p:nvPr/>
        </p:nvGrpSpPr>
        <p:grpSpPr>
          <a:xfrm>
            <a:off x="454122" y="667574"/>
            <a:ext cx="671674" cy="667574"/>
            <a:chOff x="6278620" y="1592576"/>
            <a:chExt cx="671674" cy="667574"/>
          </a:xfrm>
        </p:grpSpPr>
        <p:pic>
          <p:nvPicPr>
            <p:cNvPr id="5" name="Picture 4" descr="A green circle with black background&#10;&#10;AI-generated content may be incorrect.">
              <a:extLst>
                <a:ext uri="{FF2B5EF4-FFF2-40B4-BE49-F238E27FC236}">
                  <a16:creationId xmlns:a16="http://schemas.microsoft.com/office/drawing/2014/main" id="{CA5827BA-BC5F-79A4-8B1C-6B42C3F70632}"/>
                </a:ext>
              </a:extLst>
            </p:cNvPr>
            <p:cNvPicPr>
              <a:picLocks noChangeAspect="1"/>
            </p:cNvPicPr>
            <p:nvPr/>
          </p:nvPicPr>
          <p:blipFill>
            <a:blip r:embed="rId4"/>
            <a:stretch>
              <a:fillRect/>
            </a:stretch>
          </p:blipFill>
          <p:spPr>
            <a:xfrm>
              <a:off x="6278620" y="1592576"/>
              <a:ext cx="671674" cy="667574"/>
            </a:xfrm>
            <a:prstGeom prst="rect">
              <a:avLst/>
            </a:prstGeom>
          </p:spPr>
        </p:pic>
        <p:sp>
          <p:nvSpPr>
            <p:cNvPr id="6" name="TextBox 5">
              <a:extLst>
                <a:ext uri="{FF2B5EF4-FFF2-40B4-BE49-F238E27FC236}">
                  <a16:creationId xmlns:a16="http://schemas.microsoft.com/office/drawing/2014/main" id="{2BDB5485-847C-5E6D-A519-9851EBD12A64}"/>
                </a:ext>
              </a:extLst>
            </p:cNvPr>
            <p:cNvSpPr txBox="1"/>
            <p:nvPr/>
          </p:nvSpPr>
          <p:spPr>
            <a:xfrm>
              <a:off x="6427806" y="1687836"/>
              <a:ext cx="36099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Lexend "/>
                  <a:ea typeface="+mn-ea"/>
                  <a:cs typeface="+mn-cs"/>
                </a:rPr>
                <a:t>3</a:t>
              </a:r>
            </a:p>
          </p:txBody>
        </p:sp>
      </p:grpSp>
      <p:sp>
        <p:nvSpPr>
          <p:cNvPr id="8" name="Rectangle: Rounded Corners 7">
            <a:extLst>
              <a:ext uri="{FF2B5EF4-FFF2-40B4-BE49-F238E27FC236}">
                <a16:creationId xmlns:a16="http://schemas.microsoft.com/office/drawing/2014/main" id="{91E6C5D5-CFCE-E303-639B-8F003679605F}"/>
              </a:ext>
            </a:extLst>
          </p:cNvPr>
          <p:cNvSpPr/>
          <p:nvPr/>
        </p:nvSpPr>
        <p:spPr>
          <a:xfrm>
            <a:off x="4396148" y="1528091"/>
            <a:ext cx="7341731" cy="5016038"/>
          </a:xfrm>
          <a:prstGeom prst="roundRect">
            <a:avLst>
              <a:gd name="adj" fmla="val 4677"/>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4AAA4C6-327E-2B72-A678-3D93E9E3BC75}"/>
              </a:ext>
            </a:extLst>
          </p:cNvPr>
          <p:cNvSpPr txBox="1"/>
          <p:nvPr/>
        </p:nvSpPr>
        <p:spPr>
          <a:xfrm>
            <a:off x="581080" y="1695426"/>
            <a:ext cx="343053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DN AGRAR Group Leads Romania’s Biomethane Revolution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Operational in 2027 /2028</a:t>
            </a: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15 – 20 MW</a:t>
            </a: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Not</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all</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manure</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is</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contracted</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the</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possibility</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of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increasing</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the</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number</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of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tons</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of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feedstock</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and</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revenue</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DN AGRAR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is</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responsible</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for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feedstock</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delivery</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and</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transportation</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Option of equity stake </a:t>
            </a:r>
          </a:p>
        </p:txBody>
      </p:sp>
      <p:sp>
        <p:nvSpPr>
          <p:cNvPr id="10" name="TextBox 9">
            <a:extLst>
              <a:ext uri="{FF2B5EF4-FFF2-40B4-BE49-F238E27FC236}">
                <a16:creationId xmlns:a16="http://schemas.microsoft.com/office/drawing/2014/main" id="{C56A71C8-9651-06CF-E258-6EC72BA90E91}"/>
              </a:ext>
            </a:extLst>
          </p:cNvPr>
          <p:cNvSpPr txBox="1"/>
          <p:nvPr/>
        </p:nvSpPr>
        <p:spPr>
          <a:xfrm>
            <a:off x="4824922" y="1695426"/>
            <a:ext cx="65492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Solar Panels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With this initiative, DN AGRAR aims to </a:t>
            </a:r>
            <a:r>
              <a:rPr kumimoji="0" lang="en-US" sz="12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reduce with 80% the electricity power bills</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which translates to:</a:t>
            </a:r>
          </a:p>
        </p:txBody>
      </p:sp>
      <p:sp>
        <p:nvSpPr>
          <p:cNvPr id="21" name="Rectangle: Single Corner Rounded 20">
            <a:extLst>
              <a:ext uri="{FF2B5EF4-FFF2-40B4-BE49-F238E27FC236}">
                <a16:creationId xmlns:a16="http://schemas.microsoft.com/office/drawing/2014/main" id="{F34F3060-C475-E2FD-EA8B-5B8B92A0C0EE}"/>
              </a:ext>
            </a:extLst>
          </p:cNvPr>
          <p:cNvSpPr/>
          <p:nvPr/>
        </p:nvSpPr>
        <p:spPr>
          <a:xfrm flipH="1">
            <a:off x="4824922" y="2679054"/>
            <a:ext cx="3280228" cy="2778620"/>
          </a:xfrm>
          <a:prstGeom prst="round1Rect">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Single Corner Rounded 22">
            <a:extLst>
              <a:ext uri="{FF2B5EF4-FFF2-40B4-BE49-F238E27FC236}">
                <a16:creationId xmlns:a16="http://schemas.microsoft.com/office/drawing/2014/main" id="{7ADC748F-415A-1430-C7DA-A0A752CF43F1}"/>
              </a:ext>
            </a:extLst>
          </p:cNvPr>
          <p:cNvSpPr/>
          <p:nvPr/>
        </p:nvSpPr>
        <p:spPr>
          <a:xfrm>
            <a:off x="8093940" y="2677389"/>
            <a:ext cx="3280228" cy="2509266"/>
          </a:xfrm>
          <a:prstGeom prst="round1Rect">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Single Corner Rounded 21">
            <a:extLst>
              <a:ext uri="{FF2B5EF4-FFF2-40B4-BE49-F238E27FC236}">
                <a16:creationId xmlns:a16="http://schemas.microsoft.com/office/drawing/2014/main" id="{28F4679D-DD96-1597-7CC4-72C0C34443E3}"/>
              </a:ext>
            </a:extLst>
          </p:cNvPr>
          <p:cNvSpPr/>
          <p:nvPr/>
        </p:nvSpPr>
        <p:spPr>
          <a:xfrm flipH="1">
            <a:off x="4824922" y="4366470"/>
            <a:ext cx="3280228" cy="1686404"/>
          </a:xfrm>
          <a:prstGeom prst="round1Rect">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Single Corner Rounded 23">
            <a:extLst>
              <a:ext uri="{FF2B5EF4-FFF2-40B4-BE49-F238E27FC236}">
                <a16:creationId xmlns:a16="http://schemas.microsoft.com/office/drawing/2014/main" id="{9DE0CAA5-CCEC-BC37-4EAB-A7994F0A07B7}"/>
              </a:ext>
            </a:extLst>
          </p:cNvPr>
          <p:cNvSpPr/>
          <p:nvPr/>
        </p:nvSpPr>
        <p:spPr>
          <a:xfrm>
            <a:off x="8098646" y="4366470"/>
            <a:ext cx="3280228" cy="1686404"/>
          </a:xfrm>
          <a:prstGeom prst="round1Rect">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Graphic 11">
            <a:extLst>
              <a:ext uri="{FF2B5EF4-FFF2-40B4-BE49-F238E27FC236}">
                <a16:creationId xmlns:a16="http://schemas.microsoft.com/office/drawing/2014/main" id="{A7A99A63-8620-DE6F-9136-24381729D7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7715" y="313871"/>
            <a:ext cx="1583273" cy="1759191"/>
          </a:xfrm>
          <a:prstGeom prst="rect">
            <a:avLst/>
          </a:prstGeom>
        </p:spPr>
      </p:pic>
      <p:sp>
        <p:nvSpPr>
          <p:cNvPr id="13" name="TextBox 12">
            <a:extLst>
              <a:ext uri="{FF2B5EF4-FFF2-40B4-BE49-F238E27FC236}">
                <a16:creationId xmlns:a16="http://schemas.microsoft.com/office/drawing/2014/main" id="{B9A7231E-10B2-D37A-0E70-C3865B01B7A3}"/>
              </a:ext>
            </a:extLst>
          </p:cNvPr>
          <p:cNvSpPr txBox="1"/>
          <p:nvPr/>
        </p:nvSpPr>
        <p:spPr>
          <a:xfrm>
            <a:off x="5073035" y="3005578"/>
            <a:ext cx="6042377" cy="3023905"/>
          </a:xfrm>
          <a:prstGeom prst="rect">
            <a:avLst/>
          </a:prstGeom>
          <a:noFill/>
        </p:spPr>
        <p:txBody>
          <a:bodyPr wrap="square" numCol="2" spcCol="540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2026: </a:t>
            </a:r>
            <a:endParaRPr kumimoji="0" lang="ro-RO" sz="1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Estimated cost reduction</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EUR 500K (solar panels on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Apold</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Cut,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Lacto</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Agrar</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farms).</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5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2027: </a:t>
            </a:r>
            <a:endParaRPr kumimoji="0" lang="ro-RO" sz="14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Estimated cost reduction of</a:t>
            </a:r>
            <a:r>
              <a:rPr kumimoji="0" lang="ro-RO" sz="11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5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EUR 700K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(solar panels on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Apold</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Cut,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Lacto</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Agrar</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farms).</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2028:</a:t>
            </a:r>
            <a:r>
              <a:rPr kumimoji="0" lang="ro-RO" sz="14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Estimated cost reduction</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EUR 900K (solar panels on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Apold</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Cut,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Lacto</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Agrar</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Cut 2 farms).</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2026: </a:t>
            </a:r>
            <a:r>
              <a:rPr kumimoji="0" lang="ro-RO" sz="14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reduction of EUR 500K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2027: </a:t>
            </a:r>
            <a:r>
              <a:rPr kumimoji="0" lang="ro-RO" sz="14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reduction of EUR 700K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2028: </a:t>
            </a:r>
            <a:r>
              <a:rPr kumimoji="0" lang="ro-RO" sz="14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reduction of EUR 900k</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3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1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*estimations </a:t>
            </a:r>
          </a:p>
        </p:txBody>
      </p:sp>
      <p:sp>
        <p:nvSpPr>
          <p:cNvPr id="14" name="TextBox 13">
            <a:extLst>
              <a:ext uri="{FF2B5EF4-FFF2-40B4-BE49-F238E27FC236}">
                <a16:creationId xmlns:a16="http://schemas.microsoft.com/office/drawing/2014/main" id="{3A23B73C-A0A3-84B8-8079-94B1B8B2A621}"/>
              </a:ext>
            </a:extLst>
          </p:cNvPr>
          <p:cNvSpPr txBox="1"/>
          <p:nvPr/>
        </p:nvSpPr>
        <p:spPr>
          <a:xfrm>
            <a:off x="454121" y="4820967"/>
            <a:ext cx="30180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7C1A"/>
                </a:solidFill>
                <a:effectLst/>
                <a:uLnTx/>
                <a:uFillTx/>
                <a:latin typeface="Lexend "/>
                <a:ea typeface="+mn-ea"/>
                <a:cs typeface="+mn-cs"/>
              </a:rPr>
              <a:t>Turnover:</a:t>
            </a:r>
          </a:p>
        </p:txBody>
      </p:sp>
      <p:sp>
        <p:nvSpPr>
          <p:cNvPr id="15" name="Rectangle: Diagonal Corners Rounded 14">
            <a:extLst>
              <a:ext uri="{FF2B5EF4-FFF2-40B4-BE49-F238E27FC236}">
                <a16:creationId xmlns:a16="http://schemas.microsoft.com/office/drawing/2014/main" id="{6D2DCEA6-B152-A4A2-D4E8-B5573772AF05}"/>
              </a:ext>
            </a:extLst>
          </p:cNvPr>
          <p:cNvSpPr/>
          <p:nvPr/>
        </p:nvSpPr>
        <p:spPr>
          <a:xfrm flipH="1">
            <a:off x="454118" y="5159479"/>
            <a:ext cx="3669878" cy="488948"/>
          </a:xfrm>
          <a:prstGeom prst="round2DiagRect">
            <a:avLst>
              <a:gd name="adj1" fmla="val 28131"/>
              <a:gd name="adj2" fmla="val 0"/>
            </a:avLst>
          </a:prstGeom>
          <a:solidFill>
            <a:srgbClr val="E87C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6" name="TextBox 15">
            <a:extLst>
              <a:ext uri="{FF2B5EF4-FFF2-40B4-BE49-F238E27FC236}">
                <a16:creationId xmlns:a16="http://schemas.microsoft.com/office/drawing/2014/main" id="{BA79D62D-EC45-7EE4-93B4-2FB4165916E1}"/>
              </a:ext>
            </a:extLst>
          </p:cNvPr>
          <p:cNvSpPr txBox="1"/>
          <p:nvPr/>
        </p:nvSpPr>
        <p:spPr>
          <a:xfrm>
            <a:off x="1013152" y="5265453"/>
            <a:ext cx="243389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€3.5-4 million/year</a:t>
            </a:r>
          </a:p>
        </p:txBody>
      </p:sp>
      <p:sp>
        <p:nvSpPr>
          <p:cNvPr id="17" name="TextBox 16">
            <a:extLst>
              <a:ext uri="{FF2B5EF4-FFF2-40B4-BE49-F238E27FC236}">
                <a16:creationId xmlns:a16="http://schemas.microsoft.com/office/drawing/2014/main" id="{79D91448-9052-AED7-6FD0-5EFC7CC0A81D}"/>
              </a:ext>
            </a:extLst>
          </p:cNvPr>
          <p:cNvSpPr txBox="1"/>
          <p:nvPr/>
        </p:nvSpPr>
        <p:spPr>
          <a:xfrm>
            <a:off x="454118" y="5729047"/>
            <a:ext cx="1880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9100"/>
                </a:solidFill>
                <a:effectLst/>
                <a:uLnTx/>
                <a:uFillTx/>
                <a:latin typeface="Lexend "/>
                <a:ea typeface="+mn-ea"/>
                <a:cs typeface="+mn-cs"/>
              </a:rPr>
              <a:t>Completion Timeline:</a:t>
            </a:r>
          </a:p>
        </p:txBody>
      </p:sp>
      <p:sp>
        <p:nvSpPr>
          <p:cNvPr id="18" name="Rectangle: Diagonal Corners Rounded 17">
            <a:extLst>
              <a:ext uri="{FF2B5EF4-FFF2-40B4-BE49-F238E27FC236}">
                <a16:creationId xmlns:a16="http://schemas.microsoft.com/office/drawing/2014/main" id="{F3C138F9-C049-E923-0AF1-2A5F977A022A}"/>
              </a:ext>
            </a:extLst>
          </p:cNvPr>
          <p:cNvSpPr/>
          <p:nvPr/>
        </p:nvSpPr>
        <p:spPr>
          <a:xfrm flipH="1">
            <a:off x="454120" y="6052874"/>
            <a:ext cx="3669880" cy="488948"/>
          </a:xfrm>
          <a:prstGeom prst="round2DiagRect">
            <a:avLst>
              <a:gd name="adj1" fmla="val 28131"/>
              <a:gd name="adj2" fmla="val 0"/>
            </a:avLst>
          </a:prstGeom>
          <a:solidFill>
            <a:srgbClr val="FF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9" name="TextBox 18">
            <a:extLst>
              <a:ext uri="{FF2B5EF4-FFF2-40B4-BE49-F238E27FC236}">
                <a16:creationId xmlns:a16="http://schemas.microsoft.com/office/drawing/2014/main" id="{59696051-50E2-709F-C07F-819526A15197}"/>
              </a:ext>
            </a:extLst>
          </p:cNvPr>
          <p:cNvSpPr txBox="1"/>
          <p:nvPr/>
        </p:nvSpPr>
        <p:spPr>
          <a:xfrm>
            <a:off x="550217" y="6151337"/>
            <a:ext cx="34614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Within two years of </a:t>
            </a:r>
            <a:r>
              <a:rPr kumimoji="0" lang="en-US" sz="1200" b="1" i="0" u="none" strike="noStrike" kern="1200" cap="none" spc="0" normalizeH="0" baseline="0" noProof="0" dirty="0" err="1">
                <a:ln>
                  <a:noFill/>
                </a:ln>
                <a:solidFill>
                  <a:prstClr val="white"/>
                </a:solidFill>
                <a:effectLst/>
                <a:uLnTx/>
                <a:uFillTx/>
                <a:latin typeface="Lexend "/>
                <a:ea typeface="+mn-ea"/>
                <a:cs typeface="+mn-cs"/>
              </a:rPr>
              <a:t>th</a:t>
            </a:r>
            <a:r>
              <a:rPr kumimoji="0" lang="ro-RO" sz="1200" b="1" i="0" u="none" strike="noStrike" kern="1200" cap="none" spc="0" normalizeH="0" baseline="0" noProof="0" dirty="0">
                <a:ln>
                  <a:noFill/>
                </a:ln>
                <a:solidFill>
                  <a:prstClr val="white"/>
                </a:solidFill>
                <a:effectLst/>
                <a:uLnTx/>
                <a:uFillTx/>
                <a:latin typeface="Lexend "/>
                <a:ea typeface="+mn-ea"/>
                <a:cs typeface="+mn-cs"/>
              </a:rPr>
              <a:t>e</a:t>
            </a:r>
            <a:r>
              <a:rPr kumimoji="0" lang="en-US" sz="1200" b="1" i="0" u="none" strike="noStrike" kern="1200" cap="none" spc="0" normalizeH="0" baseline="0" noProof="0" dirty="0">
                <a:ln>
                  <a:noFill/>
                </a:ln>
                <a:solidFill>
                  <a:prstClr val="white"/>
                </a:solidFill>
                <a:effectLst/>
                <a:uLnTx/>
                <a:uFillTx/>
                <a:latin typeface="Lexend "/>
                <a:ea typeface="+mn-ea"/>
                <a:cs typeface="+mn-cs"/>
              </a:rPr>
              <a:t> final agreement</a:t>
            </a:r>
          </a:p>
        </p:txBody>
      </p:sp>
    </p:spTree>
    <p:extLst>
      <p:ext uri="{BB962C8B-B14F-4D97-AF65-F5344CB8AC3E}">
        <p14:creationId xmlns:p14="http://schemas.microsoft.com/office/powerpoint/2010/main" val="261183007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E707A5CD-1346-8BA8-8496-DAD0ACD61559}"/>
            </a:ext>
          </a:extLst>
        </p:cNvPr>
        <p:cNvGrpSpPr/>
        <p:nvPr/>
      </p:nvGrpSpPr>
      <p:grpSpPr>
        <a:xfrm>
          <a:off x="0" y="0"/>
          <a:ext cx="0" cy="0"/>
          <a:chOff x="0" y="0"/>
          <a:chExt cx="0" cy="0"/>
        </a:xfrm>
      </p:grpSpPr>
      <p:sp>
        <p:nvSpPr>
          <p:cNvPr id="13" name="Rectangle: Single Corner Rounded 12">
            <a:extLst>
              <a:ext uri="{FF2B5EF4-FFF2-40B4-BE49-F238E27FC236}">
                <a16:creationId xmlns:a16="http://schemas.microsoft.com/office/drawing/2014/main" id="{7864283C-0643-855A-D1CD-20E949940AD6}"/>
              </a:ext>
            </a:extLst>
          </p:cNvPr>
          <p:cNvSpPr/>
          <p:nvPr/>
        </p:nvSpPr>
        <p:spPr>
          <a:xfrm rot="16200000">
            <a:off x="11816563" y="3912378"/>
            <a:ext cx="5757422" cy="3059321"/>
          </a:xfrm>
          <a:prstGeom prst="round1Rect">
            <a:avLst>
              <a:gd name="adj" fmla="val 29772"/>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939C5CFA-439B-85BE-05EF-CD9F11DE3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9EF25C40-5721-168A-6918-0EACD7020477}"/>
              </a:ext>
            </a:extLst>
          </p:cNvPr>
          <p:cNvSpPr txBox="1"/>
          <p:nvPr/>
        </p:nvSpPr>
        <p:spPr>
          <a:xfrm>
            <a:off x="1274981" y="667574"/>
            <a:ext cx="96612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pitchFamily="2" charset="0"/>
                <a:ea typeface="+mn-ea"/>
                <a:cs typeface="+mn-cs"/>
              </a:rPr>
              <a:t>VERTICAL FARMING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pitchFamily="2" charset="0"/>
                <a:ea typeface="+mn-ea"/>
                <a:cs typeface="+mn-cs"/>
              </a:rPr>
              <a:t>Production for wheatgrass</a:t>
            </a:r>
          </a:p>
        </p:txBody>
      </p:sp>
      <p:grpSp>
        <p:nvGrpSpPr>
          <p:cNvPr id="4" name="Group 3">
            <a:extLst>
              <a:ext uri="{FF2B5EF4-FFF2-40B4-BE49-F238E27FC236}">
                <a16:creationId xmlns:a16="http://schemas.microsoft.com/office/drawing/2014/main" id="{C9E56842-85CC-AAE6-949F-92BA2D4D5DE2}"/>
              </a:ext>
            </a:extLst>
          </p:cNvPr>
          <p:cNvGrpSpPr/>
          <p:nvPr/>
        </p:nvGrpSpPr>
        <p:grpSpPr>
          <a:xfrm>
            <a:off x="454122" y="667574"/>
            <a:ext cx="671674" cy="667574"/>
            <a:chOff x="6278620" y="1592576"/>
            <a:chExt cx="671674" cy="667574"/>
          </a:xfrm>
        </p:grpSpPr>
        <p:pic>
          <p:nvPicPr>
            <p:cNvPr id="5" name="Picture 4" descr="A green circle with black background&#10;&#10;AI-generated content may be incorrect.">
              <a:extLst>
                <a:ext uri="{FF2B5EF4-FFF2-40B4-BE49-F238E27FC236}">
                  <a16:creationId xmlns:a16="http://schemas.microsoft.com/office/drawing/2014/main" id="{D92DB6C1-A289-CEF8-6D13-FFC5B8DE88EB}"/>
                </a:ext>
              </a:extLst>
            </p:cNvPr>
            <p:cNvPicPr>
              <a:picLocks noChangeAspect="1"/>
            </p:cNvPicPr>
            <p:nvPr/>
          </p:nvPicPr>
          <p:blipFill>
            <a:blip r:embed="rId3"/>
            <a:stretch>
              <a:fillRect/>
            </a:stretch>
          </p:blipFill>
          <p:spPr>
            <a:xfrm>
              <a:off x="6278620" y="1592576"/>
              <a:ext cx="671674" cy="667574"/>
            </a:xfrm>
            <a:prstGeom prst="rect">
              <a:avLst/>
            </a:prstGeom>
          </p:spPr>
        </p:pic>
        <p:sp>
          <p:nvSpPr>
            <p:cNvPr id="6" name="TextBox 5">
              <a:extLst>
                <a:ext uri="{FF2B5EF4-FFF2-40B4-BE49-F238E27FC236}">
                  <a16:creationId xmlns:a16="http://schemas.microsoft.com/office/drawing/2014/main" id="{59C62A5B-8E15-53B5-E7E6-A8A1086EDE19}"/>
                </a:ext>
              </a:extLst>
            </p:cNvPr>
            <p:cNvSpPr txBox="1"/>
            <p:nvPr/>
          </p:nvSpPr>
          <p:spPr>
            <a:xfrm>
              <a:off x="6427806" y="1687836"/>
              <a:ext cx="383438"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Lexend "/>
                  <a:ea typeface="+mn-ea"/>
                  <a:cs typeface="+mn-cs"/>
                </a:rPr>
                <a:t>4</a:t>
              </a:r>
            </a:p>
          </p:txBody>
        </p:sp>
      </p:grpSp>
      <p:sp>
        <p:nvSpPr>
          <p:cNvPr id="11" name="TextBox 10">
            <a:extLst>
              <a:ext uri="{FF2B5EF4-FFF2-40B4-BE49-F238E27FC236}">
                <a16:creationId xmlns:a16="http://schemas.microsoft.com/office/drawing/2014/main" id="{E4829745-2937-5E9F-34FD-4C64DB70EA28}"/>
              </a:ext>
            </a:extLst>
          </p:cNvPr>
          <p:cNvSpPr txBox="1"/>
          <p:nvPr/>
        </p:nvSpPr>
        <p:spPr>
          <a:xfrm>
            <a:off x="1274981" y="2221805"/>
            <a:ext cx="6523413" cy="1015663"/>
          </a:xfrm>
          <a:prstGeom prst="rect">
            <a:avLst/>
          </a:prstGeom>
          <a:noFill/>
        </p:spPr>
        <p:txBody>
          <a:bodyPr wrap="square" numCol="1" spcCol="36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exend "/>
                <a:ea typeface="+mn-ea"/>
                <a:cs typeface="+mn-cs"/>
              </a:rPr>
              <a:t>Investment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5ED9F"/>
                </a:solidFill>
                <a:effectLst/>
                <a:uLnTx/>
                <a:uFillTx/>
                <a:latin typeface="Lexend "/>
                <a:ea typeface="+mn-ea"/>
                <a:cs typeface="+mn-cs"/>
              </a:rPr>
              <a:t>Sustainable Wheatgrass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5ED9F"/>
                </a:solidFill>
                <a:effectLst/>
                <a:uLnTx/>
                <a:uFillTx/>
                <a:latin typeface="Lexend "/>
                <a:ea typeface="+mn-ea"/>
                <a:cs typeface="+mn-cs"/>
              </a:rPr>
              <a:t>for Livestock Feed at DN AGRAR Group</a:t>
            </a:r>
            <a:endParaRPr kumimoji="0" lang="en-US" sz="1400" b="0" i="0" u="none" strike="noStrike" kern="1200" cap="none" spc="0" normalizeH="0" baseline="0" noProof="0" dirty="0">
              <a:ln>
                <a:noFill/>
              </a:ln>
              <a:solidFill>
                <a:srgbClr val="D5ED9F"/>
              </a:solidFill>
              <a:effectLst/>
              <a:uLnTx/>
              <a:uFillTx/>
              <a:latin typeface="Lexend "/>
              <a:ea typeface="+mn-ea"/>
              <a:cs typeface="+mn-cs"/>
            </a:endParaRPr>
          </a:p>
        </p:txBody>
      </p:sp>
      <p:sp>
        <p:nvSpPr>
          <p:cNvPr id="14" name="TextBox 13">
            <a:extLst>
              <a:ext uri="{FF2B5EF4-FFF2-40B4-BE49-F238E27FC236}">
                <a16:creationId xmlns:a16="http://schemas.microsoft.com/office/drawing/2014/main" id="{FC8087B0-B705-112E-1ECF-A28ED806D1DF}"/>
              </a:ext>
            </a:extLst>
          </p:cNvPr>
          <p:cNvSpPr txBox="1"/>
          <p:nvPr/>
        </p:nvSpPr>
        <p:spPr>
          <a:xfrm>
            <a:off x="8792319" y="1239888"/>
            <a:ext cx="30180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Estimated Investment:</a:t>
            </a:r>
          </a:p>
        </p:txBody>
      </p:sp>
      <p:sp>
        <p:nvSpPr>
          <p:cNvPr id="15" name="Rectangle: Diagonal Corners Rounded 14">
            <a:extLst>
              <a:ext uri="{FF2B5EF4-FFF2-40B4-BE49-F238E27FC236}">
                <a16:creationId xmlns:a16="http://schemas.microsoft.com/office/drawing/2014/main" id="{D604C4C7-347B-A522-FD42-5C119A3ED379}"/>
              </a:ext>
            </a:extLst>
          </p:cNvPr>
          <p:cNvSpPr/>
          <p:nvPr/>
        </p:nvSpPr>
        <p:spPr>
          <a:xfrm flipH="1">
            <a:off x="8792318" y="1578400"/>
            <a:ext cx="3018039" cy="610076"/>
          </a:xfrm>
          <a:prstGeom prst="round2DiagRect">
            <a:avLst>
              <a:gd name="adj1" fmla="val 28131"/>
              <a:gd name="adj2" fmla="val 0"/>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6" name="TextBox 15">
            <a:extLst>
              <a:ext uri="{FF2B5EF4-FFF2-40B4-BE49-F238E27FC236}">
                <a16:creationId xmlns:a16="http://schemas.microsoft.com/office/drawing/2014/main" id="{831675FD-E0BE-0AA4-22EE-96563EE527E8}"/>
              </a:ext>
            </a:extLst>
          </p:cNvPr>
          <p:cNvSpPr txBox="1"/>
          <p:nvPr/>
        </p:nvSpPr>
        <p:spPr>
          <a:xfrm>
            <a:off x="9084391" y="1636366"/>
            <a:ext cx="243389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Between EUR 3-4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for 20 tons produced</a:t>
            </a:r>
          </a:p>
        </p:txBody>
      </p:sp>
      <p:sp>
        <p:nvSpPr>
          <p:cNvPr id="18" name="TextBox 17">
            <a:extLst>
              <a:ext uri="{FF2B5EF4-FFF2-40B4-BE49-F238E27FC236}">
                <a16:creationId xmlns:a16="http://schemas.microsoft.com/office/drawing/2014/main" id="{86DC12E1-819E-15CC-4F7C-C337111A92B1}"/>
              </a:ext>
            </a:extLst>
          </p:cNvPr>
          <p:cNvSpPr txBox="1"/>
          <p:nvPr/>
        </p:nvSpPr>
        <p:spPr>
          <a:xfrm>
            <a:off x="8792318" y="2289698"/>
            <a:ext cx="1880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7701"/>
                </a:solidFill>
                <a:effectLst/>
                <a:uLnTx/>
                <a:uFillTx/>
                <a:latin typeface="Lexend "/>
                <a:ea typeface="+mn-ea"/>
                <a:cs typeface="+mn-cs"/>
              </a:rPr>
              <a:t>Financing:</a:t>
            </a:r>
          </a:p>
        </p:txBody>
      </p:sp>
      <p:sp>
        <p:nvSpPr>
          <p:cNvPr id="21" name="Rectangle: Diagonal Corners Rounded 20">
            <a:extLst>
              <a:ext uri="{FF2B5EF4-FFF2-40B4-BE49-F238E27FC236}">
                <a16:creationId xmlns:a16="http://schemas.microsoft.com/office/drawing/2014/main" id="{3C6A2EAD-C782-8CE3-D599-33BD9387AE4A}"/>
              </a:ext>
            </a:extLst>
          </p:cNvPr>
          <p:cNvSpPr/>
          <p:nvPr/>
        </p:nvSpPr>
        <p:spPr>
          <a:xfrm flipH="1">
            <a:off x="8792319" y="2613525"/>
            <a:ext cx="3018039" cy="488948"/>
          </a:xfrm>
          <a:prstGeom prst="round2DiagRect">
            <a:avLst>
              <a:gd name="adj1" fmla="val 28131"/>
              <a:gd name="adj2" fmla="val 0"/>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0" name="TextBox 19">
            <a:extLst>
              <a:ext uri="{FF2B5EF4-FFF2-40B4-BE49-F238E27FC236}">
                <a16:creationId xmlns:a16="http://schemas.microsoft.com/office/drawing/2014/main" id="{308ECD4D-FD86-22AE-F424-7B393D4F53E4}"/>
              </a:ext>
            </a:extLst>
          </p:cNvPr>
          <p:cNvSpPr txBox="1"/>
          <p:nvPr/>
        </p:nvSpPr>
        <p:spPr>
          <a:xfrm>
            <a:off x="8899302" y="2720543"/>
            <a:ext cx="280407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Bank loan</a:t>
            </a:r>
          </a:p>
        </p:txBody>
      </p:sp>
      <p:sp>
        <p:nvSpPr>
          <p:cNvPr id="25" name="TextBox 24">
            <a:extLst>
              <a:ext uri="{FF2B5EF4-FFF2-40B4-BE49-F238E27FC236}">
                <a16:creationId xmlns:a16="http://schemas.microsoft.com/office/drawing/2014/main" id="{65EC51C5-9D08-C158-DC73-B19C276601BE}"/>
              </a:ext>
            </a:extLst>
          </p:cNvPr>
          <p:cNvSpPr txBox="1"/>
          <p:nvPr/>
        </p:nvSpPr>
        <p:spPr>
          <a:xfrm>
            <a:off x="8792318" y="3203695"/>
            <a:ext cx="1880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BB100"/>
                </a:solidFill>
                <a:effectLst/>
                <a:uLnTx/>
                <a:uFillTx/>
                <a:latin typeface="Lexend "/>
                <a:ea typeface="+mn-ea"/>
                <a:cs typeface="+mn-cs"/>
              </a:rPr>
              <a:t>ROI:</a:t>
            </a:r>
          </a:p>
        </p:txBody>
      </p:sp>
      <p:sp>
        <p:nvSpPr>
          <p:cNvPr id="26" name="Rectangle: Diagonal Corners Rounded 25">
            <a:extLst>
              <a:ext uri="{FF2B5EF4-FFF2-40B4-BE49-F238E27FC236}">
                <a16:creationId xmlns:a16="http://schemas.microsoft.com/office/drawing/2014/main" id="{1AF46BB0-4FEF-ACB0-8A95-64CCDEDBBD32}"/>
              </a:ext>
            </a:extLst>
          </p:cNvPr>
          <p:cNvSpPr/>
          <p:nvPr/>
        </p:nvSpPr>
        <p:spPr>
          <a:xfrm flipH="1">
            <a:off x="8792319" y="3527522"/>
            <a:ext cx="3018039" cy="488948"/>
          </a:xfrm>
          <a:prstGeom prst="round2DiagRect">
            <a:avLst>
              <a:gd name="adj1" fmla="val 28131"/>
              <a:gd name="adj2" fmla="val 0"/>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7" name="TextBox 26">
            <a:extLst>
              <a:ext uri="{FF2B5EF4-FFF2-40B4-BE49-F238E27FC236}">
                <a16:creationId xmlns:a16="http://schemas.microsoft.com/office/drawing/2014/main" id="{79ABAB88-EA58-A5E3-9895-B38D13095A96}"/>
              </a:ext>
            </a:extLst>
          </p:cNvPr>
          <p:cNvSpPr txBox="1"/>
          <p:nvPr/>
        </p:nvSpPr>
        <p:spPr>
          <a:xfrm>
            <a:off x="8899302" y="3634540"/>
            <a:ext cx="280407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
                <a:ea typeface="+mn-ea"/>
                <a:cs typeface="+mn-cs"/>
              </a:rPr>
              <a:t> Approx. 3 years</a:t>
            </a:r>
            <a:endParaRPr kumimoji="0" lang="en-US" sz="1200" b="1" i="0" u="none" strike="noStrike" kern="1200" cap="none" spc="0" normalizeH="0" baseline="0" noProof="0" dirty="0">
              <a:ln>
                <a:noFill/>
              </a:ln>
              <a:solidFill>
                <a:prstClr val="white"/>
              </a:solidFill>
              <a:effectLst/>
              <a:uLnTx/>
              <a:uFillTx/>
              <a:latin typeface="Lexend "/>
              <a:ea typeface="+mn-ea"/>
              <a:cs typeface="+mn-cs"/>
            </a:endParaRPr>
          </a:p>
        </p:txBody>
      </p:sp>
      <p:pic>
        <p:nvPicPr>
          <p:cNvPr id="33" name="Graphic 32">
            <a:extLst>
              <a:ext uri="{FF2B5EF4-FFF2-40B4-BE49-F238E27FC236}">
                <a16:creationId xmlns:a16="http://schemas.microsoft.com/office/drawing/2014/main" id="{DB2CEDD2-9E88-22F9-7704-C03A7BF5CA20}"/>
              </a:ext>
            </a:extLst>
          </p:cNvPr>
          <p:cNvPicPr>
            <a:picLocks noChangeAspect="1"/>
          </p:cNvPicPr>
          <p:nvPr/>
        </p:nvPicPr>
        <p:blipFill>
          <a:blip r:embed="rId4">
            <a:extLst>
              <a:ext uri="{96DAC541-7B7A-43D3-8B79-37D633B846F1}">
                <asvg:svgBlip xmlns:asvg="http://schemas.microsoft.com/office/drawing/2016/SVG/main" r:embed="rId5"/>
              </a:ext>
            </a:extLst>
          </a:blip>
          <a:srcRect l="18032" r="25376"/>
          <a:stretch/>
        </p:blipFill>
        <p:spPr>
          <a:xfrm>
            <a:off x="8792315" y="6009207"/>
            <a:ext cx="3399684" cy="505006"/>
          </a:xfrm>
          <a:prstGeom prst="rect">
            <a:avLst/>
          </a:prstGeom>
        </p:spPr>
      </p:pic>
      <p:pic>
        <p:nvPicPr>
          <p:cNvPr id="8" name="Picture 7" descr="A green leaf with a black background&#10;&#10;AI-generated content may be incorrect.">
            <a:extLst>
              <a:ext uri="{FF2B5EF4-FFF2-40B4-BE49-F238E27FC236}">
                <a16:creationId xmlns:a16="http://schemas.microsoft.com/office/drawing/2014/main" id="{A493DDFD-FEA4-07CB-B768-ADC8C69C67C7}"/>
              </a:ext>
            </a:extLst>
          </p:cNvPr>
          <p:cNvPicPr>
            <a:picLocks noChangeAspect="1"/>
          </p:cNvPicPr>
          <p:nvPr/>
        </p:nvPicPr>
        <p:blipFill>
          <a:blip r:embed="rId6"/>
          <a:srcRect l="56907" r="-18466" b="13083"/>
          <a:stretch/>
        </p:blipFill>
        <p:spPr>
          <a:xfrm>
            <a:off x="0" y="1841501"/>
            <a:ext cx="1548724" cy="5016500"/>
          </a:xfrm>
          <a:prstGeom prst="rect">
            <a:avLst/>
          </a:prstGeom>
        </p:spPr>
      </p:pic>
      <p:sp>
        <p:nvSpPr>
          <p:cNvPr id="9" name="Rectangle: Rounded Corners 8">
            <a:extLst>
              <a:ext uri="{FF2B5EF4-FFF2-40B4-BE49-F238E27FC236}">
                <a16:creationId xmlns:a16="http://schemas.microsoft.com/office/drawing/2014/main" id="{711A0798-40C7-2703-E48D-90AF47D08F50}"/>
              </a:ext>
            </a:extLst>
          </p:cNvPr>
          <p:cNvSpPr/>
          <p:nvPr/>
        </p:nvSpPr>
        <p:spPr>
          <a:xfrm>
            <a:off x="1358901" y="3527522"/>
            <a:ext cx="6595380" cy="2986691"/>
          </a:xfrm>
          <a:prstGeom prst="roundRect">
            <a:avLst>
              <a:gd name="adj" fmla="val 7032"/>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98DC9DB9-1F97-6412-E1A9-E42F10D593DB}"/>
              </a:ext>
            </a:extLst>
          </p:cNvPr>
          <p:cNvSpPr txBox="1"/>
          <p:nvPr/>
        </p:nvSpPr>
        <p:spPr>
          <a:xfrm>
            <a:off x="1655707" y="4016470"/>
            <a:ext cx="4920200" cy="1938992"/>
          </a:xfrm>
          <a:prstGeom prst="rect">
            <a:avLst/>
          </a:prstGeom>
          <a:noFill/>
        </p:spPr>
        <p:txBody>
          <a:bodyPr wrap="square" numCol="1" spcCol="360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5 Units </a:t>
            </a:r>
            <a:endParaRPr kumimoji="0" lang="ro-RO"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Approx. 140 tons daily output</a:t>
            </a:r>
            <a:endParaRPr kumimoji="0" lang="ro-RO"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First unit operational in 2026 (Cut </a:t>
            </a:r>
            <a:r>
              <a:rPr kumimoji="0" lang="ro-RO"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F</a:t>
            </a:r>
            <a:r>
              <a:rPr kumimoji="0" lang="en-US" sz="18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arm 20 tons)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15422"/>
              </a:solidFill>
              <a:effectLst/>
              <a:uLnTx/>
              <a:uFillTx/>
              <a:latin typeface="Lexend "/>
              <a:ea typeface="+mn-ea"/>
              <a:cs typeface="+mn-cs"/>
            </a:endParaRPr>
          </a:p>
        </p:txBody>
      </p:sp>
      <p:pic>
        <p:nvPicPr>
          <p:cNvPr id="24" name="Graphic 23">
            <a:extLst>
              <a:ext uri="{FF2B5EF4-FFF2-40B4-BE49-F238E27FC236}">
                <a16:creationId xmlns:a16="http://schemas.microsoft.com/office/drawing/2014/main" id="{866A4FA4-D342-BCC3-175B-55D1F52C4C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746" y="5888567"/>
            <a:ext cx="3891326" cy="639670"/>
          </a:xfrm>
          <a:prstGeom prst="rect">
            <a:avLst/>
          </a:prstGeom>
        </p:spPr>
      </p:pic>
      <p:pic>
        <p:nvPicPr>
          <p:cNvPr id="28" name="Graphic 27">
            <a:extLst>
              <a:ext uri="{FF2B5EF4-FFF2-40B4-BE49-F238E27FC236}">
                <a16:creationId xmlns:a16="http://schemas.microsoft.com/office/drawing/2014/main" id="{0E82D4C9-D17F-5FCD-41D1-10729F1FEC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4439" y="5888567"/>
            <a:ext cx="3891326" cy="639670"/>
          </a:xfrm>
          <a:prstGeom prst="rect">
            <a:avLst/>
          </a:prstGeom>
        </p:spPr>
      </p:pic>
      <p:pic>
        <p:nvPicPr>
          <p:cNvPr id="1026" name="Picture 2" descr="grow fresh cow feed ...">
            <a:extLst>
              <a:ext uri="{FF2B5EF4-FFF2-40B4-BE49-F238E27FC236}">
                <a16:creationId xmlns:a16="http://schemas.microsoft.com/office/drawing/2014/main" id="{65192B05-F5B0-955E-2821-09866A0B4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8205" y="4094215"/>
            <a:ext cx="2926977" cy="194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003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224C7FC6-B463-D7C9-82AA-C9FEFFCA5950}"/>
              </a:ext>
            </a:extLst>
          </p:cNvPr>
          <p:cNvSpPr/>
          <p:nvPr/>
        </p:nvSpPr>
        <p:spPr>
          <a:xfrm rot="16200000">
            <a:off x="7983567" y="-345705"/>
            <a:ext cx="2320869" cy="6096000"/>
          </a:xfrm>
          <a:prstGeom prst="round1Rect">
            <a:avLst>
              <a:gd name="adj" fmla="val 29772"/>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7" name="Rectangle: Single Corner Rounded 6">
            <a:extLst>
              <a:ext uri="{FF2B5EF4-FFF2-40B4-BE49-F238E27FC236}">
                <a16:creationId xmlns:a16="http://schemas.microsoft.com/office/drawing/2014/main" id="{1A234D30-ABBC-D595-4950-A3AD7C89A0C0}"/>
              </a:ext>
            </a:extLst>
          </p:cNvPr>
          <p:cNvSpPr/>
          <p:nvPr/>
        </p:nvSpPr>
        <p:spPr>
          <a:xfrm rot="5400000" flipH="1">
            <a:off x="1887563" y="-345708"/>
            <a:ext cx="2320869" cy="6096005"/>
          </a:xfrm>
          <a:prstGeom prst="round1Rect">
            <a:avLst>
              <a:gd name="adj" fmla="val 29772"/>
            </a:avLst>
          </a:prstGeom>
          <a:gradFill flip="none" rotWithShape="1">
            <a:gsLst>
              <a:gs pos="6000">
                <a:srgbClr val="FF9100"/>
              </a:gs>
              <a:gs pos="67000">
                <a:srgbClr val="E87C1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8" name="Rectangle: Single Corner Rounded 7">
            <a:extLst>
              <a:ext uri="{FF2B5EF4-FFF2-40B4-BE49-F238E27FC236}">
                <a16:creationId xmlns:a16="http://schemas.microsoft.com/office/drawing/2014/main" id="{4AB158A5-FF40-86C3-25A7-413814648FD7}"/>
              </a:ext>
            </a:extLst>
          </p:cNvPr>
          <p:cNvSpPr/>
          <p:nvPr/>
        </p:nvSpPr>
        <p:spPr>
          <a:xfrm rot="16200000">
            <a:off x="7983568" y="1157838"/>
            <a:ext cx="2320869" cy="6096000"/>
          </a:xfrm>
          <a:prstGeom prst="round1Rect">
            <a:avLst>
              <a:gd name="adj" fmla="val 29772"/>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9" name="Rectangle: Single Corner Rounded 8">
            <a:extLst>
              <a:ext uri="{FF2B5EF4-FFF2-40B4-BE49-F238E27FC236}">
                <a16:creationId xmlns:a16="http://schemas.microsoft.com/office/drawing/2014/main" id="{54FA514E-35BE-C1ED-A9F5-E004194439F2}"/>
              </a:ext>
            </a:extLst>
          </p:cNvPr>
          <p:cNvSpPr/>
          <p:nvPr/>
        </p:nvSpPr>
        <p:spPr>
          <a:xfrm rot="5400000" flipH="1">
            <a:off x="1887564" y="1157835"/>
            <a:ext cx="2320869" cy="6096005"/>
          </a:xfrm>
          <a:prstGeom prst="round1Rect">
            <a:avLst>
              <a:gd name="adj" fmla="val 29772"/>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D3FB9FE9-7F8B-4F83-1C7C-A49E3DC4E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C43D0EC4-832D-93D3-E8ED-5921E3CB4309}"/>
              </a:ext>
            </a:extLst>
          </p:cNvPr>
          <p:cNvSpPr txBox="1"/>
          <p:nvPr/>
        </p:nvSpPr>
        <p:spPr>
          <a:xfrm>
            <a:off x="381638" y="667574"/>
            <a:ext cx="100763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15422"/>
                </a:solidFill>
                <a:effectLst/>
                <a:uLnTx/>
                <a:uFillTx/>
                <a:latin typeface="Lexend "/>
                <a:ea typeface="+mn-ea"/>
                <a:cs typeface="+mn-cs"/>
              </a:rPr>
              <a:t>Why Wheatgrass for Livestock Feed?</a:t>
            </a:r>
          </a:p>
        </p:txBody>
      </p:sp>
      <p:sp>
        <p:nvSpPr>
          <p:cNvPr id="4" name="Rectangle: Single Corner Rounded 3">
            <a:extLst>
              <a:ext uri="{FF2B5EF4-FFF2-40B4-BE49-F238E27FC236}">
                <a16:creationId xmlns:a16="http://schemas.microsoft.com/office/drawing/2014/main" id="{6BA9FE44-68D6-C207-64D3-48650BAEF804}"/>
              </a:ext>
            </a:extLst>
          </p:cNvPr>
          <p:cNvSpPr/>
          <p:nvPr/>
        </p:nvSpPr>
        <p:spPr>
          <a:xfrm rot="16200000">
            <a:off x="7983567" y="2661382"/>
            <a:ext cx="2320869" cy="6096000"/>
          </a:xfrm>
          <a:prstGeom prst="round1Rect">
            <a:avLst>
              <a:gd name="adj" fmla="val 29772"/>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5" name="Rectangle: Single Corner Rounded 4">
            <a:extLst>
              <a:ext uri="{FF2B5EF4-FFF2-40B4-BE49-F238E27FC236}">
                <a16:creationId xmlns:a16="http://schemas.microsoft.com/office/drawing/2014/main" id="{5E1B17B8-598F-2D8A-8879-F5061D1FDA4B}"/>
              </a:ext>
            </a:extLst>
          </p:cNvPr>
          <p:cNvSpPr/>
          <p:nvPr/>
        </p:nvSpPr>
        <p:spPr>
          <a:xfrm rot="5400000" flipH="1">
            <a:off x="1887562" y="2661380"/>
            <a:ext cx="2320869" cy="6096002"/>
          </a:xfrm>
          <a:prstGeom prst="round1Rect">
            <a:avLst>
              <a:gd name="adj" fmla="val 29772"/>
            </a:avLst>
          </a:prstGeom>
          <a:gradFill flip="none" rotWithShape="1">
            <a:gsLst>
              <a:gs pos="6000">
                <a:srgbClr val="7BB100"/>
              </a:gs>
              <a:gs pos="67000">
                <a:srgbClr val="015422"/>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F760CB8-0952-3865-D897-60A22BADDB66}"/>
              </a:ext>
            </a:extLst>
          </p:cNvPr>
          <p:cNvSpPr txBox="1"/>
          <p:nvPr/>
        </p:nvSpPr>
        <p:spPr>
          <a:xfrm>
            <a:off x="381640" y="1785810"/>
            <a:ext cx="5258183" cy="1015663"/>
          </a:xfrm>
          <a:prstGeom prst="rect">
            <a:avLst/>
          </a:prstGeom>
          <a:noFill/>
        </p:spPr>
        <p:txBody>
          <a:bodyPr wrap="square" numCol="1" spcCol="54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BE6"/>
                </a:solidFill>
                <a:effectLst/>
                <a:uLnTx/>
                <a:uFillTx/>
                <a:latin typeface="Lexend" pitchFamily="2" charset="0"/>
                <a:ea typeface="+mn-ea"/>
                <a:cs typeface="+mn-cs"/>
              </a:rPr>
              <a:t>Nutritional Profile </a:t>
            </a:r>
            <a:endParaRPr kumimoji="0" lang="ro-RO" sz="3000" b="1" i="0" u="none" strike="noStrike" kern="1200" cap="none" spc="0" normalizeH="0" baseline="0" noProof="0" dirty="0">
              <a:ln>
                <a:noFill/>
              </a:ln>
              <a:solidFill>
                <a:srgbClr val="FFFBE6"/>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BE6"/>
                </a:solidFill>
                <a:effectLst/>
                <a:uLnTx/>
                <a:uFillTx/>
                <a:latin typeface="Lexend" pitchFamily="2" charset="0"/>
                <a:ea typeface="+mn-ea"/>
                <a:cs typeface="+mn-cs"/>
              </a:rPr>
              <a:t>for Livestock</a:t>
            </a:r>
          </a:p>
        </p:txBody>
      </p:sp>
      <p:sp>
        <p:nvSpPr>
          <p:cNvPr id="12" name="TextBox 11">
            <a:extLst>
              <a:ext uri="{FF2B5EF4-FFF2-40B4-BE49-F238E27FC236}">
                <a16:creationId xmlns:a16="http://schemas.microsoft.com/office/drawing/2014/main" id="{B625FE53-E802-A55F-528C-9B8AF4185ED1}"/>
              </a:ext>
            </a:extLst>
          </p:cNvPr>
          <p:cNvSpPr txBox="1"/>
          <p:nvPr/>
        </p:nvSpPr>
        <p:spPr>
          <a:xfrm>
            <a:off x="6552176" y="1783278"/>
            <a:ext cx="5258183" cy="1015663"/>
          </a:xfrm>
          <a:prstGeom prst="rect">
            <a:avLst/>
          </a:prstGeom>
          <a:noFill/>
        </p:spPr>
        <p:txBody>
          <a:bodyPr wrap="square" numCol="1" spcCol="540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Lexend" pitchFamily="2" charset="0"/>
                <a:ea typeface="+mn-ea"/>
                <a:cs typeface="+mn-cs"/>
              </a:rPr>
              <a:t> Healthier Cows, </a:t>
            </a:r>
            <a:endParaRPr kumimoji="0" lang="ro-RO" sz="30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Lexend" pitchFamily="2" charset="0"/>
                <a:ea typeface="+mn-ea"/>
                <a:cs typeface="+mn-cs"/>
              </a:rPr>
              <a:t>Better Yields</a:t>
            </a:r>
          </a:p>
        </p:txBody>
      </p:sp>
      <p:sp>
        <p:nvSpPr>
          <p:cNvPr id="13" name="TextBox 12">
            <a:extLst>
              <a:ext uri="{FF2B5EF4-FFF2-40B4-BE49-F238E27FC236}">
                <a16:creationId xmlns:a16="http://schemas.microsoft.com/office/drawing/2014/main" id="{59257B83-F827-BFAE-43A5-D39F985A0150}"/>
              </a:ext>
            </a:extLst>
          </p:cNvPr>
          <p:cNvSpPr txBox="1"/>
          <p:nvPr/>
        </p:nvSpPr>
        <p:spPr>
          <a:xfrm>
            <a:off x="381640" y="3520175"/>
            <a:ext cx="5258183" cy="553998"/>
          </a:xfrm>
          <a:prstGeom prst="rect">
            <a:avLst/>
          </a:prstGeom>
          <a:noFill/>
        </p:spPr>
        <p:txBody>
          <a:bodyPr wrap="square" numCol="1" spcCol="540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87C1A"/>
                </a:solidFill>
                <a:effectLst/>
                <a:uLnTx/>
                <a:uFillTx/>
                <a:latin typeface="Lexend" pitchFamily="2" charset="0"/>
                <a:ea typeface="+mn-ea"/>
                <a:cs typeface="+mn-cs"/>
              </a:rPr>
              <a:t>Improved Milk Quality</a:t>
            </a:r>
          </a:p>
        </p:txBody>
      </p:sp>
      <p:sp>
        <p:nvSpPr>
          <p:cNvPr id="14" name="TextBox 13">
            <a:extLst>
              <a:ext uri="{FF2B5EF4-FFF2-40B4-BE49-F238E27FC236}">
                <a16:creationId xmlns:a16="http://schemas.microsoft.com/office/drawing/2014/main" id="{2D32803F-180A-6ADC-AFE2-3C01A84066E9}"/>
              </a:ext>
            </a:extLst>
          </p:cNvPr>
          <p:cNvSpPr txBox="1"/>
          <p:nvPr/>
        </p:nvSpPr>
        <p:spPr>
          <a:xfrm>
            <a:off x="6518247" y="3520175"/>
            <a:ext cx="5292114" cy="553998"/>
          </a:xfrm>
          <a:prstGeom prst="rect">
            <a:avLst/>
          </a:prstGeom>
          <a:noFill/>
        </p:spPr>
        <p:txBody>
          <a:bodyPr wrap="square" numCol="1" spcCol="540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Lexend" pitchFamily="2" charset="0"/>
                <a:ea typeface="+mn-ea"/>
                <a:cs typeface="+mn-cs"/>
              </a:rPr>
              <a:t> </a:t>
            </a:r>
            <a:r>
              <a:rPr kumimoji="0" lang="en-US" sz="3000" b="1" i="0" u="none" strike="noStrike" kern="1200" cap="none" spc="0" normalizeH="0" baseline="0" noProof="0" dirty="0">
                <a:ln>
                  <a:noFill/>
                </a:ln>
                <a:solidFill>
                  <a:srgbClr val="FFC881"/>
                </a:solidFill>
                <a:effectLst/>
                <a:uLnTx/>
                <a:uFillTx/>
                <a:latin typeface="Lexend" pitchFamily="2" charset="0"/>
                <a:ea typeface="+mn-ea"/>
                <a:cs typeface="+mn-cs"/>
              </a:rPr>
              <a:t>Efficient Feed</a:t>
            </a:r>
            <a:r>
              <a:rPr kumimoji="0" lang="ro-RO" sz="3000" b="1" i="0" u="none" strike="noStrike" kern="1200" cap="none" spc="0" normalizeH="0" baseline="0" noProof="0" dirty="0">
                <a:ln>
                  <a:noFill/>
                </a:ln>
                <a:solidFill>
                  <a:srgbClr val="FFC881"/>
                </a:solidFill>
                <a:effectLst/>
                <a:uLnTx/>
                <a:uFillTx/>
                <a:latin typeface="Lexend" pitchFamily="2" charset="0"/>
                <a:ea typeface="+mn-ea"/>
                <a:cs typeface="+mn-cs"/>
              </a:rPr>
              <a:t> </a:t>
            </a:r>
            <a:r>
              <a:rPr kumimoji="0" lang="en-US" sz="3000" b="1" i="0" u="none" strike="noStrike" kern="1200" cap="none" spc="0" normalizeH="0" baseline="0" noProof="0" dirty="0">
                <a:ln>
                  <a:noFill/>
                </a:ln>
                <a:solidFill>
                  <a:srgbClr val="FFC881"/>
                </a:solidFill>
                <a:effectLst/>
                <a:uLnTx/>
                <a:uFillTx/>
                <a:latin typeface="Lexend" pitchFamily="2" charset="0"/>
                <a:ea typeface="+mn-ea"/>
                <a:cs typeface="+mn-cs"/>
              </a:rPr>
              <a:t>Conversion</a:t>
            </a:r>
          </a:p>
        </p:txBody>
      </p:sp>
      <p:sp>
        <p:nvSpPr>
          <p:cNvPr id="15" name="TextBox 14">
            <a:extLst>
              <a:ext uri="{FF2B5EF4-FFF2-40B4-BE49-F238E27FC236}">
                <a16:creationId xmlns:a16="http://schemas.microsoft.com/office/drawing/2014/main" id="{A1C07403-510E-ACE5-6E93-4A063CCE4407}"/>
              </a:ext>
            </a:extLst>
          </p:cNvPr>
          <p:cNvSpPr txBox="1"/>
          <p:nvPr/>
        </p:nvSpPr>
        <p:spPr>
          <a:xfrm>
            <a:off x="381640" y="5024839"/>
            <a:ext cx="5258183" cy="1015663"/>
          </a:xfrm>
          <a:prstGeom prst="rect">
            <a:avLst/>
          </a:prstGeom>
          <a:noFill/>
        </p:spPr>
        <p:txBody>
          <a:bodyPr wrap="square" numCol="1" spcCol="540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BE6"/>
                </a:solidFill>
                <a:effectLst/>
                <a:uLnTx/>
                <a:uFillTx/>
                <a:latin typeface="Lexend" pitchFamily="2" charset="0"/>
                <a:ea typeface="+mn-ea"/>
                <a:cs typeface="+mn-cs"/>
              </a:rPr>
              <a:t>Happy cows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BE6"/>
                </a:solidFill>
                <a:effectLst/>
                <a:uLnTx/>
                <a:uFillTx/>
                <a:latin typeface="Lexend" pitchFamily="2" charset="0"/>
                <a:ea typeface="+mn-ea"/>
                <a:cs typeface="+mn-cs"/>
              </a:rPr>
              <a:t>Healthy milk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BE6"/>
                </a:solidFill>
                <a:effectLst/>
                <a:uLnTx/>
                <a:uFillTx/>
                <a:latin typeface="Lexend" pitchFamily="2" charset="0"/>
                <a:ea typeface="+mn-ea"/>
                <a:cs typeface="+mn-cs"/>
              </a:rPr>
              <a:t>Satisfied customers</a:t>
            </a:r>
          </a:p>
        </p:txBody>
      </p:sp>
      <p:sp>
        <p:nvSpPr>
          <p:cNvPr id="16" name="TextBox 15">
            <a:extLst>
              <a:ext uri="{FF2B5EF4-FFF2-40B4-BE49-F238E27FC236}">
                <a16:creationId xmlns:a16="http://schemas.microsoft.com/office/drawing/2014/main" id="{6D32014E-D113-6E1C-3927-78CE62720704}"/>
              </a:ext>
            </a:extLst>
          </p:cNvPr>
          <p:cNvSpPr txBox="1"/>
          <p:nvPr/>
        </p:nvSpPr>
        <p:spPr>
          <a:xfrm>
            <a:off x="6552177" y="5036827"/>
            <a:ext cx="5258183" cy="553998"/>
          </a:xfrm>
          <a:prstGeom prst="rect">
            <a:avLst/>
          </a:prstGeom>
          <a:noFill/>
        </p:spPr>
        <p:txBody>
          <a:bodyPr wrap="square" numCol="1" spcCol="540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15422"/>
                </a:solidFill>
                <a:effectLst/>
                <a:uLnTx/>
                <a:uFillTx/>
                <a:latin typeface="Lexend" pitchFamily="2" charset="0"/>
                <a:ea typeface="+mn-ea"/>
                <a:cs typeface="+mn-cs"/>
              </a:rPr>
              <a:t> Resilient Food Supply</a:t>
            </a:r>
          </a:p>
        </p:txBody>
      </p:sp>
      <p:pic>
        <p:nvPicPr>
          <p:cNvPr id="29" name="Graphic 28">
            <a:extLst>
              <a:ext uri="{FF2B5EF4-FFF2-40B4-BE49-F238E27FC236}">
                <a16:creationId xmlns:a16="http://schemas.microsoft.com/office/drawing/2014/main" id="{E18D1B13-E5B2-9CE1-D727-5054878D07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289412" y="5049549"/>
            <a:ext cx="2424947" cy="1338773"/>
          </a:xfrm>
          <a:prstGeom prst="rect">
            <a:avLst/>
          </a:prstGeom>
        </p:spPr>
      </p:pic>
      <p:pic>
        <p:nvPicPr>
          <p:cNvPr id="21" name="Graphic 20">
            <a:extLst>
              <a:ext uri="{FF2B5EF4-FFF2-40B4-BE49-F238E27FC236}">
                <a16:creationId xmlns:a16="http://schemas.microsoft.com/office/drawing/2014/main" id="{3DA4516D-DCED-A463-F87B-EAE8993216FF}"/>
              </a:ext>
            </a:extLst>
          </p:cNvPr>
          <p:cNvPicPr>
            <a:picLocks noChangeAspect="1"/>
          </p:cNvPicPr>
          <p:nvPr/>
        </p:nvPicPr>
        <p:blipFill>
          <a:blip r:embed="rId5">
            <a:extLst>
              <a:ext uri="{96DAC541-7B7A-43D3-8B79-37D633B846F1}">
                <asvg:svgBlip xmlns:asvg="http://schemas.microsoft.com/office/drawing/2016/SVG/main" r:embed="rId6"/>
              </a:ext>
            </a:extLst>
          </a:blip>
          <a:srcRect l="-6912" r="-1"/>
          <a:stretch/>
        </p:blipFill>
        <p:spPr>
          <a:xfrm flipH="1">
            <a:off x="9135906" y="5808549"/>
            <a:ext cx="2896288" cy="1061268"/>
          </a:xfrm>
          <a:prstGeom prst="rect">
            <a:avLst/>
          </a:prstGeom>
        </p:spPr>
      </p:pic>
      <p:pic>
        <p:nvPicPr>
          <p:cNvPr id="22" name="Graphic 21">
            <a:extLst>
              <a:ext uri="{FF2B5EF4-FFF2-40B4-BE49-F238E27FC236}">
                <a16:creationId xmlns:a16="http://schemas.microsoft.com/office/drawing/2014/main" id="{90A461FD-2FE2-DB74-61B3-5795CF8A3743}"/>
              </a:ext>
            </a:extLst>
          </p:cNvPr>
          <p:cNvPicPr>
            <a:picLocks noChangeAspect="1"/>
          </p:cNvPicPr>
          <p:nvPr/>
        </p:nvPicPr>
        <p:blipFill>
          <a:blip r:embed="rId7">
            <a:extLst>
              <a:ext uri="{96DAC541-7B7A-43D3-8B79-37D633B846F1}">
                <asvg:svgBlip xmlns:asvg="http://schemas.microsoft.com/office/drawing/2016/SVG/main" r:embed="rId8"/>
              </a:ext>
            </a:extLst>
          </a:blip>
          <a:srcRect l="-11478" r="-1"/>
          <a:stretch/>
        </p:blipFill>
        <p:spPr>
          <a:xfrm flipH="1">
            <a:off x="1038369" y="6196303"/>
            <a:ext cx="1891717" cy="661696"/>
          </a:xfrm>
          <a:prstGeom prst="rect">
            <a:avLst/>
          </a:prstGeom>
        </p:spPr>
      </p:pic>
      <p:pic>
        <p:nvPicPr>
          <p:cNvPr id="23" name="Graphic 22">
            <a:extLst>
              <a:ext uri="{FF2B5EF4-FFF2-40B4-BE49-F238E27FC236}">
                <a16:creationId xmlns:a16="http://schemas.microsoft.com/office/drawing/2014/main" id="{74471D6F-D0F3-0A4C-2268-C9ADBD68F8D8}"/>
              </a:ext>
            </a:extLst>
          </p:cNvPr>
          <p:cNvPicPr>
            <a:picLocks noChangeAspect="1"/>
          </p:cNvPicPr>
          <p:nvPr/>
        </p:nvPicPr>
        <p:blipFill>
          <a:blip r:embed="rId7">
            <a:extLst>
              <a:ext uri="{96DAC541-7B7A-43D3-8B79-37D633B846F1}">
                <asvg:svgBlip xmlns:asvg="http://schemas.microsoft.com/office/drawing/2016/SVG/main" r:embed="rId8"/>
              </a:ext>
            </a:extLst>
          </a:blip>
          <a:srcRect l="-11478" r="-1"/>
          <a:stretch/>
        </p:blipFill>
        <p:spPr>
          <a:xfrm flipH="1">
            <a:off x="7936518" y="6123197"/>
            <a:ext cx="2134503" cy="746619"/>
          </a:xfrm>
          <a:prstGeom prst="rect">
            <a:avLst/>
          </a:prstGeom>
        </p:spPr>
      </p:pic>
      <p:pic>
        <p:nvPicPr>
          <p:cNvPr id="26" name="Graphic 25">
            <a:extLst>
              <a:ext uri="{FF2B5EF4-FFF2-40B4-BE49-F238E27FC236}">
                <a16:creationId xmlns:a16="http://schemas.microsoft.com/office/drawing/2014/main" id="{3905BA7C-C35D-93BA-1518-332553248F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87308">
            <a:off x="6655390" y="6306403"/>
            <a:ext cx="516714" cy="410721"/>
          </a:xfrm>
          <a:prstGeom prst="rect">
            <a:avLst/>
          </a:prstGeom>
        </p:spPr>
      </p:pic>
      <p:pic>
        <p:nvPicPr>
          <p:cNvPr id="28" name="Graphic 27">
            <a:extLst>
              <a:ext uri="{FF2B5EF4-FFF2-40B4-BE49-F238E27FC236}">
                <a16:creationId xmlns:a16="http://schemas.microsoft.com/office/drawing/2014/main" id="{73AD6F35-DE51-4CDB-4C1B-C2ABAD14DA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67167" y="6118661"/>
            <a:ext cx="423752" cy="539321"/>
          </a:xfrm>
          <a:prstGeom prst="rect">
            <a:avLst/>
          </a:prstGeom>
        </p:spPr>
      </p:pic>
    </p:spTree>
    <p:extLst>
      <p:ext uri="{BB962C8B-B14F-4D97-AF65-F5344CB8AC3E}">
        <p14:creationId xmlns:p14="http://schemas.microsoft.com/office/powerpoint/2010/main" val="22620935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32" name="Rectangle: Top Corners Rounded 31">
            <a:extLst>
              <a:ext uri="{FF2B5EF4-FFF2-40B4-BE49-F238E27FC236}">
                <a16:creationId xmlns:a16="http://schemas.microsoft.com/office/drawing/2014/main" id="{329CA30C-4C2E-97F1-E5AB-29D6C9091337}"/>
              </a:ext>
            </a:extLst>
          </p:cNvPr>
          <p:cNvSpPr/>
          <p:nvPr/>
        </p:nvSpPr>
        <p:spPr>
          <a:xfrm rot="5400000">
            <a:off x="633102" y="4522939"/>
            <a:ext cx="1701967" cy="2968170"/>
          </a:xfrm>
          <a:prstGeom prst="round2SameRect">
            <a:avLst>
              <a:gd name="adj1" fmla="val 0"/>
              <a:gd name="adj2" fmla="val 0"/>
            </a:avLst>
          </a:prstGeom>
          <a:gradFill>
            <a:gsLst>
              <a:gs pos="100000">
                <a:srgbClr val="7BB100"/>
              </a:gs>
              <a:gs pos="35000">
                <a:srgbClr val="10770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Top Corners Rounded 29">
            <a:extLst>
              <a:ext uri="{FF2B5EF4-FFF2-40B4-BE49-F238E27FC236}">
                <a16:creationId xmlns:a16="http://schemas.microsoft.com/office/drawing/2014/main" id="{A7171E2D-09BF-13C0-F7E0-537A9268DBC6}"/>
              </a:ext>
            </a:extLst>
          </p:cNvPr>
          <p:cNvSpPr/>
          <p:nvPr/>
        </p:nvSpPr>
        <p:spPr>
          <a:xfrm rot="5400000">
            <a:off x="5045025" y="1567361"/>
            <a:ext cx="1701967" cy="8879327"/>
          </a:xfrm>
          <a:prstGeom prst="round2SameRect">
            <a:avLst>
              <a:gd name="adj1" fmla="val 16667"/>
              <a:gd name="adj2" fmla="val 13692"/>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Top Corners Rounded 28">
            <a:extLst>
              <a:ext uri="{FF2B5EF4-FFF2-40B4-BE49-F238E27FC236}">
                <a16:creationId xmlns:a16="http://schemas.microsoft.com/office/drawing/2014/main" id="{4788852C-B60D-5F73-B0B4-54D321348B13}"/>
              </a:ext>
            </a:extLst>
          </p:cNvPr>
          <p:cNvSpPr/>
          <p:nvPr/>
        </p:nvSpPr>
        <p:spPr>
          <a:xfrm rot="5400000">
            <a:off x="9472835" y="4138836"/>
            <a:ext cx="2304411" cy="3133918"/>
          </a:xfrm>
          <a:prstGeom prst="round2SameRect">
            <a:avLst>
              <a:gd name="adj1" fmla="val 0"/>
              <a:gd name="adj2" fmla="val 0"/>
            </a:avLst>
          </a:prstGeom>
          <a:gradFill>
            <a:gsLst>
              <a:gs pos="100000">
                <a:srgbClr val="7BB100"/>
              </a:gs>
              <a:gs pos="31000">
                <a:srgbClr val="10770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Top Corners Rounded 27">
            <a:extLst>
              <a:ext uri="{FF2B5EF4-FFF2-40B4-BE49-F238E27FC236}">
                <a16:creationId xmlns:a16="http://schemas.microsoft.com/office/drawing/2014/main" id="{8E00D245-65E9-E8CF-A008-C3915B461629}"/>
              </a:ext>
            </a:extLst>
          </p:cNvPr>
          <p:cNvSpPr/>
          <p:nvPr/>
        </p:nvSpPr>
        <p:spPr>
          <a:xfrm rot="5400000">
            <a:off x="4879842" y="4522938"/>
            <a:ext cx="1701967" cy="2968170"/>
          </a:xfrm>
          <a:prstGeom prst="round2SameRect">
            <a:avLst>
              <a:gd name="adj1" fmla="val 16667"/>
              <a:gd name="adj2" fmla="val 13692"/>
            </a:avLst>
          </a:prstGeom>
          <a:gradFill>
            <a:gsLst>
              <a:gs pos="100000">
                <a:srgbClr val="7BB100"/>
              </a:gs>
              <a:gs pos="35000">
                <a:srgbClr val="10770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Top Corners Rounded 15">
            <a:extLst>
              <a:ext uri="{FF2B5EF4-FFF2-40B4-BE49-F238E27FC236}">
                <a16:creationId xmlns:a16="http://schemas.microsoft.com/office/drawing/2014/main" id="{8B5AA170-44FB-E373-D10D-B077B71BAD63}"/>
              </a:ext>
            </a:extLst>
          </p:cNvPr>
          <p:cNvSpPr/>
          <p:nvPr/>
        </p:nvSpPr>
        <p:spPr>
          <a:xfrm rot="5400000">
            <a:off x="793187" y="2778490"/>
            <a:ext cx="5722671" cy="2436349"/>
          </a:xfrm>
          <a:prstGeom prst="round2SameRect">
            <a:avLst>
              <a:gd name="adj1" fmla="val 16667"/>
              <a:gd name="adj2" fmla="val 14130"/>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4B65BA8F-4738-8B11-3E22-1525A3937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Rectangle: Rounded Corners 2">
            <a:extLst>
              <a:ext uri="{FF2B5EF4-FFF2-40B4-BE49-F238E27FC236}">
                <a16:creationId xmlns:a16="http://schemas.microsoft.com/office/drawing/2014/main" id="{B3979429-CC7F-B674-A785-6242A8E5E107}"/>
              </a:ext>
            </a:extLst>
          </p:cNvPr>
          <p:cNvSpPr/>
          <p:nvPr/>
        </p:nvSpPr>
        <p:spPr>
          <a:xfrm>
            <a:off x="381639" y="490722"/>
            <a:ext cx="10492468" cy="381362"/>
          </a:xfrm>
          <a:prstGeom prst="roundRect">
            <a:avLst>
              <a:gd name="adj" fmla="val 50000"/>
            </a:avLst>
          </a:prstGeom>
          <a:gradFill flip="none" rotWithShape="1">
            <a:gsLst>
              <a:gs pos="91000">
                <a:srgbClr val="FFFBE6"/>
              </a:gs>
              <a:gs pos="45000">
                <a:srgbClr val="10770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D4055529-FA6E-22DC-E1B0-9F4F7D4220ED}"/>
              </a:ext>
            </a:extLst>
          </p:cNvPr>
          <p:cNvSpPr txBox="1"/>
          <p:nvPr/>
        </p:nvSpPr>
        <p:spPr>
          <a:xfrm>
            <a:off x="476029" y="527515"/>
            <a:ext cx="28087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Lexend "/>
                <a:ea typeface="+mn-ea"/>
                <a:cs typeface="+mn-cs"/>
              </a:rPr>
              <a:t>TIMELINE</a:t>
            </a:r>
            <a:r>
              <a:rPr kumimoji="0" lang="en-US" sz="1400" b="0" i="0" u="none" strike="noStrike" kern="1200" cap="none" spc="0" normalizeH="0" baseline="0" noProof="0" dirty="0">
                <a:ln>
                  <a:noFill/>
                </a:ln>
                <a:solidFill>
                  <a:prstClr val="white"/>
                </a:solidFill>
                <a:effectLst/>
                <a:uLnTx/>
                <a:uFillTx/>
                <a:latin typeface="Lexend "/>
                <a:ea typeface="+mn-ea"/>
                <a:cs typeface="+mn-cs"/>
              </a:rPr>
              <a:t> </a:t>
            </a:r>
            <a:r>
              <a:rPr kumimoji="0" lang="en-US" sz="1400" b="0" i="0" u="none" strike="noStrike" kern="1200" cap="none" spc="0" normalizeH="0" baseline="0" noProof="0" dirty="0">
                <a:ln>
                  <a:noFill/>
                </a:ln>
                <a:solidFill>
                  <a:srgbClr val="7BB100"/>
                </a:solidFill>
                <a:effectLst/>
                <a:uLnTx/>
                <a:uFillTx/>
                <a:latin typeface="Lexend "/>
                <a:ea typeface="+mn-ea"/>
                <a:cs typeface="+mn-cs"/>
              </a:rPr>
              <a:t>AND MILESTONES</a:t>
            </a:r>
            <a:r>
              <a:rPr kumimoji="0" lang="ro-RO" sz="1400" b="0" i="0" u="none" strike="noStrike" kern="1200" cap="none" spc="0" normalizeH="0" baseline="0" noProof="0" dirty="0">
                <a:ln>
                  <a:noFill/>
                </a:ln>
                <a:solidFill>
                  <a:srgbClr val="7BB100"/>
                </a:solidFill>
                <a:effectLst/>
                <a:uLnTx/>
                <a:uFillTx/>
                <a:latin typeface="Lexend "/>
                <a:ea typeface="+mn-ea"/>
                <a:cs typeface="+mn-cs"/>
              </a:rPr>
              <a:t>:</a:t>
            </a:r>
            <a:endParaRPr kumimoji="0" lang="en-US" sz="1400" b="0" i="0" u="none" strike="noStrike" kern="1200" cap="none" spc="0" normalizeH="0" baseline="0" noProof="0" dirty="0">
              <a:ln>
                <a:noFill/>
              </a:ln>
              <a:solidFill>
                <a:srgbClr val="7BB100"/>
              </a:solidFill>
              <a:effectLst/>
              <a:uLnTx/>
              <a:uFillTx/>
              <a:latin typeface="Lexend "/>
              <a:ea typeface="+mn-ea"/>
              <a:cs typeface="+mn-cs"/>
            </a:endParaRPr>
          </a:p>
        </p:txBody>
      </p:sp>
      <p:sp>
        <p:nvSpPr>
          <p:cNvPr id="19" name="Rectangle: Top Corners Rounded 18">
            <a:extLst>
              <a:ext uri="{FF2B5EF4-FFF2-40B4-BE49-F238E27FC236}">
                <a16:creationId xmlns:a16="http://schemas.microsoft.com/office/drawing/2014/main" id="{389A2B83-9380-474F-7360-6CD8BCA29FEB}"/>
              </a:ext>
            </a:extLst>
          </p:cNvPr>
          <p:cNvSpPr/>
          <p:nvPr/>
        </p:nvSpPr>
        <p:spPr>
          <a:xfrm rot="5400000">
            <a:off x="5665886" y="2778490"/>
            <a:ext cx="5722671" cy="2436349"/>
          </a:xfrm>
          <a:prstGeom prst="round2SameRect">
            <a:avLst>
              <a:gd name="adj1" fmla="val 16667"/>
              <a:gd name="adj2" fmla="val 14130"/>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Top Corners Rounded 19">
            <a:extLst>
              <a:ext uri="{FF2B5EF4-FFF2-40B4-BE49-F238E27FC236}">
                <a16:creationId xmlns:a16="http://schemas.microsoft.com/office/drawing/2014/main" id="{C83C4BAD-4CE3-A110-329C-82F7BB041173}"/>
              </a:ext>
            </a:extLst>
          </p:cNvPr>
          <p:cNvSpPr/>
          <p:nvPr/>
        </p:nvSpPr>
        <p:spPr>
          <a:xfrm rot="5400000">
            <a:off x="3229537" y="2778490"/>
            <a:ext cx="5722671" cy="2436349"/>
          </a:xfrm>
          <a:prstGeom prst="round2SameRect">
            <a:avLst>
              <a:gd name="adj1" fmla="val 16667"/>
              <a:gd name="adj2" fmla="val 13692"/>
            </a:avLst>
          </a:prstGeom>
          <a:gradFill>
            <a:gsLst>
              <a:gs pos="100000">
                <a:srgbClr val="7BB100"/>
              </a:gs>
              <a:gs pos="11000">
                <a:srgbClr val="10770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Top Corners Rounded 20">
            <a:extLst>
              <a:ext uri="{FF2B5EF4-FFF2-40B4-BE49-F238E27FC236}">
                <a16:creationId xmlns:a16="http://schemas.microsoft.com/office/drawing/2014/main" id="{E3D0BE9C-0BFE-043B-542D-0353734EAFC9}"/>
              </a:ext>
            </a:extLst>
          </p:cNvPr>
          <p:cNvSpPr/>
          <p:nvPr/>
        </p:nvSpPr>
        <p:spPr>
          <a:xfrm rot="5400000">
            <a:off x="8107361" y="2773363"/>
            <a:ext cx="5722671" cy="2446604"/>
          </a:xfrm>
          <a:prstGeom prst="round2SameRect">
            <a:avLst>
              <a:gd name="adj1" fmla="val 16667"/>
              <a:gd name="adj2" fmla="val 13692"/>
            </a:avLst>
          </a:prstGeom>
          <a:gradFill>
            <a:gsLst>
              <a:gs pos="100000">
                <a:srgbClr val="7BB100"/>
              </a:gs>
              <a:gs pos="11000">
                <a:srgbClr val="10770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Top Corners Rounded 30">
            <a:extLst>
              <a:ext uri="{FF2B5EF4-FFF2-40B4-BE49-F238E27FC236}">
                <a16:creationId xmlns:a16="http://schemas.microsoft.com/office/drawing/2014/main" id="{3778AD17-542D-CA1D-0681-019E348EF994}"/>
              </a:ext>
            </a:extLst>
          </p:cNvPr>
          <p:cNvSpPr/>
          <p:nvPr/>
        </p:nvSpPr>
        <p:spPr>
          <a:xfrm rot="5400000">
            <a:off x="-1643161" y="2778490"/>
            <a:ext cx="5722671" cy="2436349"/>
          </a:xfrm>
          <a:prstGeom prst="round2SameRect">
            <a:avLst>
              <a:gd name="adj1" fmla="val 16667"/>
              <a:gd name="adj2" fmla="val 13692"/>
            </a:avLst>
          </a:prstGeom>
          <a:gradFill>
            <a:gsLst>
              <a:gs pos="100000">
                <a:srgbClr val="7BB100"/>
              </a:gs>
              <a:gs pos="11000">
                <a:srgbClr val="10770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3" name="Graphic 32">
            <a:extLst>
              <a:ext uri="{FF2B5EF4-FFF2-40B4-BE49-F238E27FC236}">
                <a16:creationId xmlns:a16="http://schemas.microsoft.com/office/drawing/2014/main" id="{399D1931-61CB-58F0-FAD8-705A4CB7BE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347914" y="2207108"/>
            <a:ext cx="596924" cy="420058"/>
          </a:xfrm>
          <a:prstGeom prst="rect">
            <a:avLst/>
          </a:prstGeom>
        </p:spPr>
      </p:pic>
      <p:pic>
        <p:nvPicPr>
          <p:cNvPr id="34" name="Graphic 33">
            <a:extLst>
              <a:ext uri="{FF2B5EF4-FFF2-40B4-BE49-F238E27FC236}">
                <a16:creationId xmlns:a16="http://schemas.microsoft.com/office/drawing/2014/main" id="{240EEC21-6FD5-B09B-DC3E-C1C6922D1B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220611" y="2207108"/>
            <a:ext cx="596924" cy="420058"/>
          </a:xfrm>
          <a:prstGeom prst="rect">
            <a:avLst/>
          </a:prstGeom>
        </p:spPr>
      </p:pic>
      <p:pic>
        <p:nvPicPr>
          <p:cNvPr id="35" name="Graphic 34">
            <a:extLst>
              <a:ext uri="{FF2B5EF4-FFF2-40B4-BE49-F238E27FC236}">
                <a16:creationId xmlns:a16="http://schemas.microsoft.com/office/drawing/2014/main" id="{E2A31087-9657-A80A-0E7D-32195369B6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4774008" y="2207108"/>
            <a:ext cx="596924" cy="420058"/>
          </a:xfrm>
          <a:prstGeom prst="rect">
            <a:avLst/>
          </a:prstGeom>
        </p:spPr>
      </p:pic>
      <p:pic>
        <p:nvPicPr>
          <p:cNvPr id="36" name="Graphic 35">
            <a:extLst>
              <a:ext uri="{FF2B5EF4-FFF2-40B4-BE49-F238E27FC236}">
                <a16:creationId xmlns:a16="http://schemas.microsoft.com/office/drawing/2014/main" id="{E1B6602C-CFE7-6F8B-4D50-500938A053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9656958" y="2207108"/>
            <a:ext cx="596924" cy="420058"/>
          </a:xfrm>
          <a:prstGeom prst="rect">
            <a:avLst/>
          </a:prstGeom>
        </p:spPr>
      </p:pic>
      <p:sp>
        <p:nvSpPr>
          <p:cNvPr id="37" name="TextBox 36">
            <a:extLst>
              <a:ext uri="{FF2B5EF4-FFF2-40B4-BE49-F238E27FC236}">
                <a16:creationId xmlns:a16="http://schemas.microsoft.com/office/drawing/2014/main" id="{708E7F65-1D5E-C1EA-E0EC-E5C79E2EFE91}"/>
              </a:ext>
            </a:extLst>
          </p:cNvPr>
          <p:cNvSpPr txBox="1"/>
          <p:nvPr/>
        </p:nvSpPr>
        <p:spPr>
          <a:xfrm>
            <a:off x="322374" y="1474536"/>
            <a:ext cx="1791601"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Pre-Launch</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 Phase</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C881"/>
                </a:solidFill>
                <a:effectLst/>
                <a:uLnTx/>
                <a:uFillTx/>
                <a:latin typeface="Lexend "/>
                <a:ea typeface="+mn-ea"/>
                <a:cs typeface="+mn-cs"/>
              </a:rPr>
              <a:t>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Secure funding, finalize partnerships for land, technology,</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Complete feasibility studies and develop financial and environmental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impact projections.</a:t>
            </a:r>
          </a:p>
        </p:txBody>
      </p:sp>
      <p:sp>
        <p:nvSpPr>
          <p:cNvPr id="38" name="TextBox 37">
            <a:extLst>
              <a:ext uri="{FF2B5EF4-FFF2-40B4-BE49-F238E27FC236}">
                <a16:creationId xmlns:a16="http://schemas.microsoft.com/office/drawing/2014/main" id="{28F99E35-1C20-7F9A-748E-C372B760D776}"/>
              </a:ext>
            </a:extLst>
          </p:cNvPr>
          <p:cNvSpPr txBox="1"/>
          <p:nvPr/>
        </p:nvSpPr>
        <p:spPr>
          <a:xfrm>
            <a:off x="2758721" y="1474536"/>
            <a:ext cx="1791601"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Construction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&amp; Setup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C881"/>
                </a:solidFill>
                <a:effectLst/>
                <a:uLnTx/>
                <a:uFillTx/>
                <a:latin typeface="Lexend "/>
                <a:ea typeface="+mn-ea"/>
                <a:cs typeface="+mn-cs"/>
              </a:rPr>
              <a:t>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Build vertical farming,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Recruit and train staff to operate the new systems efficiently.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end of 2026, we will begin the production of 20 tons/day, for the Cut 1 farm.</a:t>
            </a:r>
          </a:p>
        </p:txBody>
      </p:sp>
      <p:sp>
        <p:nvSpPr>
          <p:cNvPr id="39" name="TextBox 38">
            <a:extLst>
              <a:ext uri="{FF2B5EF4-FFF2-40B4-BE49-F238E27FC236}">
                <a16:creationId xmlns:a16="http://schemas.microsoft.com/office/drawing/2014/main" id="{AA7728F6-71C9-1C69-165C-A41998D0804A}"/>
              </a:ext>
            </a:extLst>
          </p:cNvPr>
          <p:cNvSpPr txBox="1"/>
          <p:nvPr/>
        </p:nvSpPr>
        <p:spPr>
          <a:xfrm>
            <a:off x="5195071" y="1474536"/>
            <a:ext cx="179160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Initial Production Phase</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C881"/>
                </a:solidFill>
                <a:effectLst/>
                <a:uLnTx/>
                <a:uFillTx/>
                <a:latin typeface="Lexend "/>
                <a:ea typeface="+mn-ea"/>
                <a:cs typeface="+mn-cs"/>
              </a:rPr>
              <a:t>2027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Begin the production of wheatgrass, integrating it into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the livestock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feeding system.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Monitor livestock health, feed quality, and operational performance to optimize production.</a:t>
            </a:r>
          </a:p>
        </p:txBody>
      </p:sp>
      <p:sp>
        <p:nvSpPr>
          <p:cNvPr id="40" name="TextBox 39">
            <a:extLst>
              <a:ext uri="{FF2B5EF4-FFF2-40B4-BE49-F238E27FC236}">
                <a16:creationId xmlns:a16="http://schemas.microsoft.com/office/drawing/2014/main" id="{4B8DF624-9B0B-4199-A362-3EB55F7C4642}"/>
              </a:ext>
            </a:extLst>
          </p:cNvPr>
          <p:cNvSpPr txBox="1"/>
          <p:nvPr/>
        </p:nvSpPr>
        <p:spPr>
          <a:xfrm>
            <a:off x="7631420" y="1474536"/>
            <a:ext cx="1791601"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Full-Scale</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Operation</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C881"/>
                </a:solidFill>
                <a:effectLst/>
                <a:uLnTx/>
                <a:uFillTx/>
                <a:latin typeface="Lexend "/>
                <a:ea typeface="+mn-ea"/>
                <a:cs typeface="+mn-cs"/>
              </a:rPr>
              <a:t>2028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Reach full production capacity of 40 tons of wheatgrass per day.</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Evaluate financial returns, operational efficiencies, and environmental impacts, adjusting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the system as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needed for maximum performance.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ntegrat</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ing</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CO₂ capture systems</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end of 202</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8</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we will begin the vertical farm construction for Cut 2 farm, for a 20 tons/day production.</a:t>
            </a:r>
          </a:p>
        </p:txBody>
      </p:sp>
      <p:sp>
        <p:nvSpPr>
          <p:cNvPr id="41" name="TextBox 40">
            <a:extLst>
              <a:ext uri="{FF2B5EF4-FFF2-40B4-BE49-F238E27FC236}">
                <a16:creationId xmlns:a16="http://schemas.microsoft.com/office/drawing/2014/main" id="{A54F912F-A145-04D8-9A5E-5478993ED725}"/>
              </a:ext>
            </a:extLst>
          </p:cNvPr>
          <p:cNvSpPr txBox="1"/>
          <p:nvPr/>
        </p:nvSpPr>
        <p:spPr>
          <a:xfrm>
            <a:off x="10179495" y="1474536"/>
            <a:ext cx="17916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Doubled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Capacity</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C881"/>
                </a:solidFill>
                <a:effectLst/>
                <a:uLnTx/>
                <a:uFillTx/>
                <a:latin typeface="Lexend "/>
                <a:ea typeface="+mn-ea"/>
                <a:cs typeface="+mn-cs"/>
              </a:rPr>
              <a:t>2029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The capacity is set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to be doubled, to</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40 tons/day, at the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Cut 2 farm.</a:t>
            </a:r>
          </a:p>
        </p:txBody>
      </p:sp>
      <p:cxnSp>
        <p:nvCxnSpPr>
          <p:cNvPr id="43" name="Straight Connector 42">
            <a:extLst>
              <a:ext uri="{FF2B5EF4-FFF2-40B4-BE49-F238E27FC236}">
                <a16:creationId xmlns:a16="http://schemas.microsoft.com/office/drawing/2014/main" id="{D3C2D5AC-7022-F0E5-3840-1A367EF15FA0}"/>
              </a:ext>
            </a:extLst>
          </p:cNvPr>
          <p:cNvCxnSpPr>
            <a:cxnSpLocks/>
          </p:cNvCxnSpPr>
          <p:nvPr/>
        </p:nvCxnSpPr>
        <p:spPr>
          <a:xfrm>
            <a:off x="2830335" y="3408974"/>
            <a:ext cx="164837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A69C3C2-7726-6551-95BF-52DB430CCBA9}"/>
              </a:ext>
            </a:extLst>
          </p:cNvPr>
          <p:cNvCxnSpPr>
            <a:cxnSpLocks/>
          </p:cNvCxnSpPr>
          <p:nvPr/>
        </p:nvCxnSpPr>
        <p:spPr>
          <a:xfrm>
            <a:off x="393988" y="3644361"/>
            <a:ext cx="164837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8B7BEBD3-CFEA-4DC6-5F28-B64D7667BED0}"/>
              </a:ext>
            </a:extLst>
          </p:cNvPr>
          <p:cNvCxnSpPr>
            <a:cxnSpLocks/>
          </p:cNvCxnSpPr>
          <p:nvPr/>
        </p:nvCxnSpPr>
        <p:spPr>
          <a:xfrm>
            <a:off x="5266685" y="3720561"/>
            <a:ext cx="164837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DFDBA12-66C2-40D7-65D7-CEDC37E552E3}"/>
              </a:ext>
            </a:extLst>
          </p:cNvPr>
          <p:cNvCxnSpPr>
            <a:cxnSpLocks/>
          </p:cNvCxnSpPr>
          <p:nvPr/>
        </p:nvCxnSpPr>
        <p:spPr>
          <a:xfrm>
            <a:off x="7703034" y="3258518"/>
            <a:ext cx="164837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088DCF4-97B9-59AE-3410-50DE56C434F2}"/>
              </a:ext>
            </a:extLst>
          </p:cNvPr>
          <p:cNvCxnSpPr>
            <a:cxnSpLocks/>
          </p:cNvCxnSpPr>
          <p:nvPr/>
        </p:nvCxnSpPr>
        <p:spPr>
          <a:xfrm>
            <a:off x="7703034" y="5458740"/>
            <a:ext cx="164837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7CF19DF-BC94-D2F4-D4C1-C928113657D4}"/>
              </a:ext>
            </a:extLst>
          </p:cNvPr>
          <p:cNvCxnSpPr>
            <a:cxnSpLocks/>
          </p:cNvCxnSpPr>
          <p:nvPr/>
        </p:nvCxnSpPr>
        <p:spPr>
          <a:xfrm>
            <a:off x="2830335" y="4564674"/>
            <a:ext cx="164837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53" name="Graphic 52">
            <a:extLst>
              <a:ext uri="{FF2B5EF4-FFF2-40B4-BE49-F238E27FC236}">
                <a16:creationId xmlns:a16="http://schemas.microsoft.com/office/drawing/2014/main" id="{BBB766EC-532B-14AD-2E1A-2600C5E3BD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58043" y="5156039"/>
            <a:ext cx="1074706" cy="1367808"/>
          </a:xfrm>
          <a:prstGeom prst="rect">
            <a:avLst/>
          </a:prstGeom>
        </p:spPr>
      </p:pic>
      <p:cxnSp>
        <p:nvCxnSpPr>
          <p:cNvPr id="5" name="Straight Connector 4">
            <a:extLst>
              <a:ext uri="{FF2B5EF4-FFF2-40B4-BE49-F238E27FC236}">
                <a16:creationId xmlns:a16="http://schemas.microsoft.com/office/drawing/2014/main" id="{E2793432-ABFC-F07F-92E4-5BB1176F5FF3}"/>
              </a:ext>
            </a:extLst>
          </p:cNvPr>
          <p:cNvCxnSpPr>
            <a:cxnSpLocks/>
          </p:cNvCxnSpPr>
          <p:nvPr/>
        </p:nvCxnSpPr>
        <p:spPr>
          <a:xfrm>
            <a:off x="7703034" y="4894193"/>
            <a:ext cx="164837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435109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682C81A3-B608-2884-CBD4-7307A2985F25}"/>
            </a:ext>
          </a:extLst>
        </p:cNvPr>
        <p:cNvGrpSpPr/>
        <p:nvPr/>
      </p:nvGrpSpPr>
      <p:grpSpPr>
        <a:xfrm>
          <a:off x="0" y="0"/>
          <a:ext cx="0" cy="0"/>
          <a:chOff x="0" y="0"/>
          <a:chExt cx="0" cy="0"/>
        </a:xfrm>
      </p:grpSpPr>
      <p:sp>
        <p:nvSpPr>
          <p:cNvPr id="18" name="Rectangle: Diagonal Corners Rounded 17">
            <a:extLst>
              <a:ext uri="{FF2B5EF4-FFF2-40B4-BE49-F238E27FC236}">
                <a16:creationId xmlns:a16="http://schemas.microsoft.com/office/drawing/2014/main" id="{465E9597-D821-90A2-FD4C-B7BC710F32F0}"/>
              </a:ext>
            </a:extLst>
          </p:cNvPr>
          <p:cNvSpPr/>
          <p:nvPr/>
        </p:nvSpPr>
        <p:spPr>
          <a:xfrm>
            <a:off x="454122" y="3276601"/>
            <a:ext cx="5376228" cy="2913826"/>
          </a:xfrm>
          <a:prstGeom prst="round2DiagRect">
            <a:avLst>
              <a:gd name="adj1" fmla="val 10078"/>
              <a:gd name="adj2" fmla="val 0"/>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3">
            <a:extLst>
              <a:ext uri="{FF2B5EF4-FFF2-40B4-BE49-F238E27FC236}">
                <a16:creationId xmlns:a16="http://schemas.microsoft.com/office/drawing/2014/main" id="{0832B9A9-705F-A130-BD47-F3FBA70D8D5B}"/>
              </a:ext>
            </a:extLst>
          </p:cNvPr>
          <p:cNvSpPr/>
          <p:nvPr/>
        </p:nvSpPr>
        <p:spPr>
          <a:xfrm>
            <a:off x="1274981" y="1426067"/>
            <a:ext cx="9642038" cy="1120283"/>
          </a:xfrm>
          <a:prstGeom prst="roundRect">
            <a:avLst>
              <a:gd name="adj" fmla="val 10792"/>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891183F8-55F9-8537-E2BE-002AEE00B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2360A2FD-E425-BB84-F1D3-59D57EA4CA93}"/>
              </a:ext>
            </a:extLst>
          </p:cNvPr>
          <p:cNvSpPr txBox="1"/>
          <p:nvPr/>
        </p:nvSpPr>
        <p:spPr>
          <a:xfrm>
            <a:off x="1274981" y="667574"/>
            <a:ext cx="1023756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Lexend" pitchFamily="2" charset="0"/>
                <a:ea typeface="+mn-ea"/>
                <a:cs typeface="+mn-cs"/>
              </a:rPr>
              <a:t>ALTERNATIVES for</a:t>
            </a:r>
            <a:r>
              <a:rPr kumimoji="0" lang="ro-RO" sz="3800" b="0" i="0" u="none" strike="noStrike" kern="1200" cap="none" spc="0" normalizeH="0" baseline="0" noProof="0" dirty="0">
                <a:ln>
                  <a:noFill/>
                </a:ln>
                <a:solidFill>
                  <a:prstClr val="white"/>
                </a:solidFill>
                <a:effectLst/>
                <a:uLnTx/>
                <a:uFillTx/>
                <a:latin typeface="Lexend" pitchFamily="2" charset="0"/>
                <a:ea typeface="+mn-ea"/>
                <a:cs typeface="+mn-cs"/>
              </a:rPr>
              <a:t> </a:t>
            </a:r>
            <a:r>
              <a:rPr kumimoji="0" lang="en-US" sz="3800" b="0" i="0" u="none" strike="noStrike" kern="1200" cap="none" spc="0" normalizeH="0" baseline="0" noProof="0" dirty="0">
                <a:ln>
                  <a:noFill/>
                </a:ln>
                <a:solidFill>
                  <a:prstClr val="white"/>
                </a:solidFill>
                <a:effectLst/>
                <a:uLnTx/>
                <a:uFillTx/>
                <a:latin typeface="Lexend" pitchFamily="2" charset="0"/>
                <a:ea typeface="+mn-ea"/>
                <a:cs typeface="+mn-cs"/>
              </a:rPr>
              <a:t>VALORIZING MILK</a:t>
            </a:r>
          </a:p>
        </p:txBody>
      </p:sp>
      <p:grpSp>
        <p:nvGrpSpPr>
          <p:cNvPr id="6" name="Group 5">
            <a:extLst>
              <a:ext uri="{FF2B5EF4-FFF2-40B4-BE49-F238E27FC236}">
                <a16:creationId xmlns:a16="http://schemas.microsoft.com/office/drawing/2014/main" id="{AAF8CD42-F37D-C9B3-1506-D0B284C3C9E8}"/>
              </a:ext>
            </a:extLst>
          </p:cNvPr>
          <p:cNvGrpSpPr/>
          <p:nvPr/>
        </p:nvGrpSpPr>
        <p:grpSpPr>
          <a:xfrm>
            <a:off x="454122" y="667574"/>
            <a:ext cx="671674" cy="667574"/>
            <a:chOff x="6278620" y="1592576"/>
            <a:chExt cx="671674" cy="667574"/>
          </a:xfrm>
        </p:grpSpPr>
        <p:pic>
          <p:nvPicPr>
            <p:cNvPr id="4" name="Picture 3" descr="A green circle with black background&#10;&#10;AI-generated content may be incorrect.">
              <a:extLst>
                <a:ext uri="{FF2B5EF4-FFF2-40B4-BE49-F238E27FC236}">
                  <a16:creationId xmlns:a16="http://schemas.microsoft.com/office/drawing/2014/main" id="{A7D4FCD8-EE19-06FF-DEE7-AFE256BEE3F0}"/>
                </a:ext>
              </a:extLst>
            </p:cNvPr>
            <p:cNvPicPr>
              <a:picLocks noChangeAspect="1"/>
            </p:cNvPicPr>
            <p:nvPr/>
          </p:nvPicPr>
          <p:blipFill>
            <a:blip r:embed="rId3"/>
            <a:stretch>
              <a:fillRect/>
            </a:stretch>
          </p:blipFill>
          <p:spPr>
            <a:xfrm>
              <a:off x="6278620" y="1592576"/>
              <a:ext cx="671674" cy="667574"/>
            </a:xfrm>
            <a:prstGeom prst="rect">
              <a:avLst/>
            </a:prstGeom>
          </p:spPr>
        </p:pic>
        <p:sp>
          <p:nvSpPr>
            <p:cNvPr id="5" name="TextBox 4">
              <a:extLst>
                <a:ext uri="{FF2B5EF4-FFF2-40B4-BE49-F238E27FC236}">
                  <a16:creationId xmlns:a16="http://schemas.microsoft.com/office/drawing/2014/main" id="{FC38056C-75F2-8629-606F-0F3EEE2F6120}"/>
                </a:ext>
              </a:extLst>
            </p:cNvPr>
            <p:cNvSpPr txBox="1"/>
            <p:nvPr/>
          </p:nvSpPr>
          <p:spPr>
            <a:xfrm>
              <a:off x="6427806" y="1687836"/>
              <a:ext cx="367408"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5</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grpSp>
      <p:sp>
        <p:nvSpPr>
          <p:cNvPr id="12" name="TextBox 11">
            <a:extLst>
              <a:ext uri="{FF2B5EF4-FFF2-40B4-BE49-F238E27FC236}">
                <a16:creationId xmlns:a16="http://schemas.microsoft.com/office/drawing/2014/main" id="{2627D2AA-E8F8-73EE-5F42-141435BC3450}"/>
              </a:ext>
            </a:extLst>
          </p:cNvPr>
          <p:cNvSpPr txBox="1"/>
          <p:nvPr/>
        </p:nvSpPr>
        <p:spPr>
          <a:xfrm>
            <a:off x="1327149" y="1478376"/>
            <a:ext cx="95186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Increasing the Value of Raw Milk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We are conducting in-depth research on methods to </a:t>
            </a:r>
            <a:r>
              <a:rPr kumimoji="0" lang="en-US"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increase the value of raw milk</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including developing premium dairy products such as </a:t>
            </a:r>
            <a:r>
              <a:rPr kumimoji="0" lang="en-US"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cream, </a:t>
            </a:r>
            <a:r>
              <a:rPr kumimoji="0" lang="ro-RO"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fat</a:t>
            </a:r>
            <a:r>
              <a:rPr kumimoji="0" lang="en-US"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and milk-based supplements</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This focus on value-added products will allow us to capture premium pricing, </a:t>
            </a:r>
            <a:r>
              <a:rPr kumimoji="0" lang="en-US"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increase margins</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and diversify into higher-value sectors, creating new revenue opportunities in both local and international markets</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16" name="TextBox 15">
            <a:extLst>
              <a:ext uri="{FF2B5EF4-FFF2-40B4-BE49-F238E27FC236}">
                <a16:creationId xmlns:a16="http://schemas.microsoft.com/office/drawing/2014/main" id="{C29CA71E-963A-ABC6-8B51-F7FFF2EC2BB4}"/>
              </a:ext>
            </a:extLst>
          </p:cNvPr>
          <p:cNvSpPr txBox="1"/>
          <p:nvPr/>
        </p:nvSpPr>
        <p:spPr>
          <a:xfrm>
            <a:off x="677709" y="3671685"/>
            <a:ext cx="2545577" cy="2308324"/>
          </a:xfrm>
          <a:prstGeom prst="rect">
            <a:avLst/>
          </a:prstGeom>
          <a:noFill/>
        </p:spPr>
        <p:txBody>
          <a:bodyPr wrap="square" numCol="1" spcCol="18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BB100"/>
                </a:solidFill>
                <a:effectLst/>
                <a:uLnTx/>
                <a:uFillTx/>
                <a:latin typeface="Lexend  "/>
                <a:ea typeface="+mn-ea"/>
                <a:cs typeface="+mn-cs"/>
              </a:rPr>
              <a:t>Milk Valorization and </a:t>
            </a:r>
            <a:endParaRPr kumimoji="0" lang="ro-RO" sz="1200" b="1" i="0" u="none" strike="noStrike" kern="1200" cap="none" spc="0" normalizeH="0" baseline="0" noProof="0" dirty="0">
              <a:ln>
                <a:noFill/>
              </a:ln>
              <a:solidFill>
                <a:srgbClr val="7BB100"/>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BB100"/>
                </a:solidFill>
                <a:effectLst/>
                <a:uLnTx/>
                <a:uFillTx/>
                <a:latin typeface="Lexend  "/>
                <a:ea typeface="+mn-ea"/>
                <a:cs typeface="+mn-cs"/>
              </a:rPr>
              <a:t>Value-Added Products </a:t>
            </a:r>
            <a:endParaRPr kumimoji="0" lang="ro-RO" sz="1200" b="1" i="0" u="none" strike="noStrike" kern="1200" cap="none" spc="0" normalizeH="0" baseline="0" noProof="0" dirty="0">
              <a:ln>
                <a:noFill/>
              </a:ln>
              <a:solidFill>
                <a:srgbClr val="7BB100"/>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black"/>
              </a:solidFill>
              <a:effectLst/>
              <a:uLnTx/>
              <a:uFillTx/>
              <a:latin typeface="Lexend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Fat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Protein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Butter</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Milk powder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Extract water from milk </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to reduce</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transportation costs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Zero-emissions milk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GMO-Free milk</a:t>
            </a:r>
          </a:p>
        </p:txBody>
      </p:sp>
      <p:sp>
        <p:nvSpPr>
          <p:cNvPr id="15" name="Rectangle: Rounded Corners 14">
            <a:extLst>
              <a:ext uri="{FF2B5EF4-FFF2-40B4-BE49-F238E27FC236}">
                <a16:creationId xmlns:a16="http://schemas.microsoft.com/office/drawing/2014/main" id="{6F7E9E90-3567-30A7-2333-DF4986224C0C}"/>
              </a:ext>
            </a:extLst>
          </p:cNvPr>
          <p:cNvSpPr/>
          <p:nvPr/>
        </p:nvSpPr>
        <p:spPr>
          <a:xfrm>
            <a:off x="454121" y="2729311"/>
            <a:ext cx="11356239" cy="381362"/>
          </a:xfrm>
          <a:prstGeom prst="roundRect">
            <a:avLst>
              <a:gd name="adj" fmla="val 50000"/>
            </a:avLst>
          </a:prstGeom>
          <a:gradFill flip="none" rotWithShape="1">
            <a:gsLst>
              <a:gs pos="90000">
                <a:srgbClr val="015422"/>
              </a:gs>
              <a:gs pos="45000">
                <a:srgbClr val="7BB1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4EBE5E0E-08F7-8CAF-A0DE-E3D29C7157D8}"/>
              </a:ext>
            </a:extLst>
          </p:cNvPr>
          <p:cNvSpPr txBox="1"/>
          <p:nvPr/>
        </p:nvSpPr>
        <p:spPr>
          <a:xfrm>
            <a:off x="548512" y="2766104"/>
            <a:ext cx="28039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exend "/>
                <a:ea typeface="+mn-ea"/>
                <a:cs typeface="+mn-cs"/>
              </a:rPr>
              <a:t>RESEARCH KEY OBJECTIVES:</a:t>
            </a:r>
          </a:p>
        </p:txBody>
      </p:sp>
      <p:pic>
        <p:nvPicPr>
          <p:cNvPr id="24" name="Graphic 23">
            <a:extLst>
              <a:ext uri="{FF2B5EF4-FFF2-40B4-BE49-F238E27FC236}">
                <a16:creationId xmlns:a16="http://schemas.microsoft.com/office/drawing/2014/main" id="{69326B95-4F92-0CA7-AC04-AB5658578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930332" y="2468778"/>
            <a:ext cx="807546" cy="641895"/>
          </a:xfrm>
          <a:prstGeom prst="rect">
            <a:avLst/>
          </a:prstGeom>
        </p:spPr>
      </p:pic>
      <p:pic>
        <p:nvPicPr>
          <p:cNvPr id="8" name="Graphic 7">
            <a:extLst>
              <a:ext uri="{FF2B5EF4-FFF2-40B4-BE49-F238E27FC236}">
                <a16:creationId xmlns:a16="http://schemas.microsoft.com/office/drawing/2014/main" id="{4EBBF309-932D-DD3C-A272-BB229FAC21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4966" y="4261607"/>
            <a:ext cx="3231081" cy="1928820"/>
          </a:xfrm>
          <a:prstGeom prst="rect">
            <a:avLst/>
          </a:prstGeom>
        </p:spPr>
      </p:pic>
      <p:pic>
        <p:nvPicPr>
          <p:cNvPr id="21" name="Picture 20" descr="A pile of white powder&#10;&#10;AI-generated content may be incorrect.">
            <a:extLst>
              <a:ext uri="{FF2B5EF4-FFF2-40B4-BE49-F238E27FC236}">
                <a16:creationId xmlns:a16="http://schemas.microsoft.com/office/drawing/2014/main" id="{B32D58A1-99BA-C7DC-8B22-323605116B7F}"/>
              </a:ext>
            </a:extLst>
          </p:cNvPr>
          <p:cNvPicPr>
            <a:picLocks noChangeAspect="1"/>
          </p:cNvPicPr>
          <p:nvPr/>
        </p:nvPicPr>
        <p:blipFill>
          <a:blip r:embed="rId8">
            <a:extLst>
              <a:ext uri="{28A0092B-C50C-407E-A947-70E740481C1C}">
                <a14:useLocalDpi xmlns:a14="http://schemas.microsoft.com/office/drawing/2010/main" val="0"/>
              </a:ext>
            </a:extLst>
          </a:blip>
          <a:srcRect l="426" t="4803" r="21592" b="8236"/>
          <a:stretch/>
        </p:blipFill>
        <p:spPr>
          <a:xfrm>
            <a:off x="6361652" y="3276601"/>
            <a:ext cx="5376226" cy="2913826"/>
          </a:xfrm>
          <a:prstGeom prst="round2DiagRect">
            <a:avLst>
              <a:gd name="adj1" fmla="val 9326"/>
              <a:gd name="adj2" fmla="val 0"/>
            </a:avLst>
          </a:prstGeom>
        </p:spPr>
      </p:pic>
      <p:pic>
        <p:nvPicPr>
          <p:cNvPr id="22" name="Graphic 21">
            <a:extLst>
              <a:ext uri="{FF2B5EF4-FFF2-40B4-BE49-F238E27FC236}">
                <a16:creationId xmlns:a16="http://schemas.microsoft.com/office/drawing/2014/main" id="{D6B46C0B-9DAF-3B49-4B5A-0779C5AC8A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4966" y="3617898"/>
            <a:ext cx="1729313" cy="560745"/>
          </a:xfrm>
          <a:prstGeom prst="rect">
            <a:avLst/>
          </a:prstGeom>
        </p:spPr>
      </p:pic>
    </p:spTree>
    <p:extLst>
      <p:ext uri="{BB962C8B-B14F-4D97-AF65-F5344CB8AC3E}">
        <p14:creationId xmlns:p14="http://schemas.microsoft.com/office/powerpoint/2010/main" val="30347229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FB53C5C8-0602-4543-4DBD-99A02C6EE37E}"/>
              </a:ext>
            </a:extLst>
          </p:cNvPr>
          <p:cNvSpPr/>
          <p:nvPr/>
        </p:nvSpPr>
        <p:spPr>
          <a:xfrm rot="16200000">
            <a:off x="6994967" y="1672779"/>
            <a:ext cx="6869817" cy="3524251"/>
          </a:xfrm>
          <a:prstGeom prst="round1Rect">
            <a:avLst>
              <a:gd name="adj" fmla="val 29772"/>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3A224FFF-4093-DA78-ECAB-5891E1330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4AD63936-CCEB-BDE7-FB03-51606886BEA4}"/>
              </a:ext>
            </a:extLst>
          </p:cNvPr>
          <p:cNvSpPr txBox="1"/>
          <p:nvPr/>
        </p:nvSpPr>
        <p:spPr>
          <a:xfrm>
            <a:off x="1274981" y="667574"/>
            <a:ext cx="96612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pitchFamily="2" charset="0"/>
                <a:ea typeface="+mn-ea"/>
                <a:cs typeface="+mn-cs"/>
              </a:rPr>
              <a:t>GREENHOUSES</a:t>
            </a:r>
          </a:p>
        </p:txBody>
      </p:sp>
      <p:grpSp>
        <p:nvGrpSpPr>
          <p:cNvPr id="4" name="Group 3">
            <a:extLst>
              <a:ext uri="{FF2B5EF4-FFF2-40B4-BE49-F238E27FC236}">
                <a16:creationId xmlns:a16="http://schemas.microsoft.com/office/drawing/2014/main" id="{558AD215-BB65-9C09-4406-3E85D0A076BE}"/>
              </a:ext>
            </a:extLst>
          </p:cNvPr>
          <p:cNvGrpSpPr/>
          <p:nvPr/>
        </p:nvGrpSpPr>
        <p:grpSpPr>
          <a:xfrm>
            <a:off x="454122" y="667574"/>
            <a:ext cx="671674" cy="667574"/>
            <a:chOff x="6278620" y="1592576"/>
            <a:chExt cx="671674" cy="667574"/>
          </a:xfrm>
        </p:grpSpPr>
        <p:pic>
          <p:nvPicPr>
            <p:cNvPr id="5" name="Picture 4" descr="A green circle with black background&#10;&#10;AI-generated content may be incorrect.">
              <a:extLst>
                <a:ext uri="{FF2B5EF4-FFF2-40B4-BE49-F238E27FC236}">
                  <a16:creationId xmlns:a16="http://schemas.microsoft.com/office/drawing/2014/main" id="{27DE7911-753F-93D2-25BA-36EF5ED56540}"/>
                </a:ext>
              </a:extLst>
            </p:cNvPr>
            <p:cNvPicPr>
              <a:picLocks noChangeAspect="1"/>
            </p:cNvPicPr>
            <p:nvPr/>
          </p:nvPicPr>
          <p:blipFill>
            <a:blip r:embed="rId3"/>
            <a:stretch>
              <a:fillRect/>
            </a:stretch>
          </p:blipFill>
          <p:spPr>
            <a:xfrm>
              <a:off x="6278620" y="1592576"/>
              <a:ext cx="671674" cy="667574"/>
            </a:xfrm>
            <a:prstGeom prst="rect">
              <a:avLst/>
            </a:prstGeom>
          </p:spPr>
        </p:pic>
        <p:sp>
          <p:nvSpPr>
            <p:cNvPr id="6" name="TextBox 5">
              <a:extLst>
                <a:ext uri="{FF2B5EF4-FFF2-40B4-BE49-F238E27FC236}">
                  <a16:creationId xmlns:a16="http://schemas.microsoft.com/office/drawing/2014/main" id="{011E36C6-B844-0BED-2F81-312E8A15E1AF}"/>
                </a:ext>
              </a:extLst>
            </p:cNvPr>
            <p:cNvSpPr txBox="1"/>
            <p:nvPr/>
          </p:nvSpPr>
          <p:spPr>
            <a:xfrm>
              <a:off x="6427806" y="1687836"/>
              <a:ext cx="36260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6</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grpSp>
      <p:sp>
        <p:nvSpPr>
          <p:cNvPr id="8" name="Rectangle: Diagonal Corners Rounded 7">
            <a:extLst>
              <a:ext uri="{FF2B5EF4-FFF2-40B4-BE49-F238E27FC236}">
                <a16:creationId xmlns:a16="http://schemas.microsoft.com/office/drawing/2014/main" id="{7DAE9B62-A41D-1E11-9875-DE1D9F8F0FE0}"/>
              </a:ext>
            </a:extLst>
          </p:cNvPr>
          <p:cNvSpPr/>
          <p:nvPr/>
        </p:nvSpPr>
        <p:spPr>
          <a:xfrm>
            <a:off x="454122" y="1686186"/>
            <a:ext cx="7771284" cy="4504239"/>
          </a:xfrm>
          <a:prstGeom prst="round2DiagRect">
            <a:avLst>
              <a:gd name="adj1" fmla="val 9054"/>
              <a:gd name="adj2" fmla="val 0"/>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C2FC6323-BA16-5283-DCE9-E5B75CD5B1C7}"/>
              </a:ext>
            </a:extLst>
          </p:cNvPr>
          <p:cNvSpPr txBox="1"/>
          <p:nvPr/>
        </p:nvSpPr>
        <p:spPr>
          <a:xfrm>
            <a:off x="603308" y="1838534"/>
            <a:ext cx="7429151" cy="4154984"/>
          </a:xfrm>
          <a:prstGeom prst="rect">
            <a:avLst/>
          </a:prstGeom>
          <a:noFill/>
        </p:spPr>
        <p:txBody>
          <a:bodyPr wrap="square" numCol="2" spcCol="39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15422"/>
                </a:solidFill>
                <a:effectLst/>
                <a:uLnTx/>
                <a:uFillTx/>
                <a:latin typeface="Lexend" pitchFamily="2" charset="0"/>
                <a:ea typeface="+mn-ea"/>
                <a:cs typeface="+mn-cs"/>
              </a:rPr>
              <a:t>Why? </a:t>
            </a:r>
            <a:endParaRPr kumimoji="0" lang="ro-RO" sz="3000" b="1" i="0" u="none" strike="noStrike" kern="1200" cap="none" spc="0" normalizeH="0" baseline="0" noProof="0" dirty="0">
              <a:ln>
                <a:noFill/>
              </a:ln>
              <a:solidFill>
                <a:srgbClr val="015422"/>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Lexend" pitchFamily="2" charset="0"/>
                <a:ea typeface="+mn-ea"/>
                <a:cs typeface="+mn-cs"/>
              </a:rPr>
              <a:t>Because the market context &amp; structural gaps offer opportunities </a:t>
            </a:r>
            <a:endParaRPr kumimoji="0" lang="ro-RO" sz="15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Total vegetable production in Romania fell from its peak in 2021, driven by decreasing field yields and weather vulnerability. </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Vegetable consumption in Romania reached 8.72 kg/person/month in 2023—an all-time high. </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2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Romania cultivates only ~10% of vegetables under cover</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representing roughly 4,600 ha—well below regional benchmarks such as Poland (~5,220 ha). </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t>
            </a:r>
            <a:r>
              <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The country’s leafy vegetable and brassica output is also modest and declining, while consumer demand remains strong and rising. </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Romania is a net importer of vegetables, particularly in the winter and early spring seasons. Key imports include lettuce, tomatoes, cucumbers, and brassicas—products that perform well in greenhouses.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Strategic priorities for Romania include boosting yield efficiency, investing in protected cultivation, and targeting high-value crops to improve trade balance and reduce import reliance.</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p:txBody>
      </p:sp>
      <p:sp>
        <p:nvSpPr>
          <p:cNvPr id="18" name="TextBox 17">
            <a:extLst>
              <a:ext uri="{FF2B5EF4-FFF2-40B4-BE49-F238E27FC236}">
                <a16:creationId xmlns:a16="http://schemas.microsoft.com/office/drawing/2014/main" id="{4CC2515A-C912-6512-1B2C-DDE8EBE397DD}"/>
              </a:ext>
            </a:extLst>
          </p:cNvPr>
          <p:cNvSpPr txBox="1"/>
          <p:nvPr/>
        </p:nvSpPr>
        <p:spPr>
          <a:xfrm>
            <a:off x="9029700" y="1239888"/>
            <a:ext cx="283845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exend" pitchFamily="2" charset="0"/>
                <a:ea typeface="+mn-ea"/>
                <a:cs typeface="+mn-cs"/>
              </a:rPr>
              <a:t>STRATEGIC</a:t>
            </a:r>
            <a:r>
              <a:rPr kumimoji="0" lang="ro-RO" sz="2000" b="1" i="0" u="none" strike="noStrike" kern="1200" cap="none" spc="0" normalizeH="0" baseline="0" noProof="0" dirty="0">
                <a:ln>
                  <a:noFill/>
                </a:ln>
                <a:solidFill>
                  <a:prstClr val="black"/>
                </a:solidFill>
                <a:effectLst/>
                <a:uLnTx/>
                <a:uFillTx/>
                <a:latin typeface="Lexend" pitchFamily="2" charset="0"/>
                <a:ea typeface="+mn-ea"/>
                <a:cs typeface="+mn-cs"/>
              </a:rPr>
              <a:t> </a:t>
            </a:r>
            <a:r>
              <a:rPr kumimoji="0" lang="en-US" sz="2000" b="1" i="0" u="none" strike="noStrike" kern="1200" cap="none" spc="0" normalizeH="0" baseline="0" noProof="0" dirty="0">
                <a:ln>
                  <a:noFill/>
                </a:ln>
                <a:solidFill>
                  <a:prstClr val="black"/>
                </a:solidFill>
                <a:effectLst/>
                <a:uLnTx/>
                <a:uFillTx/>
                <a:latin typeface="Lexend" pitchFamily="2" charset="0"/>
                <a:ea typeface="+mn-ea"/>
                <a:cs typeface="+mn-cs"/>
              </a:rPr>
              <a:t>IMPACT</a:t>
            </a:r>
          </a:p>
        </p:txBody>
      </p:sp>
      <p:sp>
        <p:nvSpPr>
          <p:cNvPr id="19" name="Rectangle: Rounded Corners 18">
            <a:extLst>
              <a:ext uri="{FF2B5EF4-FFF2-40B4-BE49-F238E27FC236}">
                <a16:creationId xmlns:a16="http://schemas.microsoft.com/office/drawing/2014/main" id="{EF9C7844-A747-947B-A365-C7961B32EA7F}"/>
              </a:ext>
            </a:extLst>
          </p:cNvPr>
          <p:cNvSpPr/>
          <p:nvPr/>
        </p:nvSpPr>
        <p:spPr>
          <a:xfrm>
            <a:off x="8966200" y="1748019"/>
            <a:ext cx="2959100" cy="616094"/>
          </a:xfrm>
          <a:prstGeom prst="roundRect">
            <a:avLst>
              <a:gd name="adj" fmla="val 136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prstClr val="white"/>
                </a:solidFill>
                <a:effectLst/>
                <a:uLnTx/>
                <a:uFillTx/>
                <a:latin typeface="Aptos" panose="02110004020202020204"/>
                <a:ea typeface="+mn-ea"/>
                <a:cs typeface="+mn-cs"/>
              </a:rPr>
              <a:t>\\\\</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F592E0EE-B906-C080-D674-5D47254CC9DA}"/>
              </a:ext>
            </a:extLst>
          </p:cNvPr>
          <p:cNvSpPr txBox="1"/>
          <p:nvPr/>
        </p:nvSpPr>
        <p:spPr>
          <a:xfrm>
            <a:off x="9086850" y="1848268"/>
            <a:ext cx="27241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Reduce Romania’s dependence</a:t>
            </a:r>
            <a:endPar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 on imports during off-season</a:t>
            </a:r>
          </a:p>
        </p:txBody>
      </p:sp>
      <p:sp>
        <p:nvSpPr>
          <p:cNvPr id="21" name="Rectangle: Rounded Corners 20">
            <a:extLst>
              <a:ext uri="{FF2B5EF4-FFF2-40B4-BE49-F238E27FC236}">
                <a16:creationId xmlns:a16="http://schemas.microsoft.com/office/drawing/2014/main" id="{B19478CB-86D4-4313-499A-48C815E40DAF}"/>
              </a:ext>
            </a:extLst>
          </p:cNvPr>
          <p:cNvSpPr/>
          <p:nvPr/>
        </p:nvSpPr>
        <p:spPr>
          <a:xfrm>
            <a:off x="8966200" y="2446200"/>
            <a:ext cx="2959100" cy="616094"/>
          </a:xfrm>
          <a:prstGeom prst="roundRect">
            <a:avLst>
              <a:gd name="adj" fmla="val 136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A37A534C-3DA3-487C-CFF7-07EFD94A2365}"/>
              </a:ext>
            </a:extLst>
          </p:cNvPr>
          <p:cNvSpPr txBox="1"/>
          <p:nvPr/>
        </p:nvSpPr>
        <p:spPr>
          <a:xfrm>
            <a:off x="9086850" y="2539067"/>
            <a:ext cx="27241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Deliver premium pricing </a:t>
            </a:r>
            <a:endPar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and high yield per m²</a:t>
            </a:r>
          </a:p>
        </p:txBody>
      </p:sp>
      <p:sp>
        <p:nvSpPr>
          <p:cNvPr id="23" name="Rectangle: Rounded Corners 22">
            <a:extLst>
              <a:ext uri="{FF2B5EF4-FFF2-40B4-BE49-F238E27FC236}">
                <a16:creationId xmlns:a16="http://schemas.microsoft.com/office/drawing/2014/main" id="{053C4BE8-EBF2-2BB9-CE7E-BA4ADA08C8E9}"/>
              </a:ext>
            </a:extLst>
          </p:cNvPr>
          <p:cNvSpPr/>
          <p:nvPr/>
        </p:nvSpPr>
        <p:spPr>
          <a:xfrm>
            <a:off x="8966200" y="3144381"/>
            <a:ext cx="2959100" cy="616094"/>
          </a:xfrm>
          <a:prstGeom prst="roundRect">
            <a:avLst>
              <a:gd name="adj" fmla="val 136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6FF58311-667F-99AA-1CEB-3D3EC3046B81}"/>
              </a:ext>
            </a:extLst>
          </p:cNvPr>
          <p:cNvSpPr txBox="1"/>
          <p:nvPr/>
        </p:nvSpPr>
        <p:spPr>
          <a:xfrm>
            <a:off x="9086850" y="3233022"/>
            <a:ext cx="27241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Diversify DN AGRAR’s </a:t>
            </a:r>
            <a:endPar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revenue beyond milk</a:t>
            </a:r>
          </a:p>
        </p:txBody>
      </p:sp>
      <p:sp>
        <p:nvSpPr>
          <p:cNvPr id="25" name="Rectangle: Rounded Corners 24">
            <a:extLst>
              <a:ext uri="{FF2B5EF4-FFF2-40B4-BE49-F238E27FC236}">
                <a16:creationId xmlns:a16="http://schemas.microsoft.com/office/drawing/2014/main" id="{AF9D5AE6-1597-CE73-15C7-B720654729F9}"/>
              </a:ext>
            </a:extLst>
          </p:cNvPr>
          <p:cNvSpPr/>
          <p:nvPr/>
        </p:nvSpPr>
        <p:spPr>
          <a:xfrm>
            <a:off x="8966200" y="3842562"/>
            <a:ext cx="2959100" cy="616094"/>
          </a:xfrm>
          <a:prstGeom prst="roundRect">
            <a:avLst>
              <a:gd name="adj" fmla="val 136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72690C31-34A9-02A6-EAB7-ABBE874F4360}"/>
              </a:ext>
            </a:extLst>
          </p:cNvPr>
          <p:cNvSpPr txBox="1"/>
          <p:nvPr/>
        </p:nvSpPr>
        <p:spPr>
          <a:xfrm>
            <a:off x="9086850" y="3926977"/>
            <a:ext cx="27241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Contribute to sustainability, composting, and ESG metrics</a:t>
            </a:r>
          </a:p>
        </p:txBody>
      </p:sp>
      <p:sp>
        <p:nvSpPr>
          <p:cNvPr id="27" name="Rectangle: Rounded Corners 26">
            <a:extLst>
              <a:ext uri="{FF2B5EF4-FFF2-40B4-BE49-F238E27FC236}">
                <a16:creationId xmlns:a16="http://schemas.microsoft.com/office/drawing/2014/main" id="{1977DED3-6E2A-50AC-2CE5-EAC245F22C23}"/>
              </a:ext>
            </a:extLst>
          </p:cNvPr>
          <p:cNvSpPr/>
          <p:nvPr/>
        </p:nvSpPr>
        <p:spPr>
          <a:xfrm>
            <a:off x="8966200" y="4540743"/>
            <a:ext cx="2959100" cy="616094"/>
          </a:xfrm>
          <a:prstGeom prst="roundRect">
            <a:avLst>
              <a:gd name="adj" fmla="val 136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8DAD1731-B3AE-399A-056B-5A774D743EFC}"/>
              </a:ext>
            </a:extLst>
          </p:cNvPr>
          <p:cNvSpPr txBox="1"/>
          <p:nvPr/>
        </p:nvSpPr>
        <p:spPr>
          <a:xfrm>
            <a:off x="9086850" y="4547716"/>
            <a:ext cx="272415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Position the company as a </a:t>
            </a:r>
            <a:endPar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first-mover in protected </a:t>
            </a:r>
            <a:endPar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vegetable farming in Romania</a:t>
            </a:r>
          </a:p>
        </p:txBody>
      </p:sp>
      <p:sp>
        <p:nvSpPr>
          <p:cNvPr id="29" name="Rectangle: Rounded Corners 28">
            <a:extLst>
              <a:ext uri="{FF2B5EF4-FFF2-40B4-BE49-F238E27FC236}">
                <a16:creationId xmlns:a16="http://schemas.microsoft.com/office/drawing/2014/main" id="{6EB810F8-146D-E843-E5B4-52A6B99F37E7}"/>
              </a:ext>
            </a:extLst>
          </p:cNvPr>
          <p:cNvSpPr/>
          <p:nvPr/>
        </p:nvSpPr>
        <p:spPr>
          <a:xfrm>
            <a:off x="8966200" y="5238924"/>
            <a:ext cx="2959100" cy="616094"/>
          </a:xfrm>
          <a:prstGeom prst="roundRect">
            <a:avLst>
              <a:gd name="adj" fmla="val 136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6DF1A060-CB53-8944-C99B-4D98AFB57FE0}"/>
              </a:ext>
            </a:extLst>
          </p:cNvPr>
          <p:cNvSpPr txBox="1"/>
          <p:nvPr/>
        </p:nvSpPr>
        <p:spPr>
          <a:xfrm>
            <a:off x="9086850" y="5246621"/>
            <a:ext cx="272415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In 2028, we plan to start construction of the</a:t>
            </a:r>
            <a:endPar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rPr>
              <a:t>f</a:t>
            </a:r>
            <a:r>
              <a:rPr kumimoji="0" lang="en-US" sz="1100" b="1" i="0" u="none" strike="noStrike" kern="1200" cap="none" spc="0" normalizeH="0" baseline="0" noProof="0" dirty="0" err="1">
                <a:ln>
                  <a:noFill/>
                </a:ln>
                <a:solidFill>
                  <a:prstClr val="black"/>
                </a:solidFill>
                <a:effectLst/>
                <a:uLnTx/>
                <a:uFillTx/>
                <a:latin typeface="Lexend" pitchFamily="2" charset="0"/>
                <a:ea typeface="+mn-ea"/>
                <a:cs typeface="+mn-cs"/>
              </a:rPr>
              <a:t>irst</a:t>
            </a: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 greenhouse</a:t>
            </a:r>
          </a:p>
        </p:txBody>
      </p:sp>
      <p:sp>
        <p:nvSpPr>
          <p:cNvPr id="31" name="Rectangle: Rounded Corners 30">
            <a:extLst>
              <a:ext uri="{FF2B5EF4-FFF2-40B4-BE49-F238E27FC236}">
                <a16:creationId xmlns:a16="http://schemas.microsoft.com/office/drawing/2014/main" id="{035BCCD2-AD24-A586-6117-0FF10B10AB69}"/>
              </a:ext>
            </a:extLst>
          </p:cNvPr>
          <p:cNvSpPr/>
          <p:nvPr/>
        </p:nvSpPr>
        <p:spPr>
          <a:xfrm>
            <a:off x="8966200" y="5937106"/>
            <a:ext cx="2959100" cy="616094"/>
          </a:xfrm>
          <a:prstGeom prst="roundRect">
            <a:avLst>
              <a:gd name="adj" fmla="val 1362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 name="TextBox 31">
            <a:extLst>
              <a:ext uri="{FF2B5EF4-FFF2-40B4-BE49-F238E27FC236}">
                <a16:creationId xmlns:a16="http://schemas.microsoft.com/office/drawing/2014/main" id="{24A7BAE3-35A6-771C-9C58-6CD023951D29}"/>
              </a:ext>
            </a:extLst>
          </p:cNvPr>
          <p:cNvSpPr txBox="1"/>
          <p:nvPr/>
        </p:nvSpPr>
        <p:spPr>
          <a:xfrm>
            <a:off x="9086850" y="6032355"/>
            <a:ext cx="27241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In 2030 is expected </a:t>
            </a:r>
            <a:endPar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rPr>
              <a:t>t</a:t>
            </a: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o</a:t>
            </a:r>
            <a:r>
              <a:rPr kumimoji="0" lang="ro-RO" sz="1100" b="1" i="0" u="none" strike="noStrike" kern="1200" cap="none" spc="0" normalizeH="0" baseline="0" noProof="0" dirty="0">
                <a:ln>
                  <a:noFill/>
                </a:ln>
                <a:solidFill>
                  <a:prstClr val="black"/>
                </a:solidFill>
                <a:effectLst/>
                <a:uLnTx/>
                <a:uFillTx/>
                <a:latin typeface="Lexend" pitchFamily="2" charset="0"/>
                <a:ea typeface="+mn-ea"/>
                <a:cs typeface="+mn-cs"/>
              </a:rPr>
              <a:t> </a:t>
            </a:r>
            <a:r>
              <a:rPr kumimoji="0" lang="en-US" sz="1100" b="1" i="0" u="none" strike="noStrike" kern="1200" cap="none" spc="0" normalizeH="0" baseline="0" noProof="0" dirty="0">
                <a:ln>
                  <a:noFill/>
                </a:ln>
                <a:solidFill>
                  <a:prstClr val="black"/>
                </a:solidFill>
                <a:effectLst/>
                <a:uLnTx/>
                <a:uFillTx/>
                <a:latin typeface="Lexend" pitchFamily="2" charset="0"/>
                <a:ea typeface="+mn-ea"/>
                <a:cs typeface="+mn-cs"/>
              </a:rPr>
              <a:t>start the operations</a:t>
            </a:r>
          </a:p>
        </p:txBody>
      </p:sp>
      <p:pic>
        <p:nvPicPr>
          <p:cNvPr id="33" name="Graphic 32">
            <a:extLst>
              <a:ext uri="{FF2B5EF4-FFF2-40B4-BE49-F238E27FC236}">
                <a16:creationId xmlns:a16="http://schemas.microsoft.com/office/drawing/2014/main" id="{9210AA91-3641-2D5A-7089-967F8E4DD5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700" y="5794464"/>
            <a:ext cx="2396603" cy="395961"/>
          </a:xfrm>
          <a:prstGeom prst="rect">
            <a:avLst/>
          </a:prstGeom>
        </p:spPr>
      </p:pic>
      <p:pic>
        <p:nvPicPr>
          <p:cNvPr id="7" name="Graphic 6">
            <a:extLst>
              <a:ext uri="{FF2B5EF4-FFF2-40B4-BE49-F238E27FC236}">
                <a16:creationId xmlns:a16="http://schemas.microsoft.com/office/drawing/2014/main" id="{5D4A8CD5-A980-3552-877F-49AB1D921F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8447" y="5794464"/>
            <a:ext cx="2396603" cy="395961"/>
          </a:xfrm>
          <a:prstGeom prst="rect">
            <a:avLst/>
          </a:prstGeom>
        </p:spPr>
      </p:pic>
      <p:pic>
        <p:nvPicPr>
          <p:cNvPr id="12" name="Graphic 11">
            <a:extLst>
              <a:ext uri="{FF2B5EF4-FFF2-40B4-BE49-F238E27FC236}">
                <a16:creationId xmlns:a16="http://schemas.microsoft.com/office/drawing/2014/main" id="{8B740118-91DB-BA7C-E207-7CCF9BD047FF}"/>
              </a:ext>
            </a:extLst>
          </p:cNvPr>
          <p:cNvPicPr>
            <a:picLocks noChangeAspect="1"/>
          </p:cNvPicPr>
          <p:nvPr/>
        </p:nvPicPr>
        <p:blipFill>
          <a:blip r:embed="rId6">
            <a:extLst>
              <a:ext uri="{96DAC541-7B7A-43D3-8B79-37D633B846F1}">
                <asvg:svgBlip xmlns:asvg="http://schemas.microsoft.com/office/drawing/2016/SVG/main" r:embed="rId7"/>
              </a:ext>
            </a:extLst>
          </a:blip>
          <a:srcRect l="-6912" r="-1"/>
          <a:stretch/>
        </p:blipFill>
        <p:spPr>
          <a:xfrm flipH="1">
            <a:off x="5104149" y="5156837"/>
            <a:ext cx="2820746" cy="1033588"/>
          </a:xfrm>
          <a:prstGeom prst="rect">
            <a:avLst/>
          </a:prstGeom>
        </p:spPr>
      </p:pic>
      <p:pic>
        <p:nvPicPr>
          <p:cNvPr id="10" name="Graphic 9">
            <a:extLst>
              <a:ext uri="{FF2B5EF4-FFF2-40B4-BE49-F238E27FC236}">
                <a16:creationId xmlns:a16="http://schemas.microsoft.com/office/drawing/2014/main" id="{CD32EDD5-295C-D9CF-BC79-8C47E10932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7883" y="5794464"/>
            <a:ext cx="2396603" cy="395961"/>
          </a:xfrm>
          <a:prstGeom prst="rect">
            <a:avLst/>
          </a:prstGeom>
        </p:spPr>
      </p:pic>
      <p:pic>
        <p:nvPicPr>
          <p:cNvPr id="11" name="Graphic 10">
            <a:extLst>
              <a:ext uri="{FF2B5EF4-FFF2-40B4-BE49-F238E27FC236}">
                <a16:creationId xmlns:a16="http://schemas.microsoft.com/office/drawing/2014/main" id="{43DAC702-77EE-4C6D-C658-38E0E4722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5794464"/>
            <a:ext cx="2396603" cy="395961"/>
          </a:xfrm>
          <a:prstGeom prst="rect">
            <a:avLst/>
          </a:prstGeom>
        </p:spPr>
      </p:pic>
    </p:spTree>
    <p:extLst>
      <p:ext uri="{BB962C8B-B14F-4D97-AF65-F5344CB8AC3E}">
        <p14:creationId xmlns:p14="http://schemas.microsoft.com/office/powerpoint/2010/main" val="216066423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C5452618-1E3F-EC55-DB89-A6FEF1F8F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9AB6A180-545A-73DE-7C7E-D03444C8045A}"/>
              </a:ext>
            </a:extLst>
          </p:cNvPr>
          <p:cNvSpPr txBox="1"/>
          <p:nvPr/>
        </p:nvSpPr>
        <p:spPr>
          <a:xfrm>
            <a:off x="1048388" y="667574"/>
            <a:ext cx="1069365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rPr>
              <a:t>STRATEGIC TIMELINE 2025 - 2030</a:t>
            </a:r>
            <a:endParaRPr kumimoji="0" lang="en-US"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endParaRPr>
          </a:p>
        </p:txBody>
      </p:sp>
      <p:sp>
        <p:nvSpPr>
          <p:cNvPr id="4" name="Rectangle: Rounded Corners 3">
            <a:extLst>
              <a:ext uri="{FF2B5EF4-FFF2-40B4-BE49-F238E27FC236}">
                <a16:creationId xmlns:a16="http://schemas.microsoft.com/office/drawing/2014/main" id="{9275FA10-24B4-5A11-64C2-F60228BD060D}"/>
              </a:ext>
            </a:extLst>
          </p:cNvPr>
          <p:cNvSpPr/>
          <p:nvPr/>
        </p:nvSpPr>
        <p:spPr>
          <a:xfrm>
            <a:off x="381640" y="1612900"/>
            <a:ext cx="11428722" cy="355600"/>
          </a:xfrm>
          <a:prstGeom prst="roundRect">
            <a:avLst>
              <a:gd name="adj" fmla="val 50000"/>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6EA1FA3-8341-72E7-5C65-C1076EF72139}"/>
              </a:ext>
            </a:extLst>
          </p:cNvPr>
          <p:cNvSpPr txBox="1"/>
          <p:nvPr/>
        </p:nvSpPr>
        <p:spPr>
          <a:xfrm>
            <a:off x="381638" y="1652200"/>
            <a:ext cx="114287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2025 - FOUNDATION YEAR</a:t>
            </a:r>
            <a:endPar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endParaRPr>
          </a:p>
        </p:txBody>
      </p:sp>
      <p:cxnSp>
        <p:nvCxnSpPr>
          <p:cNvPr id="6" name="Straight Connector 5">
            <a:extLst>
              <a:ext uri="{FF2B5EF4-FFF2-40B4-BE49-F238E27FC236}">
                <a16:creationId xmlns:a16="http://schemas.microsoft.com/office/drawing/2014/main" id="{D5516F6C-99B2-0382-3152-D4C5F4D0BF33}"/>
              </a:ext>
            </a:extLst>
          </p:cNvPr>
          <p:cNvCxnSpPr>
            <a:cxnSpLocks/>
          </p:cNvCxnSpPr>
          <p:nvPr/>
        </p:nvCxnSpPr>
        <p:spPr>
          <a:xfrm>
            <a:off x="7550438" y="1796511"/>
            <a:ext cx="4641562"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15566F48-CAE4-AE6C-0952-4AFCB752AE1B}"/>
              </a:ext>
            </a:extLst>
          </p:cNvPr>
          <p:cNvSpPr/>
          <p:nvPr/>
        </p:nvSpPr>
        <p:spPr>
          <a:xfrm>
            <a:off x="7458363"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Diagonal Corners Rounded 8">
            <a:extLst>
              <a:ext uri="{FF2B5EF4-FFF2-40B4-BE49-F238E27FC236}">
                <a16:creationId xmlns:a16="http://schemas.microsoft.com/office/drawing/2014/main" id="{C28E1BEF-4B05-5963-9F65-9A37405B3241}"/>
              </a:ext>
            </a:extLst>
          </p:cNvPr>
          <p:cNvSpPr/>
          <p:nvPr/>
        </p:nvSpPr>
        <p:spPr>
          <a:xfrm>
            <a:off x="381637" y="2628230"/>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Diagonal Corners Rounded 9">
            <a:extLst>
              <a:ext uri="{FF2B5EF4-FFF2-40B4-BE49-F238E27FC236}">
                <a16:creationId xmlns:a16="http://schemas.microsoft.com/office/drawing/2014/main" id="{E55465D8-246B-B38F-B102-403AF6FAE8B7}"/>
              </a:ext>
            </a:extLst>
          </p:cNvPr>
          <p:cNvSpPr/>
          <p:nvPr/>
        </p:nvSpPr>
        <p:spPr>
          <a:xfrm>
            <a:off x="381637" y="3230191"/>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Diagonal Corners Rounded 10">
            <a:extLst>
              <a:ext uri="{FF2B5EF4-FFF2-40B4-BE49-F238E27FC236}">
                <a16:creationId xmlns:a16="http://schemas.microsoft.com/office/drawing/2014/main" id="{E5D45A96-FA37-492D-B2E5-F485BA6A991C}"/>
              </a:ext>
            </a:extLst>
          </p:cNvPr>
          <p:cNvSpPr/>
          <p:nvPr/>
        </p:nvSpPr>
        <p:spPr>
          <a:xfrm>
            <a:off x="381637" y="3832152"/>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0D291B4E-A8FC-F70F-4266-80945298EF10}"/>
              </a:ext>
            </a:extLst>
          </p:cNvPr>
          <p:cNvSpPr txBox="1"/>
          <p:nvPr/>
        </p:nvSpPr>
        <p:spPr>
          <a:xfrm>
            <a:off x="381638" y="2176863"/>
            <a:ext cx="55492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KEY INITIATIVES</a:t>
            </a:r>
          </a:p>
        </p:txBody>
      </p:sp>
      <p:sp>
        <p:nvSpPr>
          <p:cNvPr id="14" name="Rectangle: Rounded Corners 13">
            <a:extLst>
              <a:ext uri="{FF2B5EF4-FFF2-40B4-BE49-F238E27FC236}">
                <a16:creationId xmlns:a16="http://schemas.microsoft.com/office/drawing/2014/main" id="{5779D634-6988-ED8C-6E2A-20D6D966CEC6}"/>
              </a:ext>
            </a:extLst>
          </p:cNvPr>
          <p:cNvSpPr/>
          <p:nvPr/>
        </p:nvSpPr>
        <p:spPr>
          <a:xfrm>
            <a:off x="6261100" y="2276923"/>
            <a:ext cx="5549260" cy="1992380"/>
          </a:xfrm>
          <a:prstGeom prst="roundRect">
            <a:avLst>
              <a:gd name="adj" fmla="val 6149"/>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B4A8901E-3D0E-8F18-D1C4-956805AE58AB}"/>
              </a:ext>
            </a:extLst>
          </p:cNvPr>
          <p:cNvSpPr/>
          <p:nvPr/>
        </p:nvSpPr>
        <p:spPr>
          <a:xfrm>
            <a:off x="6261100" y="4577726"/>
            <a:ext cx="5549260" cy="1612700"/>
          </a:xfrm>
          <a:prstGeom prst="roundRect">
            <a:avLst>
              <a:gd name="adj" fmla="val 6149"/>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B53E1151-C4BA-1EF4-6FC8-393D418374F9}"/>
              </a:ext>
            </a:extLst>
          </p:cNvPr>
          <p:cNvSpPr txBox="1"/>
          <p:nvPr/>
        </p:nvSpPr>
        <p:spPr>
          <a:xfrm>
            <a:off x="482599" y="270073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DN AGRAR STRAJA – Phase I</a:t>
            </a:r>
          </a:p>
        </p:txBody>
      </p:sp>
      <p:sp>
        <p:nvSpPr>
          <p:cNvPr id="17" name="TextBox 16">
            <a:extLst>
              <a:ext uri="{FF2B5EF4-FFF2-40B4-BE49-F238E27FC236}">
                <a16:creationId xmlns:a16="http://schemas.microsoft.com/office/drawing/2014/main" id="{3DA4D1C7-53DA-B447-E1C0-3BFB23E052F7}"/>
              </a:ext>
            </a:extLst>
          </p:cNvPr>
          <p:cNvSpPr txBox="1"/>
          <p:nvPr/>
        </p:nvSpPr>
        <p:spPr>
          <a:xfrm>
            <a:off x="482599" y="328808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COMPOST FABRICATION FACILITY – </a:t>
            </a:r>
            <a:r>
              <a:rPr kumimoji="0" lang="en-US" sz="1400" b="1" i="0" u="none" strike="noStrike" kern="1200" cap="none" spc="0" normalizeH="0" baseline="0" noProof="0" dirty="0" err="1">
                <a:ln>
                  <a:noFill/>
                </a:ln>
                <a:solidFill>
                  <a:prstClr val="black"/>
                </a:solidFill>
                <a:effectLst/>
                <a:uLnTx/>
                <a:uFillTx/>
                <a:latin typeface="Lexend" pitchFamily="2" charset="0"/>
                <a:ea typeface="+mn-ea"/>
                <a:cs typeface="+mn-cs"/>
              </a:rPr>
              <a:t>Vaidei</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18" name="TextBox 17">
            <a:extLst>
              <a:ext uri="{FF2B5EF4-FFF2-40B4-BE49-F238E27FC236}">
                <a16:creationId xmlns:a16="http://schemas.microsoft.com/office/drawing/2014/main" id="{60841AD8-0922-D09A-7C0A-140D25DDDFF3}"/>
              </a:ext>
            </a:extLst>
          </p:cNvPr>
          <p:cNvSpPr txBox="1"/>
          <p:nvPr/>
        </p:nvSpPr>
        <p:spPr>
          <a:xfrm>
            <a:off x="482599" y="3896838"/>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Lexend" pitchFamily="2" charset="0"/>
                <a:ea typeface="+mn-ea"/>
                <a:cs typeface="+mn-cs"/>
              </a:rPr>
              <a:t>SOLAR PANELS INSTALLATIONS - 3 Agricultural Sites</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19" name="TextBox 18">
            <a:extLst>
              <a:ext uri="{FF2B5EF4-FFF2-40B4-BE49-F238E27FC236}">
                <a16:creationId xmlns:a16="http://schemas.microsoft.com/office/drawing/2014/main" id="{18305906-1471-1B0A-BCB5-907804DD895C}"/>
              </a:ext>
            </a:extLst>
          </p:cNvPr>
          <p:cNvSpPr txBox="1"/>
          <p:nvPr/>
        </p:nvSpPr>
        <p:spPr>
          <a:xfrm>
            <a:off x="6538970" y="2395950"/>
            <a:ext cx="49935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Capital Structure &amp; Financing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Remaining loan facility: €5.5M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Direct capital contribution</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20% (cash)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Loan facility: €1.7M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Subsidized financing: €1.8M loan (60% government subsidy)</a:t>
            </a:r>
          </a:p>
        </p:txBody>
      </p:sp>
      <p:sp>
        <p:nvSpPr>
          <p:cNvPr id="20" name="TextBox 19">
            <a:extLst>
              <a:ext uri="{FF2B5EF4-FFF2-40B4-BE49-F238E27FC236}">
                <a16:creationId xmlns:a16="http://schemas.microsoft.com/office/drawing/2014/main" id="{6BFDA407-3682-FAE4-AA1D-E1FC07C3F6E0}"/>
              </a:ext>
            </a:extLst>
          </p:cNvPr>
          <p:cNvSpPr txBox="1"/>
          <p:nvPr/>
        </p:nvSpPr>
        <p:spPr>
          <a:xfrm>
            <a:off x="6538970" y="4757382"/>
            <a:ext cx="49935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Strategic Notes </a:t>
            </a: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Full financing secured for 2025 initiatives.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2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Objective: </a:t>
            </a: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establish energy and organic waste infrastructure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and initiate renewable integration</a:t>
            </a:r>
          </a:p>
        </p:txBody>
      </p:sp>
      <p:cxnSp>
        <p:nvCxnSpPr>
          <p:cNvPr id="21" name="Straight Connector 20">
            <a:extLst>
              <a:ext uri="{FF2B5EF4-FFF2-40B4-BE49-F238E27FC236}">
                <a16:creationId xmlns:a16="http://schemas.microsoft.com/office/drawing/2014/main" id="{B49B494A-373B-B1C4-3C2C-0DAD19100A71}"/>
              </a:ext>
            </a:extLst>
          </p:cNvPr>
          <p:cNvCxnSpPr>
            <a:cxnSpLocks/>
          </p:cNvCxnSpPr>
          <p:nvPr/>
        </p:nvCxnSpPr>
        <p:spPr>
          <a:xfrm>
            <a:off x="6634177" y="3097130"/>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A8F76BA-0D6C-C941-C568-62A109BC391C}"/>
              </a:ext>
            </a:extLst>
          </p:cNvPr>
          <p:cNvCxnSpPr>
            <a:cxnSpLocks/>
          </p:cNvCxnSpPr>
          <p:nvPr/>
        </p:nvCxnSpPr>
        <p:spPr>
          <a:xfrm>
            <a:off x="6634177" y="3459080"/>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BB71740-6643-A68C-DD2E-7565F977D026}"/>
              </a:ext>
            </a:extLst>
          </p:cNvPr>
          <p:cNvCxnSpPr>
            <a:cxnSpLocks/>
          </p:cNvCxnSpPr>
          <p:nvPr/>
        </p:nvCxnSpPr>
        <p:spPr>
          <a:xfrm>
            <a:off x="6634177" y="3825802"/>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descr="Solar panels on a roof&#10;&#10;AI-generated content may be incorrect.">
            <a:extLst>
              <a:ext uri="{FF2B5EF4-FFF2-40B4-BE49-F238E27FC236}">
                <a16:creationId xmlns:a16="http://schemas.microsoft.com/office/drawing/2014/main" id="{EF3F3985-A883-B6F6-55A7-F9CB430C2E03}"/>
              </a:ext>
            </a:extLst>
          </p:cNvPr>
          <p:cNvPicPr>
            <a:picLocks noChangeAspect="1"/>
          </p:cNvPicPr>
          <p:nvPr/>
        </p:nvPicPr>
        <p:blipFill>
          <a:blip r:embed="rId3">
            <a:extLst>
              <a:ext uri="{28A0092B-C50C-407E-A947-70E740481C1C}">
                <a14:useLocalDpi xmlns:a14="http://schemas.microsoft.com/office/drawing/2010/main" val="0"/>
              </a:ext>
            </a:extLst>
          </a:blip>
          <a:srcRect l="2503" t="35539" r="5300" b="24390"/>
          <a:stretch/>
        </p:blipFill>
        <p:spPr>
          <a:xfrm>
            <a:off x="381636" y="4577727"/>
            <a:ext cx="5559834" cy="1612700"/>
          </a:xfrm>
          <a:prstGeom prst="round2DiagRect">
            <a:avLst>
              <a:gd name="adj1" fmla="val 13806"/>
              <a:gd name="adj2" fmla="val 0"/>
            </a:avLst>
          </a:prstGeom>
        </p:spPr>
      </p:pic>
    </p:spTree>
    <p:extLst>
      <p:ext uri="{BB962C8B-B14F-4D97-AF65-F5344CB8AC3E}">
        <p14:creationId xmlns:p14="http://schemas.microsoft.com/office/powerpoint/2010/main" val="550081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920479-572D-473D-E2F8-6DD4D49D1E93}"/>
              </a:ext>
            </a:extLst>
          </p:cNvPr>
          <p:cNvSpPr txBox="1"/>
          <p:nvPr/>
        </p:nvSpPr>
        <p:spPr>
          <a:xfrm>
            <a:off x="381639" y="667574"/>
            <a:ext cx="106124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15422"/>
                </a:solidFill>
                <a:effectLst/>
                <a:uLnTx/>
                <a:uFillTx/>
                <a:latin typeface="Lexend" pitchFamily="2" charset="0"/>
                <a:ea typeface="+mn-ea"/>
                <a:cs typeface="+mn-cs"/>
              </a:rPr>
              <a:t>Disclaimer - </a:t>
            </a:r>
            <a:r>
              <a:rPr kumimoji="0" lang="en-US" sz="4000" b="0" i="0" u="none" strike="noStrike" kern="1200" cap="none" spc="0" normalizeH="0" baseline="0" noProof="0" dirty="0">
                <a:ln>
                  <a:noFill/>
                </a:ln>
                <a:solidFill>
                  <a:srgbClr val="1A8042"/>
                </a:solidFill>
                <a:effectLst/>
                <a:uLnTx/>
                <a:uFillTx/>
                <a:latin typeface="Lexend" pitchFamily="2" charset="0"/>
                <a:ea typeface="+mn-ea"/>
                <a:cs typeface="+mn-cs"/>
              </a:rPr>
              <a:t>Strategic Outlook 2025–2030</a:t>
            </a:r>
          </a:p>
        </p:txBody>
      </p:sp>
      <p:pic>
        <p:nvPicPr>
          <p:cNvPr id="3" name="Picture 2" descr="A logo with white letters and green and orange circle&#10;&#10;AI-generated content may be incorrect.">
            <a:extLst>
              <a:ext uri="{FF2B5EF4-FFF2-40B4-BE49-F238E27FC236}">
                <a16:creationId xmlns:a16="http://schemas.microsoft.com/office/drawing/2014/main" id="{86AB64EA-2794-06C3-11A2-DF6001D47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4" name="Rectangle: Single Corner Rounded 3">
            <a:extLst>
              <a:ext uri="{FF2B5EF4-FFF2-40B4-BE49-F238E27FC236}">
                <a16:creationId xmlns:a16="http://schemas.microsoft.com/office/drawing/2014/main" id="{5CAE53D6-6A14-A026-B6D0-2C8F0E4D40DE}"/>
              </a:ext>
            </a:extLst>
          </p:cNvPr>
          <p:cNvSpPr/>
          <p:nvPr/>
        </p:nvSpPr>
        <p:spPr>
          <a:xfrm rot="10800000" flipH="1">
            <a:off x="381638" y="1552353"/>
            <a:ext cx="4757431" cy="4790220"/>
          </a:xfrm>
          <a:prstGeom prst="round1Rect">
            <a:avLst/>
          </a:prstGeom>
          <a:gradFill flip="none" rotWithShape="1">
            <a:gsLst>
              <a:gs pos="100000">
                <a:srgbClr val="E87C1A"/>
              </a:gs>
              <a:gs pos="28000">
                <a:srgbClr val="FF91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D2E58D81-2E71-B8BA-B666-2D867D6F9097}"/>
              </a:ext>
            </a:extLst>
          </p:cNvPr>
          <p:cNvSpPr/>
          <p:nvPr/>
        </p:nvSpPr>
        <p:spPr>
          <a:xfrm>
            <a:off x="5443870" y="1552353"/>
            <a:ext cx="6366491" cy="4790221"/>
          </a:xfrm>
          <a:prstGeom prst="roundRect">
            <a:avLst>
              <a:gd name="adj" fmla="val 6457"/>
            </a:avLst>
          </a:prstGeom>
          <a:gradFill>
            <a:gsLst>
              <a:gs pos="42000">
                <a:srgbClr val="015422"/>
              </a:gs>
              <a:gs pos="99000">
                <a:srgbClr val="7BB1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34072663-F5E9-D44E-F009-F477A77D9D7C}"/>
              </a:ext>
            </a:extLst>
          </p:cNvPr>
          <p:cNvPicPr>
            <a:picLocks noChangeAspect="1"/>
          </p:cNvPicPr>
          <p:nvPr/>
        </p:nvPicPr>
        <p:blipFill>
          <a:blip r:embed="rId3">
            <a:extLst>
              <a:ext uri="{96DAC541-7B7A-43D3-8B79-37D633B846F1}">
                <asvg:svgBlip xmlns:asvg="http://schemas.microsoft.com/office/drawing/2016/SVG/main" r:embed="rId4"/>
              </a:ext>
            </a:extLst>
          </a:blip>
          <a:srcRect r="20288"/>
          <a:stretch/>
        </p:blipFill>
        <p:spPr>
          <a:xfrm>
            <a:off x="8618225" y="5101625"/>
            <a:ext cx="3573775" cy="1756376"/>
          </a:xfrm>
          <a:prstGeom prst="rect">
            <a:avLst/>
          </a:prstGeom>
        </p:spPr>
      </p:pic>
      <p:sp>
        <p:nvSpPr>
          <p:cNvPr id="7" name="TextBox 6">
            <a:extLst>
              <a:ext uri="{FF2B5EF4-FFF2-40B4-BE49-F238E27FC236}">
                <a16:creationId xmlns:a16="http://schemas.microsoft.com/office/drawing/2014/main" id="{56C94BC7-919D-BFD0-C936-7024A49852D4}"/>
              </a:ext>
            </a:extLst>
          </p:cNvPr>
          <p:cNvSpPr txBox="1"/>
          <p:nvPr/>
        </p:nvSpPr>
        <p:spPr>
          <a:xfrm>
            <a:off x="733078" y="2054637"/>
            <a:ext cx="4054549"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This presentation outlines DN AGRAR's Strategic Vision for the period 2025-2030, including four financial scenarios intended to provide insight into the management team's current outlook and ambitions for the company’s development.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The purpose of this strategic overview is to transparently communicate DN AGRAR’s medium-to-long-term direction, priorities, and investment considerations, as envisioned by the management team at the time of presentation.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It is important to note that this strategic plan, including the financial scenarios and investment goals, does not constitute a commitment or guarantee that all objectives will be fully realized or implemented.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The strategy represents a forward-looking vision that is inherently subject to risks, uncertainties, and evolving market conditions.</a:t>
            </a:r>
            <a:endParaRPr kumimoji="0" lang="en-US"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8" name="TextBox 7">
            <a:extLst>
              <a:ext uri="{FF2B5EF4-FFF2-40B4-BE49-F238E27FC236}">
                <a16:creationId xmlns:a16="http://schemas.microsoft.com/office/drawing/2014/main" id="{E83153C9-AE3F-139A-382A-A41465A7945D}"/>
              </a:ext>
            </a:extLst>
          </p:cNvPr>
          <p:cNvSpPr txBox="1"/>
          <p:nvPr/>
        </p:nvSpPr>
        <p:spPr>
          <a:xfrm>
            <a:off x="5812466" y="2054637"/>
            <a:ext cx="562816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Assumptions underpinning the scenarios may be impacted by a range of external factors, including but not limited to macroeconomic developments, agricultural market dynamics, climate conditions, political shifts, and legislative or regulatory changes in Romania and globally.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DN AGRAR is committed to maintaining an agile and adaptive strategic approach. The strategy will be reviewed on a regular basis and formally updated at least once per year to ensure alignment with emerging trends, stakeholder interests, and the broader operating environment.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We emphasize that the ongoing monitoring and refinement of our strategic direction is essential to safeguarding the long-term interests of our investors and all stakeholders, while striving to maximize sustainable value creation.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Investors are advised to interpret this document as a dynamic framework subject to ongoing evaluation rather than a definitive roadmap.</a:t>
            </a:r>
            <a:endParaRPr kumimoji="0" lang="en-US"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Tree>
    <p:extLst>
      <p:ext uri="{BB962C8B-B14F-4D97-AF65-F5344CB8AC3E}">
        <p14:creationId xmlns:p14="http://schemas.microsoft.com/office/powerpoint/2010/main" val="210988429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613ABE73-AA88-2D1A-63BB-A8250645ACB8}"/>
            </a:ext>
          </a:extLst>
        </p:cNvPr>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90C7103F-0E75-C8B3-127D-CB3028917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60AB75DB-A84B-E644-6AC7-AD01D77D86D7}"/>
              </a:ext>
            </a:extLst>
          </p:cNvPr>
          <p:cNvSpPr txBox="1"/>
          <p:nvPr/>
        </p:nvSpPr>
        <p:spPr>
          <a:xfrm>
            <a:off x="1048388" y="667574"/>
            <a:ext cx="1069365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rPr>
              <a:t>STRATEGIC TIMELINE 2025 - 2030</a:t>
            </a:r>
            <a:endParaRPr kumimoji="0" lang="en-US"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endParaRPr>
          </a:p>
        </p:txBody>
      </p:sp>
      <p:sp>
        <p:nvSpPr>
          <p:cNvPr id="4" name="Rectangle: Rounded Corners 3">
            <a:extLst>
              <a:ext uri="{FF2B5EF4-FFF2-40B4-BE49-F238E27FC236}">
                <a16:creationId xmlns:a16="http://schemas.microsoft.com/office/drawing/2014/main" id="{47882ED1-2D91-B11C-DA2B-3536965E83E7}"/>
              </a:ext>
            </a:extLst>
          </p:cNvPr>
          <p:cNvSpPr/>
          <p:nvPr/>
        </p:nvSpPr>
        <p:spPr>
          <a:xfrm>
            <a:off x="381640" y="1612900"/>
            <a:ext cx="11428722" cy="355600"/>
          </a:xfrm>
          <a:prstGeom prst="roundRect">
            <a:avLst>
              <a:gd name="adj" fmla="val 50000"/>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639EFD3-AFC2-4A28-F425-A31073AFDE06}"/>
              </a:ext>
            </a:extLst>
          </p:cNvPr>
          <p:cNvSpPr txBox="1"/>
          <p:nvPr/>
        </p:nvSpPr>
        <p:spPr>
          <a:xfrm>
            <a:off x="381638" y="1652200"/>
            <a:ext cx="114287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2026 – VERTICAL INTEGRATION &amp; DIVERSIFICATION</a:t>
            </a:r>
            <a:endPar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endParaRPr>
          </a:p>
        </p:txBody>
      </p:sp>
      <p:cxnSp>
        <p:nvCxnSpPr>
          <p:cNvPr id="6" name="Straight Connector 5">
            <a:extLst>
              <a:ext uri="{FF2B5EF4-FFF2-40B4-BE49-F238E27FC236}">
                <a16:creationId xmlns:a16="http://schemas.microsoft.com/office/drawing/2014/main" id="{06577366-B66B-05BD-514D-E1F998297F11}"/>
              </a:ext>
            </a:extLst>
          </p:cNvPr>
          <p:cNvCxnSpPr>
            <a:cxnSpLocks/>
          </p:cNvCxnSpPr>
          <p:nvPr/>
        </p:nvCxnSpPr>
        <p:spPr>
          <a:xfrm>
            <a:off x="8642350" y="1796511"/>
            <a:ext cx="3549650"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14A96F4B-AD6D-6F54-CB4A-99F00C4FEE96}"/>
              </a:ext>
            </a:extLst>
          </p:cNvPr>
          <p:cNvSpPr/>
          <p:nvPr/>
        </p:nvSpPr>
        <p:spPr>
          <a:xfrm>
            <a:off x="8509288"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Diagonal Corners Rounded 8">
            <a:extLst>
              <a:ext uri="{FF2B5EF4-FFF2-40B4-BE49-F238E27FC236}">
                <a16:creationId xmlns:a16="http://schemas.microsoft.com/office/drawing/2014/main" id="{CA515F65-D358-4B22-2102-CCFD77DD072C}"/>
              </a:ext>
            </a:extLst>
          </p:cNvPr>
          <p:cNvSpPr/>
          <p:nvPr/>
        </p:nvSpPr>
        <p:spPr>
          <a:xfrm>
            <a:off x="381637" y="2628230"/>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Diagonal Corners Rounded 9">
            <a:extLst>
              <a:ext uri="{FF2B5EF4-FFF2-40B4-BE49-F238E27FC236}">
                <a16:creationId xmlns:a16="http://schemas.microsoft.com/office/drawing/2014/main" id="{A7910C9C-A946-0674-2EB1-E86111FA6F26}"/>
              </a:ext>
            </a:extLst>
          </p:cNvPr>
          <p:cNvSpPr/>
          <p:nvPr/>
        </p:nvSpPr>
        <p:spPr>
          <a:xfrm>
            <a:off x="381637" y="3253239"/>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Diagonal Corners Rounded 10">
            <a:extLst>
              <a:ext uri="{FF2B5EF4-FFF2-40B4-BE49-F238E27FC236}">
                <a16:creationId xmlns:a16="http://schemas.microsoft.com/office/drawing/2014/main" id="{7B2BE4D1-303E-A59D-12A3-B794A3BB377D}"/>
              </a:ext>
            </a:extLst>
          </p:cNvPr>
          <p:cNvSpPr/>
          <p:nvPr/>
        </p:nvSpPr>
        <p:spPr>
          <a:xfrm>
            <a:off x="381637" y="3878248"/>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63B81A6A-1643-504C-3C6C-C59A002A00C1}"/>
              </a:ext>
            </a:extLst>
          </p:cNvPr>
          <p:cNvSpPr txBox="1"/>
          <p:nvPr/>
        </p:nvSpPr>
        <p:spPr>
          <a:xfrm>
            <a:off x="381638" y="2176863"/>
            <a:ext cx="55492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KEY INITIATIVES</a:t>
            </a:r>
          </a:p>
        </p:txBody>
      </p:sp>
      <p:sp>
        <p:nvSpPr>
          <p:cNvPr id="14" name="Rectangle: Rounded Corners 13">
            <a:extLst>
              <a:ext uri="{FF2B5EF4-FFF2-40B4-BE49-F238E27FC236}">
                <a16:creationId xmlns:a16="http://schemas.microsoft.com/office/drawing/2014/main" id="{33EDFDB1-988E-7E00-57CC-1DE0D94C7D5B}"/>
              </a:ext>
            </a:extLst>
          </p:cNvPr>
          <p:cNvSpPr/>
          <p:nvPr/>
        </p:nvSpPr>
        <p:spPr>
          <a:xfrm>
            <a:off x="6261100" y="2276923"/>
            <a:ext cx="5549260" cy="1992380"/>
          </a:xfrm>
          <a:prstGeom prst="roundRect">
            <a:avLst>
              <a:gd name="adj" fmla="val 6149"/>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BA1CECF9-3722-2090-1C01-F1FC38007139}"/>
              </a:ext>
            </a:extLst>
          </p:cNvPr>
          <p:cNvSpPr/>
          <p:nvPr/>
        </p:nvSpPr>
        <p:spPr>
          <a:xfrm>
            <a:off x="6261100" y="4577726"/>
            <a:ext cx="5549260" cy="1612700"/>
          </a:xfrm>
          <a:prstGeom prst="roundRect">
            <a:avLst>
              <a:gd name="adj" fmla="val 6149"/>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7A66578-01CF-1C36-4351-F4D5C5DCE19C}"/>
              </a:ext>
            </a:extLst>
          </p:cNvPr>
          <p:cNvSpPr txBox="1"/>
          <p:nvPr/>
        </p:nvSpPr>
        <p:spPr>
          <a:xfrm>
            <a:off x="482599" y="270073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DN AGRAR STRAJA – Completion</a:t>
            </a:r>
          </a:p>
        </p:txBody>
      </p:sp>
      <p:sp>
        <p:nvSpPr>
          <p:cNvPr id="17" name="TextBox 16">
            <a:extLst>
              <a:ext uri="{FF2B5EF4-FFF2-40B4-BE49-F238E27FC236}">
                <a16:creationId xmlns:a16="http://schemas.microsoft.com/office/drawing/2014/main" id="{2AE1E1DB-9B9D-E180-E215-6AEEC32F91D9}"/>
              </a:ext>
            </a:extLst>
          </p:cNvPr>
          <p:cNvSpPr txBox="1"/>
          <p:nvPr/>
        </p:nvSpPr>
        <p:spPr>
          <a:xfrm>
            <a:off x="482599" y="3326599"/>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VERTICAL FARMING UNIT – Cut 1</a:t>
            </a:r>
          </a:p>
        </p:txBody>
      </p:sp>
      <p:sp>
        <p:nvSpPr>
          <p:cNvPr id="18" name="TextBox 17">
            <a:extLst>
              <a:ext uri="{FF2B5EF4-FFF2-40B4-BE49-F238E27FC236}">
                <a16:creationId xmlns:a16="http://schemas.microsoft.com/office/drawing/2014/main" id="{A8BC32F8-046A-2A58-DE2D-EB644A22A221}"/>
              </a:ext>
            </a:extLst>
          </p:cNvPr>
          <p:cNvSpPr txBox="1"/>
          <p:nvPr/>
        </p:nvSpPr>
        <p:spPr>
          <a:xfrm>
            <a:off x="482599" y="3956957"/>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COMPOST FABRICATION FACILITY – Cut 1</a:t>
            </a:r>
          </a:p>
        </p:txBody>
      </p:sp>
      <p:sp>
        <p:nvSpPr>
          <p:cNvPr id="19" name="TextBox 18">
            <a:extLst>
              <a:ext uri="{FF2B5EF4-FFF2-40B4-BE49-F238E27FC236}">
                <a16:creationId xmlns:a16="http://schemas.microsoft.com/office/drawing/2014/main" id="{EF7C28C6-ED67-BE5E-8E91-8CC6D6DCB947}"/>
              </a:ext>
            </a:extLst>
          </p:cNvPr>
          <p:cNvSpPr txBox="1"/>
          <p:nvPr/>
        </p:nvSpPr>
        <p:spPr>
          <a:xfrm>
            <a:off x="6440342" y="2395950"/>
            <a:ext cx="25226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Capital Structure &amp; Financing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Internal cash flow utilization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Loan: €3-4M (vertical farm)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Loan: €1.7M (compost facility)</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20" name="TextBox 19">
            <a:extLst>
              <a:ext uri="{FF2B5EF4-FFF2-40B4-BE49-F238E27FC236}">
                <a16:creationId xmlns:a16="http://schemas.microsoft.com/office/drawing/2014/main" id="{4A906C40-D55B-6E8D-7669-E8117181EF91}"/>
              </a:ext>
            </a:extLst>
          </p:cNvPr>
          <p:cNvSpPr txBox="1"/>
          <p:nvPr/>
        </p:nvSpPr>
        <p:spPr>
          <a:xfrm>
            <a:off x="6538970" y="4757382"/>
            <a:ext cx="49935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Strategic Notes </a:t>
            </a: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Vertical Farm Cut 1 (20 tons/day wheatgrass): </a:t>
            </a: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€3-4M CAPEX, with a 10-year payback period at €400K annually.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Compost facility CAPEX: </a:t>
            </a: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€1.7M, 10-year/€170K/year.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t>
            </a: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2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Infrastructure investment in </a:t>
            </a:r>
            <a:r>
              <a:rPr kumimoji="0" lang="en-US" sz="1200" b="1" i="0" u="none" strike="noStrike" kern="1200" cap="none" spc="0" normalizeH="0" baseline="0" noProof="0" dirty="0" err="1">
                <a:ln>
                  <a:noFill/>
                </a:ln>
                <a:solidFill>
                  <a:srgbClr val="015422"/>
                </a:solidFill>
                <a:effectLst/>
                <a:uLnTx/>
                <a:uFillTx/>
                <a:latin typeface="Karla" panose="020B0004030503030003" pitchFamily="34" charset="0"/>
                <a:ea typeface="+mn-ea"/>
                <a:cs typeface="+mn-cs"/>
              </a:rPr>
              <a:t>Apold</a:t>
            </a:r>
            <a:r>
              <a:rPr kumimoji="0" lang="en-US" sz="12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lagoon: </a:t>
            </a: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€100K.</a:t>
            </a:r>
          </a:p>
        </p:txBody>
      </p:sp>
      <p:cxnSp>
        <p:nvCxnSpPr>
          <p:cNvPr id="21" name="Straight Connector 20">
            <a:extLst>
              <a:ext uri="{FF2B5EF4-FFF2-40B4-BE49-F238E27FC236}">
                <a16:creationId xmlns:a16="http://schemas.microsoft.com/office/drawing/2014/main" id="{2CA88B1F-3AC7-E852-F907-591C5085BF51}"/>
              </a:ext>
            </a:extLst>
          </p:cNvPr>
          <p:cNvCxnSpPr>
            <a:cxnSpLocks/>
          </p:cNvCxnSpPr>
          <p:nvPr/>
        </p:nvCxnSpPr>
        <p:spPr>
          <a:xfrm>
            <a:off x="6532864" y="3097130"/>
            <a:ext cx="227487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1A48BAC-1E0A-95AD-5406-D0D2B7A7EC82}"/>
              </a:ext>
            </a:extLst>
          </p:cNvPr>
          <p:cNvCxnSpPr>
            <a:cxnSpLocks/>
          </p:cNvCxnSpPr>
          <p:nvPr/>
        </p:nvCxnSpPr>
        <p:spPr>
          <a:xfrm>
            <a:off x="6532864" y="3459080"/>
            <a:ext cx="22812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67809A1-A61F-7DAD-2AA9-F1F9229330F3}"/>
              </a:ext>
            </a:extLst>
          </p:cNvPr>
          <p:cNvCxnSpPr>
            <a:cxnSpLocks/>
          </p:cNvCxnSpPr>
          <p:nvPr/>
        </p:nvCxnSpPr>
        <p:spPr>
          <a:xfrm>
            <a:off x="0" y="1796511"/>
            <a:ext cx="3549650"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06FEE825-0A00-5A67-321B-15AB8C3D536C}"/>
              </a:ext>
            </a:extLst>
          </p:cNvPr>
          <p:cNvSpPr/>
          <p:nvPr/>
        </p:nvSpPr>
        <p:spPr>
          <a:xfrm>
            <a:off x="3498563"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Diagonal Corners Rounded 25">
            <a:extLst>
              <a:ext uri="{FF2B5EF4-FFF2-40B4-BE49-F238E27FC236}">
                <a16:creationId xmlns:a16="http://schemas.microsoft.com/office/drawing/2014/main" id="{22586ED2-10A9-D145-8410-2D88D782DC41}"/>
              </a:ext>
            </a:extLst>
          </p:cNvPr>
          <p:cNvSpPr/>
          <p:nvPr/>
        </p:nvSpPr>
        <p:spPr>
          <a:xfrm>
            <a:off x="381637" y="4503257"/>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B83F96B1-400D-CD16-6524-A1F335455AE6}"/>
              </a:ext>
            </a:extLst>
          </p:cNvPr>
          <p:cNvSpPr txBox="1"/>
          <p:nvPr/>
        </p:nvSpPr>
        <p:spPr>
          <a:xfrm>
            <a:off x="482599" y="457267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LAGUNA PROJECT – </a:t>
            </a:r>
            <a:r>
              <a:rPr kumimoji="0" lang="en-US" sz="1400" b="1" i="0" u="none" strike="noStrike" kern="1200" cap="none" spc="0" normalizeH="0" baseline="0" noProof="0" dirty="0" err="1">
                <a:ln>
                  <a:noFill/>
                </a:ln>
                <a:solidFill>
                  <a:prstClr val="black"/>
                </a:solidFill>
                <a:effectLst/>
                <a:uLnTx/>
                <a:uFillTx/>
                <a:latin typeface="Lexend" pitchFamily="2" charset="0"/>
                <a:ea typeface="+mn-ea"/>
                <a:cs typeface="+mn-cs"/>
              </a:rPr>
              <a:t>Apold</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28" name="Rectangle: Diagonal Corners Rounded 27">
            <a:extLst>
              <a:ext uri="{FF2B5EF4-FFF2-40B4-BE49-F238E27FC236}">
                <a16:creationId xmlns:a16="http://schemas.microsoft.com/office/drawing/2014/main" id="{4BA08E81-DB2B-20F2-E316-59D80BE4F70C}"/>
              </a:ext>
            </a:extLst>
          </p:cNvPr>
          <p:cNvSpPr/>
          <p:nvPr/>
        </p:nvSpPr>
        <p:spPr>
          <a:xfrm>
            <a:off x="381637" y="5128266"/>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931EB3B2-28DE-C8EC-20C0-9205E9C20290}"/>
              </a:ext>
            </a:extLst>
          </p:cNvPr>
          <p:cNvSpPr txBox="1"/>
          <p:nvPr/>
        </p:nvSpPr>
        <p:spPr>
          <a:xfrm>
            <a:off x="482599" y="5225326"/>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DAIRY PRODUCT LINE DIVERSIFICATION</a:t>
            </a:r>
          </a:p>
        </p:txBody>
      </p:sp>
      <p:sp>
        <p:nvSpPr>
          <p:cNvPr id="30" name="Rectangle: Diagonal Corners Rounded 29">
            <a:extLst>
              <a:ext uri="{FF2B5EF4-FFF2-40B4-BE49-F238E27FC236}">
                <a16:creationId xmlns:a16="http://schemas.microsoft.com/office/drawing/2014/main" id="{2B9C728D-7E43-C4E5-6D70-C67B4717900C}"/>
              </a:ext>
            </a:extLst>
          </p:cNvPr>
          <p:cNvSpPr/>
          <p:nvPr/>
        </p:nvSpPr>
        <p:spPr>
          <a:xfrm>
            <a:off x="381637" y="5753276"/>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11B69003-58E0-8316-FCAD-46BD46AD542B}"/>
              </a:ext>
            </a:extLst>
          </p:cNvPr>
          <p:cNvSpPr txBox="1"/>
          <p:nvPr/>
        </p:nvSpPr>
        <p:spPr>
          <a:xfrm>
            <a:off x="482599" y="5817962"/>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CONSTRUCTION OF DN CUT 2 (5</a:t>
            </a:r>
            <a:r>
              <a:rPr kumimoji="0" lang="ro-RO" sz="1400" b="1" i="0" u="none" strike="noStrike" kern="1200" cap="none" spc="0" normalizeH="0" baseline="0" noProof="0" dirty="0">
                <a:ln>
                  <a:noFill/>
                </a:ln>
                <a:solidFill>
                  <a:prstClr val="black"/>
                </a:solidFill>
                <a:effectLst/>
                <a:uLnTx/>
                <a:uFillTx/>
                <a:latin typeface="Lexend" pitchFamily="2" charset="0"/>
                <a:ea typeface="+mn-ea"/>
                <a:cs typeface="+mn-cs"/>
              </a:rPr>
              <a:t>,</a:t>
            </a: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000 dairy cows)</a:t>
            </a:r>
          </a:p>
        </p:txBody>
      </p:sp>
      <p:cxnSp>
        <p:nvCxnSpPr>
          <p:cNvPr id="59" name="Straight Connector 58">
            <a:extLst>
              <a:ext uri="{FF2B5EF4-FFF2-40B4-BE49-F238E27FC236}">
                <a16:creationId xmlns:a16="http://schemas.microsoft.com/office/drawing/2014/main" id="{90D5DB43-825E-19F0-4667-34D90B2CA204}"/>
              </a:ext>
            </a:extLst>
          </p:cNvPr>
          <p:cNvCxnSpPr>
            <a:cxnSpLocks/>
          </p:cNvCxnSpPr>
          <p:nvPr/>
        </p:nvCxnSpPr>
        <p:spPr>
          <a:xfrm>
            <a:off x="9098873" y="3275457"/>
            <a:ext cx="2433617"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10B6FA1-2454-0DCB-8BF9-C096027A9BA7}"/>
              </a:ext>
            </a:extLst>
          </p:cNvPr>
          <p:cNvCxnSpPr>
            <a:cxnSpLocks/>
          </p:cNvCxnSpPr>
          <p:nvPr/>
        </p:nvCxnSpPr>
        <p:spPr>
          <a:xfrm>
            <a:off x="6532864" y="3825802"/>
            <a:ext cx="22685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8761CCB5-FB95-D15E-1F47-3D5CDD49EEDB}"/>
              </a:ext>
            </a:extLst>
          </p:cNvPr>
          <p:cNvSpPr txBox="1"/>
          <p:nvPr/>
        </p:nvSpPr>
        <p:spPr>
          <a:xfrm>
            <a:off x="9010607" y="2574277"/>
            <a:ext cx="269879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Capital injection for lagoon in</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Apold</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€100K</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(own sources)</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Facility financing</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for dary product line diversification</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TBA</a:t>
            </a:r>
          </a:p>
        </p:txBody>
      </p:sp>
    </p:spTree>
    <p:extLst>
      <p:ext uri="{BB962C8B-B14F-4D97-AF65-F5344CB8AC3E}">
        <p14:creationId xmlns:p14="http://schemas.microsoft.com/office/powerpoint/2010/main" val="590378198"/>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AD349465-14A9-9A8D-443A-060B0A21C2DC}"/>
            </a:ext>
          </a:extLst>
        </p:cNvPr>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4962A2B4-5487-5C63-20AC-852134678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6C38BA4C-516D-712F-15CF-2FE39D03B997}"/>
              </a:ext>
            </a:extLst>
          </p:cNvPr>
          <p:cNvSpPr txBox="1"/>
          <p:nvPr/>
        </p:nvSpPr>
        <p:spPr>
          <a:xfrm>
            <a:off x="1048388" y="667574"/>
            <a:ext cx="1069365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rPr>
              <a:t>STRATEGIC TIMELINE 2025 - 2030</a:t>
            </a:r>
            <a:endParaRPr kumimoji="0" lang="en-US"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endParaRPr>
          </a:p>
        </p:txBody>
      </p:sp>
      <p:sp>
        <p:nvSpPr>
          <p:cNvPr id="4" name="Rectangle: Rounded Corners 3">
            <a:extLst>
              <a:ext uri="{FF2B5EF4-FFF2-40B4-BE49-F238E27FC236}">
                <a16:creationId xmlns:a16="http://schemas.microsoft.com/office/drawing/2014/main" id="{7963A459-E65C-F3DC-F64C-DC9E1CD0914F}"/>
              </a:ext>
            </a:extLst>
          </p:cNvPr>
          <p:cNvSpPr/>
          <p:nvPr/>
        </p:nvSpPr>
        <p:spPr>
          <a:xfrm>
            <a:off x="381640" y="1612900"/>
            <a:ext cx="11428722" cy="355600"/>
          </a:xfrm>
          <a:prstGeom prst="roundRect">
            <a:avLst>
              <a:gd name="adj" fmla="val 50000"/>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26EB7C7-672D-FFBF-62A9-BD42B66EB5FF}"/>
              </a:ext>
            </a:extLst>
          </p:cNvPr>
          <p:cNvSpPr txBox="1"/>
          <p:nvPr/>
        </p:nvSpPr>
        <p:spPr>
          <a:xfrm>
            <a:off x="381638" y="1652200"/>
            <a:ext cx="114287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2027 –  BIOGAS ENTRY &amp; OPERATIONAL SCALING</a:t>
            </a:r>
          </a:p>
        </p:txBody>
      </p:sp>
      <p:cxnSp>
        <p:nvCxnSpPr>
          <p:cNvPr id="6" name="Straight Connector 5">
            <a:extLst>
              <a:ext uri="{FF2B5EF4-FFF2-40B4-BE49-F238E27FC236}">
                <a16:creationId xmlns:a16="http://schemas.microsoft.com/office/drawing/2014/main" id="{61C7D5AE-736B-83B7-8A17-F44B0AE40CA5}"/>
              </a:ext>
            </a:extLst>
          </p:cNvPr>
          <p:cNvCxnSpPr>
            <a:cxnSpLocks/>
          </p:cNvCxnSpPr>
          <p:nvPr/>
        </p:nvCxnSpPr>
        <p:spPr>
          <a:xfrm>
            <a:off x="8642350" y="1796511"/>
            <a:ext cx="3549650"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7CCC3102-8E96-6AD9-A523-42A156B764A4}"/>
              </a:ext>
            </a:extLst>
          </p:cNvPr>
          <p:cNvSpPr/>
          <p:nvPr/>
        </p:nvSpPr>
        <p:spPr>
          <a:xfrm>
            <a:off x="8509288"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Diagonal Corners Rounded 8">
            <a:extLst>
              <a:ext uri="{FF2B5EF4-FFF2-40B4-BE49-F238E27FC236}">
                <a16:creationId xmlns:a16="http://schemas.microsoft.com/office/drawing/2014/main" id="{9869FC53-2691-C37C-3179-3C3F4EEA0019}"/>
              </a:ext>
            </a:extLst>
          </p:cNvPr>
          <p:cNvSpPr/>
          <p:nvPr/>
        </p:nvSpPr>
        <p:spPr>
          <a:xfrm>
            <a:off x="381637" y="2628229"/>
            <a:ext cx="5549259" cy="883353"/>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Diagonal Corners Rounded 10">
            <a:extLst>
              <a:ext uri="{FF2B5EF4-FFF2-40B4-BE49-F238E27FC236}">
                <a16:creationId xmlns:a16="http://schemas.microsoft.com/office/drawing/2014/main" id="{98158F07-B66F-B3BB-CD24-5885840CAE11}"/>
              </a:ext>
            </a:extLst>
          </p:cNvPr>
          <p:cNvSpPr/>
          <p:nvPr/>
        </p:nvSpPr>
        <p:spPr>
          <a:xfrm>
            <a:off x="381637" y="5009063"/>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7FA929F7-015E-A38D-644B-34189B022E9B}"/>
              </a:ext>
            </a:extLst>
          </p:cNvPr>
          <p:cNvSpPr txBox="1"/>
          <p:nvPr/>
        </p:nvSpPr>
        <p:spPr>
          <a:xfrm>
            <a:off x="381638" y="2176863"/>
            <a:ext cx="55492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KEY INITIATIVES</a:t>
            </a:r>
          </a:p>
        </p:txBody>
      </p:sp>
      <p:sp>
        <p:nvSpPr>
          <p:cNvPr id="14" name="Rectangle: Rounded Corners 13">
            <a:extLst>
              <a:ext uri="{FF2B5EF4-FFF2-40B4-BE49-F238E27FC236}">
                <a16:creationId xmlns:a16="http://schemas.microsoft.com/office/drawing/2014/main" id="{44F86232-27A9-587D-4388-4DC43EE0D36B}"/>
              </a:ext>
            </a:extLst>
          </p:cNvPr>
          <p:cNvSpPr/>
          <p:nvPr/>
        </p:nvSpPr>
        <p:spPr>
          <a:xfrm>
            <a:off x="6261100" y="2276922"/>
            <a:ext cx="5549260" cy="2168078"/>
          </a:xfrm>
          <a:prstGeom prst="roundRect">
            <a:avLst>
              <a:gd name="adj" fmla="val 6149"/>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17AF28EE-B86D-CD80-1758-DE9FAE8FA49C}"/>
              </a:ext>
            </a:extLst>
          </p:cNvPr>
          <p:cNvSpPr/>
          <p:nvPr/>
        </p:nvSpPr>
        <p:spPr>
          <a:xfrm>
            <a:off x="6261100" y="4753422"/>
            <a:ext cx="5549260" cy="1437004"/>
          </a:xfrm>
          <a:prstGeom prst="roundRect">
            <a:avLst>
              <a:gd name="adj" fmla="val 6149"/>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14E04889-92C7-796C-493C-B1A62D84BD05}"/>
              </a:ext>
            </a:extLst>
          </p:cNvPr>
          <p:cNvSpPr txBox="1"/>
          <p:nvPr/>
        </p:nvSpPr>
        <p:spPr>
          <a:xfrm>
            <a:off x="482599" y="2823683"/>
            <a:ext cx="5448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DN BIOGAS FACILITY</a:t>
            </a:r>
            <a:r>
              <a:rPr kumimoji="0" lang="ro-RO" sz="1400" b="1" i="0" u="none" strike="noStrike" kern="1200" cap="none" spc="0" normalizeH="0" baseline="0" noProof="0" dirty="0">
                <a:ln>
                  <a:noFill/>
                </a:ln>
                <a:solidFill>
                  <a:prstClr val="black"/>
                </a:solidFill>
                <a:effectLst/>
                <a:uLnTx/>
                <a:uFillTx/>
                <a:latin typeface="Lexend" pitchFamily="2" charset="0"/>
                <a:ea typeface="+mn-ea"/>
                <a:cs typeface="+mn-cs"/>
              </a:rPr>
              <a:t> </a:t>
            </a: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 Possibility to obtain between 10%-20% stake in the Biogas facility</a:t>
            </a:r>
            <a:endParaRPr kumimoji="0" lang="en-US" sz="12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18" name="TextBox 17">
            <a:extLst>
              <a:ext uri="{FF2B5EF4-FFF2-40B4-BE49-F238E27FC236}">
                <a16:creationId xmlns:a16="http://schemas.microsoft.com/office/drawing/2014/main" id="{62BC9415-AB69-DA36-8F34-807E34C80047}"/>
              </a:ext>
            </a:extLst>
          </p:cNvPr>
          <p:cNvSpPr txBox="1"/>
          <p:nvPr/>
        </p:nvSpPr>
        <p:spPr>
          <a:xfrm>
            <a:off x="482599" y="5073749"/>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SOLAR PANELS EXPANSION – </a:t>
            </a:r>
            <a:r>
              <a:rPr kumimoji="0" lang="en-US" sz="1400" b="1" i="0" u="none" strike="noStrike" kern="1200" cap="none" spc="0" normalizeH="0" baseline="0" noProof="0" dirty="0" err="1">
                <a:ln>
                  <a:noFill/>
                </a:ln>
                <a:solidFill>
                  <a:prstClr val="black"/>
                </a:solidFill>
                <a:effectLst/>
                <a:uLnTx/>
                <a:uFillTx/>
                <a:latin typeface="Lexend" pitchFamily="2" charset="0"/>
                <a:ea typeface="+mn-ea"/>
                <a:cs typeface="+mn-cs"/>
              </a:rPr>
              <a:t>Straja</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20" name="TextBox 19">
            <a:extLst>
              <a:ext uri="{FF2B5EF4-FFF2-40B4-BE49-F238E27FC236}">
                <a16:creationId xmlns:a16="http://schemas.microsoft.com/office/drawing/2014/main" id="{FB018A74-B8D6-D26F-8C93-3E08A50A4940}"/>
              </a:ext>
            </a:extLst>
          </p:cNvPr>
          <p:cNvSpPr txBox="1"/>
          <p:nvPr/>
        </p:nvSpPr>
        <p:spPr>
          <a:xfrm>
            <a:off x="6538970" y="4940407"/>
            <a:ext cx="49935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Strategic Notes </a:t>
            </a: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Stakeholder alignment required for Biogas venture.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DN AGRAR Cut 2 to anchor long-term livestock capacity expansion.</a:t>
            </a:r>
          </a:p>
        </p:txBody>
      </p:sp>
      <p:cxnSp>
        <p:nvCxnSpPr>
          <p:cNvPr id="22" name="Straight Connector 21">
            <a:extLst>
              <a:ext uri="{FF2B5EF4-FFF2-40B4-BE49-F238E27FC236}">
                <a16:creationId xmlns:a16="http://schemas.microsoft.com/office/drawing/2014/main" id="{A7339033-1A65-1667-6306-2DA0899DE073}"/>
              </a:ext>
            </a:extLst>
          </p:cNvPr>
          <p:cNvCxnSpPr>
            <a:cxnSpLocks/>
          </p:cNvCxnSpPr>
          <p:nvPr/>
        </p:nvCxnSpPr>
        <p:spPr>
          <a:xfrm>
            <a:off x="0" y="1796511"/>
            <a:ext cx="3549650"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15186C92-D28F-B67E-7B0F-D4E233D4C43B}"/>
              </a:ext>
            </a:extLst>
          </p:cNvPr>
          <p:cNvSpPr/>
          <p:nvPr/>
        </p:nvSpPr>
        <p:spPr>
          <a:xfrm>
            <a:off x="3498563"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Diagonal Corners Rounded 25">
            <a:extLst>
              <a:ext uri="{FF2B5EF4-FFF2-40B4-BE49-F238E27FC236}">
                <a16:creationId xmlns:a16="http://schemas.microsoft.com/office/drawing/2014/main" id="{0E64A7F5-33C7-E6F3-8D82-93BE3BB89D02}"/>
              </a:ext>
            </a:extLst>
          </p:cNvPr>
          <p:cNvSpPr/>
          <p:nvPr/>
        </p:nvSpPr>
        <p:spPr>
          <a:xfrm>
            <a:off x="381637" y="5753276"/>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7EFF9793-071C-5E34-EAD0-B82E929470A5}"/>
              </a:ext>
            </a:extLst>
          </p:cNvPr>
          <p:cNvSpPr txBox="1"/>
          <p:nvPr/>
        </p:nvSpPr>
        <p:spPr>
          <a:xfrm>
            <a:off x="482599" y="5822690"/>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LAGUNA PROJECT – Cut</a:t>
            </a:r>
            <a:r>
              <a:rPr kumimoji="0" lang="ro-RO" sz="1400" b="1" i="0" u="none" strike="noStrike" kern="1200" cap="none" spc="0" normalizeH="0" baseline="0" noProof="0" dirty="0">
                <a:ln>
                  <a:noFill/>
                </a:ln>
                <a:solidFill>
                  <a:prstClr val="black"/>
                </a:solidFill>
                <a:effectLst/>
                <a:uLnTx/>
                <a:uFillTx/>
                <a:latin typeface="Lexend" pitchFamily="2" charset="0"/>
                <a:ea typeface="+mn-ea"/>
                <a:cs typeface="+mn-cs"/>
              </a:rPr>
              <a:t> 2</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7" name="TextBox 6">
            <a:extLst>
              <a:ext uri="{FF2B5EF4-FFF2-40B4-BE49-F238E27FC236}">
                <a16:creationId xmlns:a16="http://schemas.microsoft.com/office/drawing/2014/main" id="{F9A8C590-A556-BF7E-51BD-E4E53091D005}"/>
              </a:ext>
            </a:extLst>
          </p:cNvPr>
          <p:cNvSpPr txBox="1"/>
          <p:nvPr/>
        </p:nvSpPr>
        <p:spPr>
          <a:xfrm>
            <a:off x="6538970" y="2395950"/>
            <a:ext cx="4993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Capital Structure &amp; Financing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Capital requirement contingent on Biogas stake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(e.g., 20% share implies proportional equity contribution)</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DN AGRAR Cut 2: €7M loan for construction</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Solar Panels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Straja</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€800K</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Lagoon infrastructure: €100K cash</a:t>
            </a:r>
          </a:p>
        </p:txBody>
      </p:sp>
      <p:cxnSp>
        <p:nvCxnSpPr>
          <p:cNvPr id="12" name="Straight Connector 11">
            <a:extLst>
              <a:ext uri="{FF2B5EF4-FFF2-40B4-BE49-F238E27FC236}">
                <a16:creationId xmlns:a16="http://schemas.microsoft.com/office/drawing/2014/main" id="{048707B4-FB2D-4CD7-0295-484B550A5274}"/>
              </a:ext>
            </a:extLst>
          </p:cNvPr>
          <p:cNvCxnSpPr>
            <a:cxnSpLocks/>
          </p:cNvCxnSpPr>
          <p:nvPr/>
        </p:nvCxnSpPr>
        <p:spPr>
          <a:xfrm>
            <a:off x="6634177" y="3286829"/>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A63C5A5-992E-2193-E808-93F977B2C0D9}"/>
              </a:ext>
            </a:extLst>
          </p:cNvPr>
          <p:cNvCxnSpPr>
            <a:cxnSpLocks/>
          </p:cNvCxnSpPr>
          <p:nvPr/>
        </p:nvCxnSpPr>
        <p:spPr>
          <a:xfrm>
            <a:off x="6634177" y="3648779"/>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0FD3C32-AA51-0AC4-3EC3-88C788DAA798}"/>
              </a:ext>
            </a:extLst>
          </p:cNvPr>
          <p:cNvCxnSpPr>
            <a:cxnSpLocks/>
          </p:cNvCxnSpPr>
          <p:nvPr/>
        </p:nvCxnSpPr>
        <p:spPr>
          <a:xfrm>
            <a:off x="6634177" y="4015501"/>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Rectangle: Diagonal Corners Rounded 32">
            <a:extLst>
              <a:ext uri="{FF2B5EF4-FFF2-40B4-BE49-F238E27FC236}">
                <a16:creationId xmlns:a16="http://schemas.microsoft.com/office/drawing/2014/main" id="{E2725295-BEC8-B050-3CEE-227972E67802}"/>
              </a:ext>
            </a:extLst>
          </p:cNvPr>
          <p:cNvSpPr/>
          <p:nvPr/>
        </p:nvSpPr>
        <p:spPr>
          <a:xfrm>
            <a:off x="381637" y="3818646"/>
            <a:ext cx="5549259" cy="883353"/>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TextBox 33">
            <a:extLst>
              <a:ext uri="{FF2B5EF4-FFF2-40B4-BE49-F238E27FC236}">
                <a16:creationId xmlns:a16="http://schemas.microsoft.com/office/drawing/2014/main" id="{982FCF54-9236-3FFF-5EFF-FF94C452CF9E}"/>
              </a:ext>
            </a:extLst>
          </p:cNvPr>
          <p:cNvSpPr txBox="1"/>
          <p:nvPr/>
        </p:nvSpPr>
        <p:spPr>
          <a:xfrm>
            <a:off x="482599" y="3998712"/>
            <a:ext cx="5448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DN AGRAR – Cut 2 </a:t>
            </a:r>
            <a:endParaRPr kumimoji="0" lang="ro-RO" sz="1400" b="1" i="0" u="none" strike="noStrike" kern="1200" cap="none" spc="0" normalizeH="0" baseline="0" noProof="0" dirty="0">
              <a:ln>
                <a:noFill/>
              </a:ln>
              <a:solidFill>
                <a:prstClr val="black"/>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(Land, Construction, Milking Infrastructure)</a:t>
            </a:r>
            <a:endParaRPr kumimoji="0" lang="en-US" sz="12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Tree>
    <p:extLst>
      <p:ext uri="{BB962C8B-B14F-4D97-AF65-F5344CB8AC3E}">
        <p14:creationId xmlns:p14="http://schemas.microsoft.com/office/powerpoint/2010/main" val="262760180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877D6106-4F3B-0152-3D9B-0B2F5C9C22D2}"/>
            </a:ext>
          </a:extLst>
        </p:cNvPr>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08494512-DEF7-1AD3-673C-6AB6CFD85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62731CC2-F4C3-80CD-DC56-C51D88BF4EFD}"/>
              </a:ext>
            </a:extLst>
          </p:cNvPr>
          <p:cNvSpPr txBox="1"/>
          <p:nvPr/>
        </p:nvSpPr>
        <p:spPr>
          <a:xfrm>
            <a:off x="1048388" y="667574"/>
            <a:ext cx="1069365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rPr>
              <a:t>STRATEGIC TIMELINE 2025 - 2030</a:t>
            </a:r>
            <a:endParaRPr kumimoji="0" lang="en-US"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endParaRPr>
          </a:p>
        </p:txBody>
      </p:sp>
      <p:sp>
        <p:nvSpPr>
          <p:cNvPr id="4" name="Rectangle: Rounded Corners 3">
            <a:extLst>
              <a:ext uri="{FF2B5EF4-FFF2-40B4-BE49-F238E27FC236}">
                <a16:creationId xmlns:a16="http://schemas.microsoft.com/office/drawing/2014/main" id="{B694AEFF-E444-3011-5315-5BEB621F5785}"/>
              </a:ext>
            </a:extLst>
          </p:cNvPr>
          <p:cNvSpPr/>
          <p:nvPr/>
        </p:nvSpPr>
        <p:spPr>
          <a:xfrm>
            <a:off x="381640" y="1612900"/>
            <a:ext cx="11428722" cy="355600"/>
          </a:xfrm>
          <a:prstGeom prst="roundRect">
            <a:avLst>
              <a:gd name="adj" fmla="val 50000"/>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22CFEFB-C705-9710-7D50-103B6B9E75BD}"/>
              </a:ext>
            </a:extLst>
          </p:cNvPr>
          <p:cNvSpPr txBox="1"/>
          <p:nvPr/>
        </p:nvSpPr>
        <p:spPr>
          <a:xfrm>
            <a:off x="381638" y="1652200"/>
            <a:ext cx="114287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Lexend" pitchFamily="2" charset="0"/>
                <a:ea typeface="+mn-ea"/>
                <a:cs typeface="+mn-cs"/>
              </a:rPr>
              <a:t>2028 – INFRASTRUCTURE CONSOLIDATION &amp; AGRITECH EXPANSION</a:t>
            </a:r>
            <a:endPar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endParaRPr>
          </a:p>
        </p:txBody>
      </p:sp>
      <p:cxnSp>
        <p:nvCxnSpPr>
          <p:cNvPr id="6" name="Straight Connector 5">
            <a:extLst>
              <a:ext uri="{FF2B5EF4-FFF2-40B4-BE49-F238E27FC236}">
                <a16:creationId xmlns:a16="http://schemas.microsoft.com/office/drawing/2014/main" id="{07BAFB2A-D8AD-0787-5553-6E4BEF6FBDCE}"/>
              </a:ext>
            </a:extLst>
          </p:cNvPr>
          <p:cNvCxnSpPr>
            <a:cxnSpLocks/>
          </p:cNvCxnSpPr>
          <p:nvPr/>
        </p:nvCxnSpPr>
        <p:spPr>
          <a:xfrm>
            <a:off x="9258300" y="1796511"/>
            <a:ext cx="2933700"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726EC70C-0569-AEFC-4D6B-3FACA1EA0EB7}"/>
              </a:ext>
            </a:extLst>
          </p:cNvPr>
          <p:cNvSpPr/>
          <p:nvPr/>
        </p:nvSpPr>
        <p:spPr>
          <a:xfrm>
            <a:off x="9166225"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E92165C2-671F-BAD9-8583-975483ABB57B}"/>
              </a:ext>
            </a:extLst>
          </p:cNvPr>
          <p:cNvSpPr txBox="1"/>
          <p:nvPr/>
        </p:nvSpPr>
        <p:spPr>
          <a:xfrm>
            <a:off x="381638" y="2176863"/>
            <a:ext cx="55492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KEY INITIATIVES</a:t>
            </a:r>
          </a:p>
        </p:txBody>
      </p:sp>
      <p:sp>
        <p:nvSpPr>
          <p:cNvPr id="14" name="Rectangle: Rounded Corners 13">
            <a:extLst>
              <a:ext uri="{FF2B5EF4-FFF2-40B4-BE49-F238E27FC236}">
                <a16:creationId xmlns:a16="http://schemas.microsoft.com/office/drawing/2014/main" id="{D0AE60FB-FDD1-6E81-826D-145D590E2949}"/>
              </a:ext>
            </a:extLst>
          </p:cNvPr>
          <p:cNvSpPr/>
          <p:nvPr/>
        </p:nvSpPr>
        <p:spPr>
          <a:xfrm>
            <a:off x="6261100" y="2276922"/>
            <a:ext cx="5549260" cy="2168078"/>
          </a:xfrm>
          <a:prstGeom prst="roundRect">
            <a:avLst>
              <a:gd name="adj" fmla="val 6149"/>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20B20224-9D7E-BD79-4F95-C3BF97F2A0A8}"/>
              </a:ext>
            </a:extLst>
          </p:cNvPr>
          <p:cNvSpPr/>
          <p:nvPr/>
        </p:nvSpPr>
        <p:spPr>
          <a:xfrm>
            <a:off x="6261100" y="4753422"/>
            <a:ext cx="5549260" cy="1437004"/>
          </a:xfrm>
          <a:prstGeom prst="roundRect">
            <a:avLst>
              <a:gd name="adj" fmla="val 6149"/>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7066084D-281B-F46F-82A8-A02651B27885}"/>
              </a:ext>
            </a:extLst>
          </p:cNvPr>
          <p:cNvSpPr txBox="1"/>
          <p:nvPr/>
        </p:nvSpPr>
        <p:spPr>
          <a:xfrm>
            <a:off x="6395217" y="4887148"/>
            <a:ext cx="532191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Strategic Notes </a:t>
            </a: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15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Livestock procurement internally, from DN AGRAR farms: </a:t>
            </a:r>
            <a:endParaRPr kumimoji="0" lang="ro-RO" sz="115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5,000 animals @ €1,500/unit. </a:t>
            </a:r>
            <a:endParaRPr kumimoji="0" lang="ro-RO"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15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Vertical Farm Cut 2 (20 tons/day): </a:t>
            </a:r>
            <a:r>
              <a:rPr kumimoji="0" lang="en-US"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€3-4M investment to scale </a:t>
            </a:r>
            <a:r>
              <a:rPr kumimoji="0" lang="en-US" sz="1150" b="0" i="0" u="none" strike="noStrike" kern="1200" cap="none" spc="0" normalizeH="0" baseline="0" noProof="0" dirty="0" err="1">
                <a:ln>
                  <a:noFill/>
                </a:ln>
                <a:solidFill>
                  <a:srgbClr val="015422"/>
                </a:solidFill>
                <a:effectLst/>
                <a:uLnTx/>
                <a:uFillTx/>
                <a:latin typeface="Karla" panose="020B0004030503030003" pitchFamily="34" charset="0"/>
                <a:ea typeface="+mn-ea"/>
                <a:cs typeface="+mn-cs"/>
              </a:rPr>
              <a:t>agri</a:t>
            </a:r>
            <a:r>
              <a:rPr kumimoji="0" lang="en-US"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-output. </a:t>
            </a:r>
            <a:endParaRPr kumimoji="0" lang="ro-RO"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Compost infrastructure reinforces circular economy objectives.</a:t>
            </a:r>
          </a:p>
        </p:txBody>
      </p:sp>
      <p:sp>
        <p:nvSpPr>
          <p:cNvPr id="7" name="TextBox 6">
            <a:extLst>
              <a:ext uri="{FF2B5EF4-FFF2-40B4-BE49-F238E27FC236}">
                <a16:creationId xmlns:a16="http://schemas.microsoft.com/office/drawing/2014/main" id="{F516BBBB-8C80-EC61-C1F7-514E5D45534F}"/>
              </a:ext>
            </a:extLst>
          </p:cNvPr>
          <p:cNvSpPr txBox="1"/>
          <p:nvPr/>
        </p:nvSpPr>
        <p:spPr>
          <a:xfrm>
            <a:off x="6538970" y="2395950"/>
            <a:ext cx="4993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Capital Structure &amp; Financing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Total</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investment: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13-15</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M (includes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construction of buildings and milking parlors, and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7.5M for lives stock procurement)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Loan: €4M (vertical farm)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CAPEX requirement: €1.7M (compost facility)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Capital contribution: €100K</a:t>
            </a:r>
          </a:p>
        </p:txBody>
      </p:sp>
      <p:cxnSp>
        <p:nvCxnSpPr>
          <p:cNvPr id="12" name="Straight Connector 11">
            <a:extLst>
              <a:ext uri="{FF2B5EF4-FFF2-40B4-BE49-F238E27FC236}">
                <a16:creationId xmlns:a16="http://schemas.microsoft.com/office/drawing/2014/main" id="{BC7C44D1-8BB9-C921-42ED-F2C0A20A58AC}"/>
              </a:ext>
            </a:extLst>
          </p:cNvPr>
          <p:cNvCxnSpPr>
            <a:cxnSpLocks/>
          </p:cNvCxnSpPr>
          <p:nvPr/>
        </p:nvCxnSpPr>
        <p:spPr>
          <a:xfrm>
            <a:off x="6634177" y="3286829"/>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1BE6B2C-B4CF-8134-4BC3-8B935A20B50D}"/>
              </a:ext>
            </a:extLst>
          </p:cNvPr>
          <p:cNvCxnSpPr>
            <a:cxnSpLocks/>
          </p:cNvCxnSpPr>
          <p:nvPr/>
        </p:nvCxnSpPr>
        <p:spPr>
          <a:xfrm>
            <a:off x="6634177" y="3648779"/>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3FF7AE6-4AC9-A288-A1B4-641F38E584DD}"/>
              </a:ext>
            </a:extLst>
          </p:cNvPr>
          <p:cNvCxnSpPr>
            <a:cxnSpLocks/>
          </p:cNvCxnSpPr>
          <p:nvPr/>
        </p:nvCxnSpPr>
        <p:spPr>
          <a:xfrm>
            <a:off x="6634177" y="4015501"/>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8F2678B-5CD8-CEB2-B63C-1CC2BE62B23E}"/>
              </a:ext>
            </a:extLst>
          </p:cNvPr>
          <p:cNvCxnSpPr>
            <a:cxnSpLocks/>
          </p:cNvCxnSpPr>
          <p:nvPr/>
        </p:nvCxnSpPr>
        <p:spPr>
          <a:xfrm>
            <a:off x="0" y="1796511"/>
            <a:ext cx="2933700"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C82B41CE-1E82-AA67-37AE-6B47B43A53C6}"/>
              </a:ext>
            </a:extLst>
          </p:cNvPr>
          <p:cNvSpPr/>
          <p:nvPr/>
        </p:nvSpPr>
        <p:spPr>
          <a:xfrm>
            <a:off x="2841625"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Diagonal Corners Rounded 22">
            <a:extLst>
              <a:ext uri="{FF2B5EF4-FFF2-40B4-BE49-F238E27FC236}">
                <a16:creationId xmlns:a16="http://schemas.microsoft.com/office/drawing/2014/main" id="{E94CCA13-16F4-D5C3-4BD2-2B86DE078319}"/>
              </a:ext>
            </a:extLst>
          </p:cNvPr>
          <p:cNvSpPr/>
          <p:nvPr/>
        </p:nvSpPr>
        <p:spPr>
          <a:xfrm>
            <a:off x="381637" y="2628229"/>
            <a:ext cx="5549259" cy="599799"/>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Diagonal Corners Rounded 27">
            <a:extLst>
              <a:ext uri="{FF2B5EF4-FFF2-40B4-BE49-F238E27FC236}">
                <a16:creationId xmlns:a16="http://schemas.microsoft.com/office/drawing/2014/main" id="{C0FA2BA2-77E7-F95E-E4FF-B7F56C21FFC3}"/>
              </a:ext>
            </a:extLst>
          </p:cNvPr>
          <p:cNvSpPr/>
          <p:nvPr/>
        </p:nvSpPr>
        <p:spPr>
          <a:xfrm>
            <a:off x="381637" y="3368829"/>
            <a:ext cx="5549259" cy="599799"/>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tangle: Diagonal Corners Rounded 28">
            <a:extLst>
              <a:ext uri="{FF2B5EF4-FFF2-40B4-BE49-F238E27FC236}">
                <a16:creationId xmlns:a16="http://schemas.microsoft.com/office/drawing/2014/main" id="{9D55F882-F503-49B8-96C4-865AF5E5DAE8}"/>
              </a:ext>
            </a:extLst>
          </p:cNvPr>
          <p:cNvSpPr/>
          <p:nvPr/>
        </p:nvSpPr>
        <p:spPr>
          <a:xfrm>
            <a:off x="381637" y="4109429"/>
            <a:ext cx="5549259" cy="599799"/>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435F253F-34E3-93AA-9B8E-AD6D8741954A}"/>
              </a:ext>
            </a:extLst>
          </p:cNvPr>
          <p:cNvSpPr txBox="1"/>
          <p:nvPr/>
        </p:nvSpPr>
        <p:spPr>
          <a:xfrm>
            <a:off x="482599" y="2774239"/>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DN AGRAR – Cut 2 (Animal Acquisition Phase)</a:t>
            </a:r>
          </a:p>
        </p:txBody>
      </p:sp>
      <p:sp>
        <p:nvSpPr>
          <p:cNvPr id="31" name="TextBox 30">
            <a:extLst>
              <a:ext uri="{FF2B5EF4-FFF2-40B4-BE49-F238E27FC236}">
                <a16:creationId xmlns:a16="http://schemas.microsoft.com/office/drawing/2014/main" id="{2BD30045-C6E0-D9A5-6582-4CB756B77C78}"/>
              </a:ext>
            </a:extLst>
          </p:cNvPr>
          <p:cNvSpPr txBox="1"/>
          <p:nvPr/>
        </p:nvSpPr>
        <p:spPr>
          <a:xfrm>
            <a:off x="482599" y="3514839"/>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VERTICAL FARMING UNIT – Cut 2 </a:t>
            </a:r>
          </a:p>
        </p:txBody>
      </p:sp>
      <p:sp>
        <p:nvSpPr>
          <p:cNvPr id="35" name="TextBox 34">
            <a:extLst>
              <a:ext uri="{FF2B5EF4-FFF2-40B4-BE49-F238E27FC236}">
                <a16:creationId xmlns:a16="http://schemas.microsoft.com/office/drawing/2014/main" id="{9515118B-7F91-90FB-3260-A42A504ED478}"/>
              </a:ext>
            </a:extLst>
          </p:cNvPr>
          <p:cNvSpPr txBox="1"/>
          <p:nvPr/>
        </p:nvSpPr>
        <p:spPr>
          <a:xfrm>
            <a:off x="482599" y="4255439"/>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COMPOST FABRICATION FACILITY – Cut 2</a:t>
            </a:r>
          </a:p>
        </p:txBody>
      </p:sp>
      <p:sp>
        <p:nvSpPr>
          <p:cNvPr id="36" name="Rectangle: Diagonal Corners Rounded 35">
            <a:extLst>
              <a:ext uri="{FF2B5EF4-FFF2-40B4-BE49-F238E27FC236}">
                <a16:creationId xmlns:a16="http://schemas.microsoft.com/office/drawing/2014/main" id="{AF12166C-74E9-F57E-E8BA-0C228F1FB03A}"/>
              </a:ext>
            </a:extLst>
          </p:cNvPr>
          <p:cNvSpPr/>
          <p:nvPr/>
        </p:nvSpPr>
        <p:spPr>
          <a:xfrm>
            <a:off x="381637" y="4850029"/>
            <a:ext cx="5549259" cy="599799"/>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A993C539-FB07-76DF-69AB-CDF58FC27433}"/>
              </a:ext>
            </a:extLst>
          </p:cNvPr>
          <p:cNvSpPr txBox="1"/>
          <p:nvPr/>
        </p:nvSpPr>
        <p:spPr>
          <a:xfrm>
            <a:off x="482599" y="4996039"/>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LAGUNA PROJECT – </a:t>
            </a:r>
            <a:r>
              <a:rPr kumimoji="0" lang="ro-RO" sz="1400" b="1" i="0" u="none" strike="noStrike" kern="1200" cap="none" spc="0" normalizeH="0" baseline="0" noProof="0" dirty="0">
                <a:ln>
                  <a:noFill/>
                </a:ln>
                <a:solidFill>
                  <a:prstClr val="black"/>
                </a:solidFill>
                <a:effectLst/>
                <a:uLnTx/>
                <a:uFillTx/>
                <a:latin typeface="Lexend" pitchFamily="2" charset="0"/>
                <a:ea typeface="+mn-ea"/>
                <a:cs typeface="+mn-cs"/>
              </a:rPr>
              <a:t>Straja (</a:t>
            </a:r>
            <a:r>
              <a:rPr kumimoji="0" lang="en-US" sz="1400" b="1" i="0" u="none" strike="noStrike" kern="1200" cap="none" spc="0" normalizeH="0" baseline="0" noProof="0" dirty="0" err="1">
                <a:ln>
                  <a:noFill/>
                </a:ln>
                <a:solidFill>
                  <a:prstClr val="black"/>
                </a:solidFill>
                <a:effectLst/>
                <a:uLnTx/>
                <a:uFillTx/>
                <a:latin typeface="Lexend" pitchFamily="2" charset="0"/>
                <a:ea typeface="+mn-ea"/>
                <a:cs typeface="+mn-cs"/>
              </a:rPr>
              <a:t>Ohaba</a:t>
            </a:r>
            <a:r>
              <a:rPr kumimoji="0" lang="ro-RO" sz="1400" b="1" i="0" u="none" strike="noStrike" kern="1200" cap="none" spc="0" normalizeH="0" baseline="0" noProof="0" dirty="0">
                <a:ln>
                  <a:noFill/>
                </a:ln>
                <a:solidFill>
                  <a:prstClr val="black"/>
                </a:solidFill>
                <a:effectLst/>
                <a:uLnTx/>
                <a:uFillTx/>
                <a:latin typeface="Lexend" pitchFamily="2" charset="0"/>
                <a:ea typeface="+mn-ea"/>
                <a:cs typeface="+mn-cs"/>
              </a:rPr>
              <a:t>)</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38" name="Rectangle: Diagonal Corners Rounded 37">
            <a:extLst>
              <a:ext uri="{FF2B5EF4-FFF2-40B4-BE49-F238E27FC236}">
                <a16:creationId xmlns:a16="http://schemas.microsoft.com/office/drawing/2014/main" id="{A5F74824-B72B-C0B7-61B9-7F80FC5D7DBC}"/>
              </a:ext>
            </a:extLst>
          </p:cNvPr>
          <p:cNvSpPr/>
          <p:nvPr/>
        </p:nvSpPr>
        <p:spPr>
          <a:xfrm>
            <a:off x="381637" y="5590627"/>
            <a:ext cx="5549259" cy="599799"/>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DDE2073D-95AF-6EF1-814A-6036CCFA420D}"/>
              </a:ext>
            </a:extLst>
          </p:cNvPr>
          <p:cNvSpPr txBox="1"/>
          <p:nvPr/>
        </p:nvSpPr>
        <p:spPr>
          <a:xfrm>
            <a:off x="482599" y="5736637"/>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BIOGAS </a:t>
            </a:r>
            <a:r>
              <a:rPr kumimoji="0" lang="ro-RO" sz="1400" b="1" i="0" u="none" strike="noStrike" kern="1200" cap="none" spc="0" normalizeH="0" baseline="0" noProof="0" dirty="0">
                <a:ln>
                  <a:noFill/>
                </a:ln>
                <a:solidFill>
                  <a:prstClr val="black"/>
                </a:solidFill>
                <a:effectLst/>
                <a:uLnTx/>
                <a:uFillTx/>
                <a:latin typeface="Lexend" pitchFamily="2" charset="0"/>
                <a:ea typeface="+mn-ea"/>
                <a:cs typeface="+mn-cs"/>
              </a:rPr>
              <a:t>– First Full Year of Operations</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Tree>
    <p:extLst>
      <p:ext uri="{BB962C8B-B14F-4D97-AF65-F5344CB8AC3E}">
        <p14:creationId xmlns:p14="http://schemas.microsoft.com/office/powerpoint/2010/main" val="171897012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729E8F7E-78AA-18FB-FA2C-E1D5DF0B09D1}"/>
            </a:ext>
          </a:extLst>
        </p:cNvPr>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9EBD76E3-6868-ECA2-6198-4D78CAC5D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2D387726-FA9A-4A16-019D-E8F135FF9715}"/>
              </a:ext>
            </a:extLst>
          </p:cNvPr>
          <p:cNvSpPr txBox="1"/>
          <p:nvPr/>
        </p:nvSpPr>
        <p:spPr>
          <a:xfrm>
            <a:off x="1048388" y="667574"/>
            <a:ext cx="1069365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rPr>
              <a:t>STRATEGIC TIMELINE 2025 - 2030</a:t>
            </a:r>
            <a:endParaRPr kumimoji="0" lang="en-US"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endParaRPr>
          </a:p>
        </p:txBody>
      </p:sp>
      <p:sp>
        <p:nvSpPr>
          <p:cNvPr id="4" name="Rectangle: Rounded Corners 3">
            <a:extLst>
              <a:ext uri="{FF2B5EF4-FFF2-40B4-BE49-F238E27FC236}">
                <a16:creationId xmlns:a16="http://schemas.microsoft.com/office/drawing/2014/main" id="{2A22B518-78E5-BB56-D77B-5521EE1C8303}"/>
              </a:ext>
            </a:extLst>
          </p:cNvPr>
          <p:cNvSpPr/>
          <p:nvPr/>
        </p:nvSpPr>
        <p:spPr>
          <a:xfrm>
            <a:off x="381640" y="1612900"/>
            <a:ext cx="11428722" cy="355600"/>
          </a:xfrm>
          <a:prstGeom prst="roundRect">
            <a:avLst>
              <a:gd name="adj" fmla="val 50000"/>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251D46B-AF47-4141-65AA-D326EF05AE6B}"/>
              </a:ext>
            </a:extLst>
          </p:cNvPr>
          <p:cNvSpPr txBox="1"/>
          <p:nvPr/>
        </p:nvSpPr>
        <p:spPr>
          <a:xfrm>
            <a:off x="381638" y="1652200"/>
            <a:ext cx="114287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2029 – </a:t>
            </a: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GREENHOUSE CONSUMER - ORIENTED</a:t>
            </a:r>
            <a:endPar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endParaRPr>
          </a:p>
        </p:txBody>
      </p:sp>
      <p:sp>
        <p:nvSpPr>
          <p:cNvPr id="9" name="Rectangle: Diagonal Corners Rounded 8">
            <a:extLst>
              <a:ext uri="{FF2B5EF4-FFF2-40B4-BE49-F238E27FC236}">
                <a16:creationId xmlns:a16="http://schemas.microsoft.com/office/drawing/2014/main" id="{39FF16CF-EBB7-F7C5-2D15-CA912CF00C47}"/>
              </a:ext>
            </a:extLst>
          </p:cNvPr>
          <p:cNvSpPr/>
          <p:nvPr/>
        </p:nvSpPr>
        <p:spPr>
          <a:xfrm>
            <a:off x="381637" y="2628230"/>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Diagonal Corners Rounded 9">
            <a:extLst>
              <a:ext uri="{FF2B5EF4-FFF2-40B4-BE49-F238E27FC236}">
                <a16:creationId xmlns:a16="http://schemas.microsoft.com/office/drawing/2014/main" id="{21D7580B-B575-9F93-501B-5B48EC9AC41B}"/>
              </a:ext>
            </a:extLst>
          </p:cNvPr>
          <p:cNvSpPr/>
          <p:nvPr/>
        </p:nvSpPr>
        <p:spPr>
          <a:xfrm>
            <a:off x="381637" y="3230191"/>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5666C932-D190-9FCA-B741-D3ED817BFAC7}"/>
              </a:ext>
            </a:extLst>
          </p:cNvPr>
          <p:cNvSpPr txBox="1"/>
          <p:nvPr/>
        </p:nvSpPr>
        <p:spPr>
          <a:xfrm>
            <a:off x="381638" y="2176863"/>
            <a:ext cx="55492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KEY INITIATIVES</a:t>
            </a:r>
          </a:p>
        </p:txBody>
      </p:sp>
      <p:sp>
        <p:nvSpPr>
          <p:cNvPr id="14" name="Rectangle: Rounded Corners 13">
            <a:extLst>
              <a:ext uri="{FF2B5EF4-FFF2-40B4-BE49-F238E27FC236}">
                <a16:creationId xmlns:a16="http://schemas.microsoft.com/office/drawing/2014/main" id="{6CB0FAAE-34AF-6608-E419-A77E4707B8C4}"/>
              </a:ext>
            </a:extLst>
          </p:cNvPr>
          <p:cNvSpPr/>
          <p:nvPr/>
        </p:nvSpPr>
        <p:spPr>
          <a:xfrm>
            <a:off x="6261100" y="2276923"/>
            <a:ext cx="5549260" cy="1390418"/>
          </a:xfrm>
          <a:prstGeom prst="roundRect">
            <a:avLst>
              <a:gd name="adj" fmla="val 6149"/>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52E56A72-E61E-EA2A-B978-91489976CC01}"/>
              </a:ext>
            </a:extLst>
          </p:cNvPr>
          <p:cNvSpPr/>
          <p:nvPr/>
        </p:nvSpPr>
        <p:spPr>
          <a:xfrm>
            <a:off x="6261100" y="3975764"/>
            <a:ext cx="5549260" cy="2214662"/>
          </a:xfrm>
          <a:prstGeom prst="roundRect">
            <a:avLst>
              <a:gd name="adj" fmla="val 6149"/>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A0E7ECAF-6283-76C0-634A-55577B2EB1F7}"/>
              </a:ext>
            </a:extLst>
          </p:cNvPr>
          <p:cNvSpPr txBox="1"/>
          <p:nvPr/>
        </p:nvSpPr>
        <p:spPr>
          <a:xfrm>
            <a:off x="482599" y="270073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GREENHOUSE COMPLEX – Phase I</a:t>
            </a:r>
          </a:p>
        </p:txBody>
      </p:sp>
      <p:sp>
        <p:nvSpPr>
          <p:cNvPr id="17" name="TextBox 16">
            <a:extLst>
              <a:ext uri="{FF2B5EF4-FFF2-40B4-BE49-F238E27FC236}">
                <a16:creationId xmlns:a16="http://schemas.microsoft.com/office/drawing/2014/main" id="{A7ACACDB-21ED-AD2C-D539-15F36419CD21}"/>
              </a:ext>
            </a:extLst>
          </p:cNvPr>
          <p:cNvSpPr txBox="1"/>
          <p:nvPr/>
        </p:nvSpPr>
        <p:spPr>
          <a:xfrm>
            <a:off x="482599" y="328808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Lexend" pitchFamily="2" charset="0"/>
                <a:ea typeface="+mn-ea"/>
                <a:cs typeface="+mn-cs"/>
              </a:rPr>
              <a:t>VERTICAL FARM – Vaidei (Lacto Agrar)</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19" name="TextBox 18">
            <a:extLst>
              <a:ext uri="{FF2B5EF4-FFF2-40B4-BE49-F238E27FC236}">
                <a16:creationId xmlns:a16="http://schemas.microsoft.com/office/drawing/2014/main" id="{1E0C6EAF-2C27-EAB2-BFEE-F3326A60F7C1}"/>
              </a:ext>
            </a:extLst>
          </p:cNvPr>
          <p:cNvSpPr txBox="1"/>
          <p:nvPr/>
        </p:nvSpPr>
        <p:spPr>
          <a:xfrm>
            <a:off x="6538970" y="2395950"/>
            <a:ext cx="49935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Capital Structure &amp; Financing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Expected financing: a combination of more sources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(subsidies, own sources and capital increase).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Estimated CAPEX: €3-4M</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(Lacto Agrar)</a:t>
            </a: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20" name="TextBox 19">
            <a:extLst>
              <a:ext uri="{FF2B5EF4-FFF2-40B4-BE49-F238E27FC236}">
                <a16:creationId xmlns:a16="http://schemas.microsoft.com/office/drawing/2014/main" id="{541E6CFB-35DB-BDC0-2244-F8730AAA9644}"/>
              </a:ext>
            </a:extLst>
          </p:cNvPr>
          <p:cNvSpPr txBox="1"/>
          <p:nvPr/>
        </p:nvSpPr>
        <p:spPr>
          <a:xfrm>
            <a:off x="6538970" y="4176873"/>
            <a:ext cx="4993520" cy="1384995"/>
          </a:xfrm>
          <a:prstGeom prst="rect">
            <a:avLst/>
          </a:prstGeom>
          <a:noFill/>
        </p:spPr>
        <p:txBody>
          <a:bodyPr wrap="square" numCol="2" spcCol="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Strategic Notes </a:t>
            </a: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Consumer-oriented vertical farm (culture-specific):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CAPEX flexible.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Wheatgrass production target: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30 tons/day, estimated investment €5-6M.</a:t>
            </a:r>
          </a:p>
        </p:txBody>
      </p:sp>
      <p:cxnSp>
        <p:nvCxnSpPr>
          <p:cNvPr id="21" name="Straight Connector 20">
            <a:extLst>
              <a:ext uri="{FF2B5EF4-FFF2-40B4-BE49-F238E27FC236}">
                <a16:creationId xmlns:a16="http://schemas.microsoft.com/office/drawing/2014/main" id="{931506E4-03AF-1441-E682-0D7A35B733D0}"/>
              </a:ext>
            </a:extLst>
          </p:cNvPr>
          <p:cNvCxnSpPr>
            <a:cxnSpLocks/>
          </p:cNvCxnSpPr>
          <p:nvPr/>
        </p:nvCxnSpPr>
        <p:spPr>
          <a:xfrm>
            <a:off x="6634962" y="3286411"/>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pic>
        <p:nvPicPr>
          <p:cNvPr id="33" name="Graphic 32">
            <a:extLst>
              <a:ext uri="{FF2B5EF4-FFF2-40B4-BE49-F238E27FC236}">
                <a16:creationId xmlns:a16="http://schemas.microsoft.com/office/drawing/2014/main" id="{743BC75F-C33D-FE14-69D2-A173D5CFD1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4569" y="5762430"/>
            <a:ext cx="2645881" cy="437146"/>
          </a:xfrm>
          <a:prstGeom prst="rect">
            <a:avLst/>
          </a:prstGeom>
        </p:spPr>
      </p:pic>
      <p:pic>
        <p:nvPicPr>
          <p:cNvPr id="32" name="Graphic 31">
            <a:extLst>
              <a:ext uri="{FF2B5EF4-FFF2-40B4-BE49-F238E27FC236}">
                <a16:creationId xmlns:a16="http://schemas.microsoft.com/office/drawing/2014/main" id="{A9F5014A-C636-6D0B-3870-CE1A344E05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58130" y="5354936"/>
            <a:ext cx="3174360" cy="1143913"/>
          </a:xfrm>
          <a:prstGeom prst="rect">
            <a:avLst/>
          </a:prstGeom>
        </p:spPr>
      </p:pic>
      <p:pic>
        <p:nvPicPr>
          <p:cNvPr id="6" name="Picture 5" descr="A greenhouse with plants in it&#10;&#10;AI-generated content may be incorrect.">
            <a:extLst>
              <a:ext uri="{FF2B5EF4-FFF2-40B4-BE49-F238E27FC236}">
                <a16:creationId xmlns:a16="http://schemas.microsoft.com/office/drawing/2014/main" id="{EC3852DC-6430-1AA4-3BDC-156A329303C5}"/>
              </a:ext>
            </a:extLst>
          </p:cNvPr>
          <p:cNvPicPr>
            <a:picLocks noChangeAspect="1"/>
          </p:cNvPicPr>
          <p:nvPr/>
        </p:nvPicPr>
        <p:blipFill>
          <a:blip r:embed="rId8">
            <a:extLst>
              <a:ext uri="{28A0092B-C50C-407E-A947-70E740481C1C}">
                <a14:useLocalDpi xmlns:a14="http://schemas.microsoft.com/office/drawing/2010/main" val="0"/>
              </a:ext>
            </a:extLst>
          </a:blip>
          <a:srcRect t="24472" b="15750"/>
          <a:stretch/>
        </p:blipFill>
        <p:spPr>
          <a:xfrm>
            <a:off x="386963" y="3975765"/>
            <a:ext cx="5543931" cy="2223812"/>
          </a:xfrm>
          <a:prstGeom prst="round2SameRect">
            <a:avLst/>
          </a:prstGeom>
        </p:spPr>
      </p:pic>
      <p:cxnSp>
        <p:nvCxnSpPr>
          <p:cNvPr id="8" name="Straight Connector 7">
            <a:extLst>
              <a:ext uri="{FF2B5EF4-FFF2-40B4-BE49-F238E27FC236}">
                <a16:creationId xmlns:a16="http://schemas.microsoft.com/office/drawing/2014/main" id="{70E565D9-17DC-31B0-7D27-574090DB36F7}"/>
              </a:ext>
            </a:extLst>
          </p:cNvPr>
          <p:cNvCxnSpPr>
            <a:cxnSpLocks/>
          </p:cNvCxnSpPr>
          <p:nvPr/>
        </p:nvCxnSpPr>
        <p:spPr>
          <a:xfrm>
            <a:off x="8196219" y="1796511"/>
            <a:ext cx="3995781"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0A349D84-6334-F30A-4700-C791259B875A}"/>
              </a:ext>
            </a:extLst>
          </p:cNvPr>
          <p:cNvSpPr/>
          <p:nvPr/>
        </p:nvSpPr>
        <p:spPr>
          <a:xfrm>
            <a:off x="8104144"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5029AADF-E790-E9AB-639E-68C80F3C7586}"/>
              </a:ext>
            </a:extLst>
          </p:cNvPr>
          <p:cNvCxnSpPr>
            <a:cxnSpLocks/>
          </p:cNvCxnSpPr>
          <p:nvPr/>
        </p:nvCxnSpPr>
        <p:spPr>
          <a:xfrm>
            <a:off x="0" y="1796511"/>
            <a:ext cx="3995781"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61EC3921-9365-2A8B-8B2F-93253BCD5CFF}"/>
              </a:ext>
            </a:extLst>
          </p:cNvPr>
          <p:cNvSpPr/>
          <p:nvPr/>
        </p:nvSpPr>
        <p:spPr>
          <a:xfrm>
            <a:off x="3903708"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005086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E5ACAE61-7811-4F04-782B-2CB98360FB8B}"/>
            </a:ext>
          </a:extLst>
        </p:cNvPr>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CBB7A8D7-1AD7-487D-B84B-EC20CC153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44586478-1B00-45FF-3F1C-9805AEAF5477}"/>
              </a:ext>
            </a:extLst>
          </p:cNvPr>
          <p:cNvSpPr txBox="1"/>
          <p:nvPr/>
        </p:nvSpPr>
        <p:spPr>
          <a:xfrm>
            <a:off x="1048388" y="667574"/>
            <a:ext cx="1069365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rPr>
              <a:t>STRATEGIC TIMELINE 2025 - 2030</a:t>
            </a:r>
            <a:endParaRPr kumimoji="0" lang="en-US"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endParaRPr>
          </a:p>
        </p:txBody>
      </p:sp>
      <p:sp>
        <p:nvSpPr>
          <p:cNvPr id="4" name="Rectangle: Rounded Corners 3">
            <a:extLst>
              <a:ext uri="{FF2B5EF4-FFF2-40B4-BE49-F238E27FC236}">
                <a16:creationId xmlns:a16="http://schemas.microsoft.com/office/drawing/2014/main" id="{6E97F282-5D4C-9814-24BE-F7DF1438A3EC}"/>
              </a:ext>
            </a:extLst>
          </p:cNvPr>
          <p:cNvSpPr/>
          <p:nvPr/>
        </p:nvSpPr>
        <p:spPr>
          <a:xfrm>
            <a:off x="381640" y="1612900"/>
            <a:ext cx="11428722" cy="355600"/>
          </a:xfrm>
          <a:prstGeom prst="roundRect">
            <a:avLst>
              <a:gd name="adj" fmla="val 50000"/>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8610D54-A05E-78AC-1C26-2E4E5307E18F}"/>
              </a:ext>
            </a:extLst>
          </p:cNvPr>
          <p:cNvSpPr txBox="1"/>
          <p:nvPr/>
        </p:nvSpPr>
        <p:spPr>
          <a:xfrm>
            <a:off x="381638" y="1652200"/>
            <a:ext cx="114287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2030 – MARKET PENETRATION &amp; FINAL VERTICAL INTEGRATION</a:t>
            </a:r>
          </a:p>
        </p:txBody>
      </p:sp>
      <p:sp>
        <p:nvSpPr>
          <p:cNvPr id="9" name="Rectangle: Diagonal Corners Rounded 8">
            <a:extLst>
              <a:ext uri="{FF2B5EF4-FFF2-40B4-BE49-F238E27FC236}">
                <a16:creationId xmlns:a16="http://schemas.microsoft.com/office/drawing/2014/main" id="{32947142-BDE0-3A04-F714-5A7A5C763C5D}"/>
              </a:ext>
            </a:extLst>
          </p:cNvPr>
          <p:cNvSpPr/>
          <p:nvPr/>
        </p:nvSpPr>
        <p:spPr>
          <a:xfrm>
            <a:off x="381637" y="2628230"/>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Diagonal Corners Rounded 9">
            <a:extLst>
              <a:ext uri="{FF2B5EF4-FFF2-40B4-BE49-F238E27FC236}">
                <a16:creationId xmlns:a16="http://schemas.microsoft.com/office/drawing/2014/main" id="{A739B20D-D4EE-E7C7-CCB6-CA8198E26958}"/>
              </a:ext>
            </a:extLst>
          </p:cNvPr>
          <p:cNvSpPr/>
          <p:nvPr/>
        </p:nvSpPr>
        <p:spPr>
          <a:xfrm>
            <a:off x="381637" y="3230191"/>
            <a:ext cx="5549259" cy="437150"/>
          </a:xfrm>
          <a:prstGeom prst="round2Diag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F0851D1D-6A40-720B-8F4B-F0B4068B7E26}"/>
              </a:ext>
            </a:extLst>
          </p:cNvPr>
          <p:cNvSpPr txBox="1"/>
          <p:nvPr/>
        </p:nvSpPr>
        <p:spPr>
          <a:xfrm>
            <a:off x="381638" y="2176863"/>
            <a:ext cx="55492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KEY INITIATIVES</a:t>
            </a:r>
          </a:p>
        </p:txBody>
      </p:sp>
      <p:sp>
        <p:nvSpPr>
          <p:cNvPr id="14" name="Rectangle: Rounded Corners 13">
            <a:extLst>
              <a:ext uri="{FF2B5EF4-FFF2-40B4-BE49-F238E27FC236}">
                <a16:creationId xmlns:a16="http://schemas.microsoft.com/office/drawing/2014/main" id="{D808AFBE-C64E-7729-11F4-AD8D0ACD7E02}"/>
              </a:ext>
            </a:extLst>
          </p:cNvPr>
          <p:cNvSpPr/>
          <p:nvPr/>
        </p:nvSpPr>
        <p:spPr>
          <a:xfrm>
            <a:off x="6261100" y="2276923"/>
            <a:ext cx="5549260" cy="1390418"/>
          </a:xfrm>
          <a:prstGeom prst="roundRect">
            <a:avLst>
              <a:gd name="adj" fmla="val 6149"/>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57424F27-C387-6036-724E-903ECA3D71FE}"/>
              </a:ext>
            </a:extLst>
          </p:cNvPr>
          <p:cNvSpPr/>
          <p:nvPr/>
        </p:nvSpPr>
        <p:spPr>
          <a:xfrm>
            <a:off x="6261100" y="3975764"/>
            <a:ext cx="5549260" cy="2214662"/>
          </a:xfrm>
          <a:prstGeom prst="roundRect">
            <a:avLst>
              <a:gd name="adj" fmla="val 6149"/>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Graphic 10">
            <a:extLst>
              <a:ext uri="{FF2B5EF4-FFF2-40B4-BE49-F238E27FC236}">
                <a16:creationId xmlns:a16="http://schemas.microsoft.com/office/drawing/2014/main" id="{2AC91765-3A11-25A9-0621-3C913A01E2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236396" y="5308137"/>
            <a:ext cx="2275515" cy="891439"/>
          </a:xfrm>
          <a:prstGeom prst="rect">
            <a:avLst/>
          </a:prstGeom>
        </p:spPr>
      </p:pic>
      <p:sp>
        <p:nvSpPr>
          <p:cNvPr id="16" name="TextBox 15">
            <a:extLst>
              <a:ext uri="{FF2B5EF4-FFF2-40B4-BE49-F238E27FC236}">
                <a16:creationId xmlns:a16="http://schemas.microsoft.com/office/drawing/2014/main" id="{78D7CD5E-4095-D1CF-73EA-0744E1FB6081}"/>
              </a:ext>
            </a:extLst>
          </p:cNvPr>
          <p:cNvSpPr txBox="1"/>
          <p:nvPr/>
        </p:nvSpPr>
        <p:spPr>
          <a:xfrm>
            <a:off x="482599" y="270073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rPr>
              <a:t>GREENHOUSE COMPLEX – Phase II</a:t>
            </a:r>
          </a:p>
        </p:txBody>
      </p:sp>
      <p:sp>
        <p:nvSpPr>
          <p:cNvPr id="17" name="TextBox 16">
            <a:extLst>
              <a:ext uri="{FF2B5EF4-FFF2-40B4-BE49-F238E27FC236}">
                <a16:creationId xmlns:a16="http://schemas.microsoft.com/office/drawing/2014/main" id="{C7F514A9-6C63-2D2C-0659-4C801DCC53F8}"/>
              </a:ext>
            </a:extLst>
          </p:cNvPr>
          <p:cNvSpPr txBox="1"/>
          <p:nvPr/>
        </p:nvSpPr>
        <p:spPr>
          <a:xfrm>
            <a:off x="482599" y="3288081"/>
            <a:ext cx="54482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Lexend" pitchFamily="2" charset="0"/>
                <a:ea typeface="+mn-ea"/>
                <a:cs typeface="+mn-cs"/>
              </a:rPr>
              <a:t>VERTICAL FARM –  Apold</a:t>
            </a:r>
            <a:endParaRPr kumimoji="0" lang="en-US" sz="1400" b="1" i="0" u="none" strike="noStrike" kern="1200" cap="none" spc="0" normalizeH="0" baseline="0" noProof="0" dirty="0">
              <a:ln>
                <a:noFill/>
              </a:ln>
              <a:solidFill>
                <a:prstClr val="black"/>
              </a:solidFill>
              <a:effectLst/>
              <a:uLnTx/>
              <a:uFillTx/>
              <a:latin typeface="Lexend" pitchFamily="2" charset="0"/>
              <a:ea typeface="+mn-ea"/>
              <a:cs typeface="+mn-cs"/>
            </a:endParaRPr>
          </a:p>
        </p:txBody>
      </p:sp>
      <p:sp>
        <p:nvSpPr>
          <p:cNvPr id="19" name="TextBox 18">
            <a:extLst>
              <a:ext uri="{FF2B5EF4-FFF2-40B4-BE49-F238E27FC236}">
                <a16:creationId xmlns:a16="http://schemas.microsoft.com/office/drawing/2014/main" id="{5F65DA14-FE4C-1707-D1F5-0E2421E22F82}"/>
              </a:ext>
            </a:extLst>
          </p:cNvPr>
          <p:cNvSpPr txBox="1"/>
          <p:nvPr/>
        </p:nvSpPr>
        <p:spPr>
          <a:xfrm>
            <a:off x="6538970" y="2395950"/>
            <a:ext cx="49935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Capital Structure &amp; Financing </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Expected financing: a combination of more sources (subsidies, own sources and capital increase).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Estimated CAPEX: €6M</a:t>
            </a:r>
          </a:p>
        </p:txBody>
      </p:sp>
      <p:sp>
        <p:nvSpPr>
          <p:cNvPr id="20" name="TextBox 19">
            <a:extLst>
              <a:ext uri="{FF2B5EF4-FFF2-40B4-BE49-F238E27FC236}">
                <a16:creationId xmlns:a16="http://schemas.microsoft.com/office/drawing/2014/main" id="{8A59C048-B593-0C22-08B4-910DB09E04DC}"/>
              </a:ext>
            </a:extLst>
          </p:cNvPr>
          <p:cNvSpPr txBox="1"/>
          <p:nvPr/>
        </p:nvSpPr>
        <p:spPr>
          <a:xfrm>
            <a:off x="6538970" y="4176873"/>
            <a:ext cx="4993520" cy="1384995"/>
          </a:xfrm>
          <a:prstGeom prst="rect">
            <a:avLst/>
          </a:prstGeom>
          <a:noFill/>
        </p:spPr>
        <p:txBody>
          <a:bodyPr wrap="square" numCol="2" spcCol="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Strategic Notes </a:t>
            </a: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The final stage of the vertical farming ecosystem: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30 tons/day production unit, approx. €5-6M investment. </a:t>
            </a: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Enhances direct-to-consumer supply chain control and operational efficiency.</a:t>
            </a:r>
          </a:p>
        </p:txBody>
      </p:sp>
      <p:cxnSp>
        <p:nvCxnSpPr>
          <p:cNvPr id="21" name="Straight Connector 20">
            <a:extLst>
              <a:ext uri="{FF2B5EF4-FFF2-40B4-BE49-F238E27FC236}">
                <a16:creationId xmlns:a16="http://schemas.microsoft.com/office/drawing/2014/main" id="{8B307199-2067-4976-B456-B7C7878E6002}"/>
              </a:ext>
            </a:extLst>
          </p:cNvPr>
          <p:cNvCxnSpPr>
            <a:cxnSpLocks/>
          </p:cNvCxnSpPr>
          <p:nvPr/>
        </p:nvCxnSpPr>
        <p:spPr>
          <a:xfrm>
            <a:off x="6634962" y="3286411"/>
            <a:ext cx="4783123"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F442003-A194-DC7C-E668-5EC4F8FDA83C}"/>
              </a:ext>
            </a:extLst>
          </p:cNvPr>
          <p:cNvCxnSpPr>
            <a:cxnSpLocks/>
          </p:cNvCxnSpPr>
          <p:nvPr/>
        </p:nvCxnSpPr>
        <p:spPr>
          <a:xfrm>
            <a:off x="0" y="1796511"/>
            <a:ext cx="3257550" cy="0"/>
          </a:xfrm>
          <a:prstGeom prst="line">
            <a:avLst/>
          </a:prstGeom>
          <a:ln w="28575">
            <a:solidFill>
              <a:srgbClr val="FFFBE6"/>
            </a:solidFill>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2B0207FC-2171-CF02-EB1A-15B5D8FD2B7E}"/>
              </a:ext>
            </a:extLst>
          </p:cNvPr>
          <p:cNvSpPr/>
          <p:nvPr/>
        </p:nvSpPr>
        <p:spPr>
          <a:xfrm>
            <a:off x="3206746" y="1698902"/>
            <a:ext cx="184149" cy="184149"/>
          </a:xfrm>
          <a:prstGeom prst="ellipse">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3" name="Graphic 32">
            <a:extLst>
              <a:ext uri="{FF2B5EF4-FFF2-40B4-BE49-F238E27FC236}">
                <a16:creationId xmlns:a16="http://schemas.microsoft.com/office/drawing/2014/main" id="{4BB5E880-5048-9A9E-988A-7311570EE4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4570" y="5799856"/>
            <a:ext cx="2419350" cy="399719"/>
          </a:xfrm>
          <a:prstGeom prst="rect">
            <a:avLst/>
          </a:prstGeom>
        </p:spPr>
      </p:pic>
      <p:pic>
        <p:nvPicPr>
          <p:cNvPr id="6" name="Graphic 5">
            <a:extLst>
              <a:ext uri="{FF2B5EF4-FFF2-40B4-BE49-F238E27FC236}">
                <a16:creationId xmlns:a16="http://schemas.microsoft.com/office/drawing/2014/main" id="{84160FA1-F73F-A0CF-D8F3-52B807D67C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8510" y="5795281"/>
            <a:ext cx="2419350" cy="399719"/>
          </a:xfrm>
          <a:prstGeom prst="rect">
            <a:avLst/>
          </a:prstGeom>
        </p:spPr>
      </p:pic>
      <p:pic>
        <p:nvPicPr>
          <p:cNvPr id="8" name="Graphic 7">
            <a:extLst>
              <a:ext uri="{FF2B5EF4-FFF2-40B4-BE49-F238E27FC236}">
                <a16:creationId xmlns:a16="http://schemas.microsoft.com/office/drawing/2014/main" id="{AE83AEA6-749C-DE55-B04A-319EF9A210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4505" y="5795281"/>
            <a:ext cx="2419350" cy="399719"/>
          </a:xfrm>
          <a:prstGeom prst="rect">
            <a:avLst/>
          </a:prstGeom>
        </p:spPr>
      </p:pic>
      <p:pic>
        <p:nvPicPr>
          <p:cNvPr id="7" name="Picture 6" descr="A greenhouse with plants growing in it&#10;&#10;AI-generated content may be incorrect.">
            <a:extLst>
              <a:ext uri="{FF2B5EF4-FFF2-40B4-BE49-F238E27FC236}">
                <a16:creationId xmlns:a16="http://schemas.microsoft.com/office/drawing/2014/main" id="{BB90EEB6-A1AE-D29E-FE05-0FB214C62F1F}"/>
              </a:ext>
            </a:extLst>
          </p:cNvPr>
          <p:cNvPicPr>
            <a:picLocks noChangeAspect="1"/>
          </p:cNvPicPr>
          <p:nvPr/>
        </p:nvPicPr>
        <p:blipFill>
          <a:blip r:embed="rId7">
            <a:extLst>
              <a:ext uri="{28A0092B-C50C-407E-A947-70E740481C1C}">
                <a14:useLocalDpi xmlns:a14="http://schemas.microsoft.com/office/drawing/2010/main" val="0"/>
              </a:ext>
            </a:extLst>
          </a:blip>
          <a:srcRect t="36075" b="14603"/>
          <a:stretch/>
        </p:blipFill>
        <p:spPr>
          <a:xfrm>
            <a:off x="381635" y="3975764"/>
            <a:ext cx="5549259" cy="2223811"/>
          </a:xfrm>
          <a:prstGeom prst="round2DiagRect">
            <a:avLst/>
          </a:prstGeom>
        </p:spPr>
      </p:pic>
    </p:spTree>
    <p:extLst>
      <p:ext uri="{BB962C8B-B14F-4D97-AF65-F5344CB8AC3E}">
        <p14:creationId xmlns:p14="http://schemas.microsoft.com/office/powerpoint/2010/main" val="1528546728"/>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69447AD4-00BA-5242-E50E-63327DD31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23564AE2-1E2D-F4C7-3DB9-5FF6B0FA7C6F}"/>
              </a:ext>
            </a:extLst>
          </p:cNvPr>
          <p:cNvSpPr txBox="1"/>
          <p:nvPr/>
        </p:nvSpPr>
        <p:spPr>
          <a:xfrm>
            <a:off x="1048388" y="667574"/>
            <a:ext cx="1069365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rPr>
              <a:t>STRATEGIC TIMELINE 2025 - 2030</a:t>
            </a:r>
            <a:endParaRPr kumimoji="0" lang="en-US" sz="5000" b="0" i="0" u="none" strike="noStrike" kern="1200" cap="none" spc="0" normalizeH="0" baseline="0" noProof="0" dirty="0">
              <a:ln>
                <a:noFill/>
              </a:ln>
              <a:solidFill>
                <a:prstClr val="white"/>
              </a:solidFill>
              <a:effectLst/>
              <a:uLnTx/>
              <a:uFillTx/>
              <a:latin typeface="Bauhaus 93" panose="04030905020B02020C02" pitchFamily="82" charset="0"/>
              <a:ea typeface="+mn-ea"/>
              <a:cs typeface="+mn-cs"/>
            </a:endParaRPr>
          </a:p>
        </p:txBody>
      </p:sp>
      <p:pic>
        <p:nvPicPr>
          <p:cNvPr id="4" name="Picture 3" descr="A screenshot of a video game&#10;&#10;AI-generated content may be incorrect.">
            <a:extLst>
              <a:ext uri="{FF2B5EF4-FFF2-40B4-BE49-F238E27FC236}">
                <a16:creationId xmlns:a16="http://schemas.microsoft.com/office/drawing/2014/main" id="{B58FB4C8-6CB6-23A1-5615-CB22C1C9E5D2}"/>
              </a:ext>
            </a:extLst>
          </p:cNvPr>
          <p:cNvPicPr>
            <a:picLocks noChangeAspect="1"/>
          </p:cNvPicPr>
          <p:nvPr/>
        </p:nvPicPr>
        <p:blipFill>
          <a:blip r:embed="rId3"/>
          <a:srcRect l="66209" t="6970" r="26821" b="87350"/>
          <a:stretch/>
        </p:blipFill>
        <p:spPr>
          <a:xfrm flipH="1">
            <a:off x="0" y="1606303"/>
            <a:ext cx="2223657" cy="1009897"/>
          </a:xfrm>
          <a:prstGeom prst="rect">
            <a:avLst/>
          </a:prstGeom>
        </p:spPr>
      </p:pic>
      <p:pic>
        <p:nvPicPr>
          <p:cNvPr id="5" name="Graphic 4">
            <a:extLst>
              <a:ext uri="{FF2B5EF4-FFF2-40B4-BE49-F238E27FC236}">
                <a16:creationId xmlns:a16="http://schemas.microsoft.com/office/drawing/2014/main" id="{8BE26D8A-4948-A275-E754-42DBC14CAA98}"/>
              </a:ext>
            </a:extLst>
          </p:cNvPr>
          <p:cNvPicPr>
            <a:picLocks noChangeAspect="1"/>
          </p:cNvPicPr>
          <p:nvPr/>
        </p:nvPicPr>
        <p:blipFill>
          <a:blip r:embed="rId4">
            <a:extLst>
              <a:ext uri="{96DAC541-7B7A-43D3-8B79-37D633B846F1}">
                <asvg:svgBlip xmlns:asvg="http://schemas.microsoft.com/office/drawing/2016/SVG/main" r:embed="rId5"/>
              </a:ext>
            </a:extLst>
          </a:blip>
          <a:srcRect l="22753" r="-1"/>
          <a:stretch/>
        </p:blipFill>
        <p:spPr>
          <a:xfrm flipH="1">
            <a:off x="10434221" y="4817498"/>
            <a:ext cx="1757779" cy="891439"/>
          </a:xfrm>
          <a:prstGeom prst="rect">
            <a:avLst/>
          </a:prstGeom>
        </p:spPr>
      </p:pic>
      <p:sp>
        <p:nvSpPr>
          <p:cNvPr id="6" name="Rectangle: Rounded Corners 5">
            <a:extLst>
              <a:ext uri="{FF2B5EF4-FFF2-40B4-BE49-F238E27FC236}">
                <a16:creationId xmlns:a16="http://schemas.microsoft.com/office/drawing/2014/main" id="{6BA705ED-8AC6-506A-1529-3D966328A0D8}"/>
              </a:ext>
            </a:extLst>
          </p:cNvPr>
          <p:cNvSpPr/>
          <p:nvPr/>
        </p:nvSpPr>
        <p:spPr>
          <a:xfrm>
            <a:off x="275651" y="3964892"/>
            <a:ext cx="1731279" cy="165100"/>
          </a:xfrm>
          <a:prstGeom prst="roundRect">
            <a:avLst>
              <a:gd name="adj" fmla="val 50000"/>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DD07C831-9BAD-0C1F-7AAE-6ADEA49AE2FD}"/>
              </a:ext>
            </a:extLst>
          </p:cNvPr>
          <p:cNvSpPr/>
          <p:nvPr/>
        </p:nvSpPr>
        <p:spPr>
          <a:xfrm>
            <a:off x="2198888" y="3964892"/>
            <a:ext cx="1731279" cy="165100"/>
          </a:xfrm>
          <a:prstGeom prst="roundRect">
            <a:avLst>
              <a:gd name="adj" fmla="val 50000"/>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92747FE1-A84C-AF81-9484-3F9A91C253C9}"/>
              </a:ext>
            </a:extLst>
          </p:cNvPr>
          <p:cNvSpPr/>
          <p:nvPr/>
        </p:nvSpPr>
        <p:spPr>
          <a:xfrm>
            <a:off x="4122125" y="3964892"/>
            <a:ext cx="1731279" cy="165100"/>
          </a:xfrm>
          <a:prstGeom prst="roundRect">
            <a:avLst>
              <a:gd name="adj" fmla="val 50000"/>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E0C35A85-CFD2-2203-5410-1CA344FA2D84}"/>
              </a:ext>
            </a:extLst>
          </p:cNvPr>
          <p:cNvSpPr/>
          <p:nvPr/>
        </p:nvSpPr>
        <p:spPr>
          <a:xfrm>
            <a:off x="6045362" y="3964892"/>
            <a:ext cx="1731279" cy="165100"/>
          </a:xfrm>
          <a:prstGeom prst="roundRect">
            <a:avLst>
              <a:gd name="adj" fmla="val 50000"/>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Rounded Corners 9">
            <a:extLst>
              <a:ext uri="{FF2B5EF4-FFF2-40B4-BE49-F238E27FC236}">
                <a16:creationId xmlns:a16="http://schemas.microsoft.com/office/drawing/2014/main" id="{09E4D326-ADBB-8D88-F1EA-2F54F32CE0C0}"/>
              </a:ext>
            </a:extLst>
          </p:cNvPr>
          <p:cNvSpPr/>
          <p:nvPr/>
        </p:nvSpPr>
        <p:spPr>
          <a:xfrm>
            <a:off x="7968599" y="3964892"/>
            <a:ext cx="1731279" cy="165100"/>
          </a:xfrm>
          <a:prstGeom prst="roundRect">
            <a:avLst>
              <a:gd name="adj" fmla="val 50000"/>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865078F8-7709-D935-438C-CA663EBF87EF}"/>
              </a:ext>
            </a:extLst>
          </p:cNvPr>
          <p:cNvSpPr/>
          <p:nvPr/>
        </p:nvSpPr>
        <p:spPr>
          <a:xfrm>
            <a:off x="9891834" y="3964892"/>
            <a:ext cx="1731279" cy="165100"/>
          </a:xfrm>
          <a:prstGeom prst="roundRect">
            <a:avLst>
              <a:gd name="adj" fmla="val 50000"/>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A13B77C0-8EC5-D9F1-F66B-E7BC288065F1}"/>
              </a:ext>
            </a:extLst>
          </p:cNvPr>
          <p:cNvSpPr txBox="1"/>
          <p:nvPr/>
        </p:nvSpPr>
        <p:spPr>
          <a:xfrm>
            <a:off x="242536" y="3487838"/>
            <a:ext cx="160784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500" b="1" i="0" u="none" strike="noStrike" kern="1200" cap="none" spc="0" normalizeH="0" baseline="0" noProof="0" dirty="0">
                <a:ln>
                  <a:noFill/>
                </a:ln>
                <a:solidFill>
                  <a:srgbClr val="EAC743"/>
                </a:solidFill>
                <a:effectLst/>
                <a:uLnTx/>
                <a:uFillTx/>
                <a:latin typeface="Lexend" pitchFamily="2" charset="0"/>
                <a:ea typeface="+mn-ea"/>
                <a:cs typeface="+mn-cs"/>
              </a:rPr>
              <a:t>2025</a:t>
            </a:r>
            <a:endParaRPr kumimoji="0" lang="en-US" sz="2500" b="1" i="0" u="none" strike="noStrike" kern="1200" cap="none" spc="0" normalizeH="0" baseline="0" noProof="0" dirty="0">
              <a:ln>
                <a:noFill/>
              </a:ln>
              <a:solidFill>
                <a:srgbClr val="EAC743"/>
              </a:solidFill>
              <a:effectLst/>
              <a:uLnTx/>
              <a:uFillTx/>
              <a:latin typeface="Lexend" pitchFamily="2" charset="0"/>
              <a:ea typeface="+mn-ea"/>
              <a:cs typeface="+mn-cs"/>
            </a:endParaRPr>
          </a:p>
        </p:txBody>
      </p:sp>
      <p:sp>
        <p:nvSpPr>
          <p:cNvPr id="13" name="TextBox 12">
            <a:extLst>
              <a:ext uri="{FF2B5EF4-FFF2-40B4-BE49-F238E27FC236}">
                <a16:creationId xmlns:a16="http://schemas.microsoft.com/office/drawing/2014/main" id="{FE1A6176-A7CF-2154-1ADE-DF33D2E0318E}"/>
              </a:ext>
            </a:extLst>
          </p:cNvPr>
          <p:cNvSpPr txBox="1"/>
          <p:nvPr/>
        </p:nvSpPr>
        <p:spPr>
          <a:xfrm>
            <a:off x="4169666" y="3487838"/>
            <a:ext cx="160784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500" b="1" i="0" u="none" strike="noStrike" kern="1200" cap="none" spc="0" normalizeH="0" baseline="0" noProof="0" dirty="0">
                <a:ln>
                  <a:noFill/>
                </a:ln>
                <a:solidFill>
                  <a:srgbClr val="EAC743"/>
                </a:solidFill>
                <a:effectLst/>
                <a:uLnTx/>
                <a:uFillTx/>
                <a:latin typeface="Lexend" pitchFamily="2" charset="0"/>
                <a:ea typeface="+mn-ea"/>
                <a:cs typeface="+mn-cs"/>
              </a:rPr>
              <a:t>2027</a:t>
            </a:r>
            <a:endParaRPr kumimoji="0" lang="en-US" sz="2500" b="1" i="0" u="none" strike="noStrike" kern="1200" cap="none" spc="0" normalizeH="0" baseline="0" noProof="0" dirty="0">
              <a:ln>
                <a:noFill/>
              </a:ln>
              <a:solidFill>
                <a:srgbClr val="EAC743"/>
              </a:solidFill>
              <a:effectLst/>
              <a:uLnTx/>
              <a:uFillTx/>
              <a:latin typeface="Lexend" pitchFamily="2" charset="0"/>
              <a:ea typeface="+mn-ea"/>
              <a:cs typeface="+mn-cs"/>
            </a:endParaRPr>
          </a:p>
        </p:txBody>
      </p:sp>
      <p:sp>
        <p:nvSpPr>
          <p:cNvPr id="14" name="TextBox 13">
            <a:extLst>
              <a:ext uri="{FF2B5EF4-FFF2-40B4-BE49-F238E27FC236}">
                <a16:creationId xmlns:a16="http://schemas.microsoft.com/office/drawing/2014/main" id="{25720F1E-BC23-A546-A26B-DE0A8952E8AA}"/>
              </a:ext>
            </a:extLst>
          </p:cNvPr>
          <p:cNvSpPr txBox="1"/>
          <p:nvPr/>
        </p:nvSpPr>
        <p:spPr>
          <a:xfrm>
            <a:off x="8006469" y="3487838"/>
            <a:ext cx="160784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500" b="1" i="0" u="none" strike="noStrike" kern="1200" cap="none" spc="0" normalizeH="0" baseline="0" noProof="0" dirty="0">
                <a:ln>
                  <a:noFill/>
                </a:ln>
                <a:solidFill>
                  <a:srgbClr val="EAC743"/>
                </a:solidFill>
                <a:effectLst/>
                <a:uLnTx/>
                <a:uFillTx/>
                <a:latin typeface="Lexend" pitchFamily="2" charset="0"/>
                <a:ea typeface="+mn-ea"/>
                <a:cs typeface="+mn-cs"/>
              </a:rPr>
              <a:t>2029</a:t>
            </a:r>
            <a:endParaRPr kumimoji="0" lang="en-US" sz="2500" b="1" i="0" u="none" strike="noStrike" kern="1200" cap="none" spc="0" normalizeH="0" baseline="0" noProof="0" dirty="0">
              <a:ln>
                <a:noFill/>
              </a:ln>
              <a:solidFill>
                <a:srgbClr val="EAC743"/>
              </a:solidFill>
              <a:effectLst/>
              <a:uLnTx/>
              <a:uFillTx/>
              <a:latin typeface="Lexend" pitchFamily="2" charset="0"/>
              <a:ea typeface="+mn-ea"/>
              <a:cs typeface="+mn-cs"/>
            </a:endParaRPr>
          </a:p>
        </p:txBody>
      </p:sp>
      <p:sp>
        <p:nvSpPr>
          <p:cNvPr id="15" name="TextBox 14">
            <a:extLst>
              <a:ext uri="{FF2B5EF4-FFF2-40B4-BE49-F238E27FC236}">
                <a16:creationId xmlns:a16="http://schemas.microsoft.com/office/drawing/2014/main" id="{9B631A6C-3E0F-95B5-C95A-6DEB2595B396}"/>
              </a:ext>
            </a:extLst>
          </p:cNvPr>
          <p:cNvSpPr txBox="1"/>
          <p:nvPr/>
        </p:nvSpPr>
        <p:spPr>
          <a:xfrm>
            <a:off x="2189544" y="4187638"/>
            <a:ext cx="160784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500" b="1" i="0" u="none" strike="noStrike" kern="1200" cap="none" spc="0" normalizeH="0" baseline="0" noProof="0" dirty="0">
                <a:ln>
                  <a:noFill/>
                </a:ln>
                <a:solidFill>
                  <a:srgbClr val="EAC743"/>
                </a:solidFill>
                <a:effectLst/>
                <a:uLnTx/>
                <a:uFillTx/>
                <a:latin typeface="Lexend" pitchFamily="2" charset="0"/>
                <a:ea typeface="+mn-ea"/>
                <a:cs typeface="+mn-cs"/>
              </a:rPr>
              <a:t>2026</a:t>
            </a:r>
            <a:endParaRPr kumimoji="0" lang="en-US" sz="2500" b="1" i="0" u="none" strike="noStrike" kern="1200" cap="none" spc="0" normalizeH="0" baseline="0" noProof="0" dirty="0">
              <a:ln>
                <a:noFill/>
              </a:ln>
              <a:solidFill>
                <a:srgbClr val="EAC743"/>
              </a:solidFill>
              <a:effectLst/>
              <a:uLnTx/>
              <a:uFillTx/>
              <a:latin typeface="Lexend" pitchFamily="2" charset="0"/>
              <a:ea typeface="+mn-ea"/>
              <a:cs typeface="+mn-cs"/>
            </a:endParaRPr>
          </a:p>
        </p:txBody>
      </p:sp>
      <p:sp>
        <p:nvSpPr>
          <p:cNvPr id="16" name="TextBox 15">
            <a:extLst>
              <a:ext uri="{FF2B5EF4-FFF2-40B4-BE49-F238E27FC236}">
                <a16:creationId xmlns:a16="http://schemas.microsoft.com/office/drawing/2014/main" id="{76E00BF4-AC95-7CF3-BF3A-8555B957CF36}"/>
              </a:ext>
            </a:extLst>
          </p:cNvPr>
          <p:cNvSpPr txBox="1"/>
          <p:nvPr/>
        </p:nvSpPr>
        <p:spPr>
          <a:xfrm>
            <a:off x="9953550" y="4187638"/>
            <a:ext cx="160784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500" b="1" i="0" u="none" strike="noStrike" kern="1200" cap="none" spc="0" normalizeH="0" baseline="0" noProof="0" dirty="0">
                <a:ln>
                  <a:noFill/>
                </a:ln>
                <a:solidFill>
                  <a:srgbClr val="EAC743"/>
                </a:solidFill>
                <a:effectLst/>
                <a:uLnTx/>
                <a:uFillTx/>
                <a:latin typeface="Lexend" pitchFamily="2" charset="0"/>
                <a:ea typeface="+mn-ea"/>
                <a:cs typeface="+mn-cs"/>
              </a:rPr>
              <a:t>2030</a:t>
            </a:r>
            <a:endParaRPr kumimoji="0" lang="en-US" sz="2500" b="1" i="0" u="none" strike="noStrike" kern="1200" cap="none" spc="0" normalizeH="0" baseline="0" noProof="0" dirty="0">
              <a:ln>
                <a:noFill/>
              </a:ln>
              <a:solidFill>
                <a:srgbClr val="EAC743"/>
              </a:solidFill>
              <a:effectLst/>
              <a:uLnTx/>
              <a:uFillTx/>
              <a:latin typeface="Lexend" pitchFamily="2" charset="0"/>
              <a:ea typeface="+mn-ea"/>
              <a:cs typeface="+mn-cs"/>
            </a:endParaRPr>
          </a:p>
        </p:txBody>
      </p:sp>
      <p:sp>
        <p:nvSpPr>
          <p:cNvPr id="17" name="TextBox 16">
            <a:extLst>
              <a:ext uri="{FF2B5EF4-FFF2-40B4-BE49-F238E27FC236}">
                <a16:creationId xmlns:a16="http://schemas.microsoft.com/office/drawing/2014/main" id="{C49CCD24-159F-EF0C-8290-EC5D822131B2}"/>
              </a:ext>
            </a:extLst>
          </p:cNvPr>
          <p:cNvSpPr txBox="1"/>
          <p:nvPr/>
        </p:nvSpPr>
        <p:spPr>
          <a:xfrm>
            <a:off x="6118200" y="4187638"/>
            <a:ext cx="160784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500" b="1" i="0" u="none" strike="noStrike" kern="1200" cap="none" spc="0" normalizeH="0" baseline="0" noProof="0" dirty="0">
                <a:ln>
                  <a:noFill/>
                </a:ln>
                <a:solidFill>
                  <a:srgbClr val="EAC743"/>
                </a:solidFill>
                <a:effectLst/>
                <a:uLnTx/>
                <a:uFillTx/>
                <a:latin typeface="Lexend" pitchFamily="2" charset="0"/>
                <a:ea typeface="+mn-ea"/>
                <a:cs typeface="+mn-cs"/>
              </a:rPr>
              <a:t>2028</a:t>
            </a:r>
            <a:endParaRPr kumimoji="0" lang="en-US" sz="2500" b="1" i="0" u="none" strike="noStrike" kern="1200" cap="none" spc="0" normalizeH="0" baseline="0" noProof="0" dirty="0">
              <a:ln>
                <a:noFill/>
              </a:ln>
              <a:solidFill>
                <a:srgbClr val="EAC743"/>
              </a:solidFill>
              <a:effectLst/>
              <a:uLnTx/>
              <a:uFillTx/>
              <a:latin typeface="Lexend" pitchFamily="2" charset="0"/>
              <a:ea typeface="+mn-ea"/>
              <a:cs typeface="+mn-cs"/>
            </a:endParaRPr>
          </a:p>
        </p:txBody>
      </p:sp>
      <p:sp>
        <p:nvSpPr>
          <p:cNvPr id="18" name="TextBox 17">
            <a:extLst>
              <a:ext uri="{FF2B5EF4-FFF2-40B4-BE49-F238E27FC236}">
                <a16:creationId xmlns:a16="http://schemas.microsoft.com/office/drawing/2014/main" id="{BA3AFE4A-A0BE-118D-0DA0-DB851ACEAA5B}"/>
              </a:ext>
            </a:extLst>
          </p:cNvPr>
          <p:cNvSpPr txBox="1"/>
          <p:nvPr/>
        </p:nvSpPr>
        <p:spPr>
          <a:xfrm>
            <a:off x="398953" y="4570721"/>
            <a:ext cx="15845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Foundation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Farm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Phase 1 Compost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Vaidei</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Solar Panels</a:t>
            </a:r>
          </a:p>
        </p:txBody>
      </p:sp>
      <p:pic>
        <p:nvPicPr>
          <p:cNvPr id="26" name="Graphic 25">
            <a:extLst>
              <a:ext uri="{FF2B5EF4-FFF2-40B4-BE49-F238E27FC236}">
                <a16:creationId xmlns:a16="http://schemas.microsoft.com/office/drawing/2014/main" id="{3C09B365-10B9-D7AE-5E27-8B3B832B7E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7443" y="3800917"/>
            <a:ext cx="1471372" cy="2389509"/>
          </a:xfrm>
          <a:prstGeom prst="rect">
            <a:avLst/>
          </a:prstGeom>
        </p:spPr>
      </p:pic>
      <p:pic>
        <p:nvPicPr>
          <p:cNvPr id="27" name="Graphic 26">
            <a:extLst>
              <a:ext uri="{FF2B5EF4-FFF2-40B4-BE49-F238E27FC236}">
                <a16:creationId xmlns:a16="http://schemas.microsoft.com/office/drawing/2014/main" id="{9D94414D-E8C7-F47E-7263-00E065648C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3447" y="3800917"/>
            <a:ext cx="1471372" cy="2389509"/>
          </a:xfrm>
          <a:prstGeom prst="rect">
            <a:avLst/>
          </a:prstGeom>
        </p:spPr>
      </p:pic>
      <p:pic>
        <p:nvPicPr>
          <p:cNvPr id="28" name="Graphic 27">
            <a:extLst>
              <a:ext uri="{FF2B5EF4-FFF2-40B4-BE49-F238E27FC236}">
                <a16:creationId xmlns:a16="http://schemas.microsoft.com/office/drawing/2014/main" id="{8436B85E-94CA-4EDC-6BB8-62A21D8A1E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9921" y="3800917"/>
            <a:ext cx="1471372" cy="2389509"/>
          </a:xfrm>
          <a:prstGeom prst="rect">
            <a:avLst/>
          </a:prstGeom>
        </p:spPr>
      </p:pic>
      <p:sp>
        <p:nvSpPr>
          <p:cNvPr id="29" name="TextBox 28">
            <a:extLst>
              <a:ext uri="{FF2B5EF4-FFF2-40B4-BE49-F238E27FC236}">
                <a16:creationId xmlns:a16="http://schemas.microsoft.com/office/drawing/2014/main" id="{3A7E4859-BDC5-065E-4B75-1B1991758BC8}"/>
              </a:ext>
            </a:extLst>
          </p:cNvPr>
          <p:cNvSpPr txBox="1"/>
          <p:nvPr/>
        </p:nvSpPr>
        <p:spPr>
          <a:xfrm>
            <a:off x="4208141" y="4570721"/>
            <a:ext cx="288339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Biogas Entry &amp; Operational Scaling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1 Farm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Completed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Biogas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Facilty</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(end of 2027)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Cut 2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Farm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(Milking Infrastructure) Solar Panels (Expansion)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Laguna (Cut</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2</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p>
        </p:txBody>
      </p:sp>
      <p:sp>
        <p:nvSpPr>
          <p:cNvPr id="30" name="TextBox 29">
            <a:extLst>
              <a:ext uri="{FF2B5EF4-FFF2-40B4-BE49-F238E27FC236}">
                <a16:creationId xmlns:a16="http://schemas.microsoft.com/office/drawing/2014/main" id="{066EC4FD-4851-653D-6A12-94EE4571720F}"/>
              </a:ext>
            </a:extLst>
          </p:cNvPr>
          <p:cNvSpPr txBox="1"/>
          <p:nvPr/>
        </p:nvSpPr>
        <p:spPr>
          <a:xfrm>
            <a:off x="8084677" y="4570721"/>
            <a:ext cx="19950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Greenhouse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consumer – oriented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Greenhouses (Phase 1) Ver</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ical</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Farming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Vaidei</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p>
        </p:txBody>
      </p:sp>
      <p:pic>
        <p:nvPicPr>
          <p:cNvPr id="32" name="Graphic 31">
            <a:extLst>
              <a:ext uri="{FF2B5EF4-FFF2-40B4-BE49-F238E27FC236}">
                <a16:creationId xmlns:a16="http://schemas.microsoft.com/office/drawing/2014/main" id="{0D66D2E4-3076-8344-3821-0FE1F2A715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7346" y="1883052"/>
            <a:ext cx="1471372" cy="2543114"/>
          </a:xfrm>
          <a:prstGeom prst="rect">
            <a:avLst/>
          </a:prstGeom>
        </p:spPr>
      </p:pic>
      <p:pic>
        <p:nvPicPr>
          <p:cNvPr id="33" name="Graphic 32">
            <a:extLst>
              <a:ext uri="{FF2B5EF4-FFF2-40B4-BE49-F238E27FC236}">
                <a16:creationId xmlns:a16="http://schemas.microsoft.com/office/drawing/2014/main" id="{1414F4CA-1609-6F4E-E820-BD4D2C6830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0786" y="1883052"/>
            <a:ext cx="1471372" cy="2543114"/>
          </a:xfrm>
          <a:prstGeom prst="rect">
            <a:avLst/>
          </a:prstGeom>
        </p:spPr>
      </p:pic>
      <p:pic>
        <p:nvPicPr>
          <p:cNvPr id="34" name="Graphic 33">
            <a:extLst>
              <a:ext uri="{FF2B5EF4-FFF2-40B4-BE49-F238E27FC236}">
                <a16:creationId xmlns:a16="http://schemas.microsoft.com/office/drawing/2014/main" id="{636CEB06-D798-B704-110C-5117E6F25C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87260" y="1883052"/>
            <a:ext cx="1471372" cy="2543114"/>
          </a:xfrm>
          <a:prstGeom prst="rect">
            <a:avLst/>
          </a:prstGeom>
        </p:spPr>
      </p:pic>
      <p:sp>
        <p:nvSpPr>
          <p:cNvPr id="35" name="TextBox 34">
            <a:extLst>
              <a:ext uri="{FF2B5EF4-FFF2-40B4-BE49-F238E27FC236}">
                <a16:creationId xmlns:a16="http://schemas.microsoft.com/office/drawing/2014/main" id="{ACC6A908-F1BA-9BE4-89DD-8A9866316863}"/>
              </a:ext>
            </a:extLst>
          </p:cNvPr>
          <p:cNvSpPr txBox="1"/>
          <p:nvPr/>
        </p:nvSpPr>
        <p:spPr>
          <a:xfrm>
            <a:off x="2281996" y="1972040"/>
            <a:ext cx="201996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Vertical Integration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&amp; diversification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Ver</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ical</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Farming (Cut 1) Compost (Cut 1)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Laguna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Apold</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Cut 2</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Farm</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(Construction)</a:t>
            </a:r>
          </a:p>
        </p:txBody>
      </p:sp>
      <p:sp>
        <p:nvSpPr>
          <p:cNvPr id="36" name="TextBox 35">
            <a:extLst>
              <a:ext uri="{FF2B5EF4-FFF2-40B4-BE49-F238E27FC236}">
                <a16:creationId xmlns:a16="http://schemas.microsoft.com/office/drawing/2014/main" id="{F3BFFFB7-A83D-5461-6C04-CE304834D8E2}"/>
              </a:ext>
            </a:extLst>
          </p:cNvPr>
          <p:cNvSpPr txBox="1"/>
          <p:nvPr/>
        </p:nvSpPr>
        <p:spPr>
          <a:xfrm>
            <a:off x="6100971" y="1972040"/>
            <a:ext cx="2950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Infrastructure Consolidation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&amp; Agritech Expansion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Cut 2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Farm </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(Animal Acqui</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ition</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Ver</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ical</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Farming (Cut 2)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Compost (Cut 2) </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Laguna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Straja -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Ohaba</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Straja 2 Farm (Potential Construction)</a:t>
            </a: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37" name="TextBox 36">
            <a:extLst>
              <a:ext uri="{FF2B5EF4-FFF2-40B4-BE49-F238E27FC236}">
                <a16:creationId xmlns:a16="http://schemas.microsoft.com/office/drawing/2014/main" id="{B1B2D455-A06B-E544-6C42-3DCFA7C8D0EB}"/>
              </a:ext>
            </a:extLst>
          </p:cNvPr>
          <p:cNvSpPr txBox="1"/>
          <p:nvPr/>
        </p:nvSpPr>
        <p:spPr>
          <a:xfrm>
            <a:off x="9953550" y="1972040"/>
            <a:ext cx="21704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Market Penetration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&amp; Final Vertical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Greenhouses (Phase 2) Ver</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ical</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Farming (</a:t>
            </a:r>
            <a:r>
              <a:rPr kumimoji="0" lang="en-US" sz="12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Apold</a:t>
            </a: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2 Composting Units (Straja)</a:t>
            </a:r>
            <a:endPar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pic>
        <p:nvPicPr>
          <p:cNvPr id="38" name="Graphic 37">
            <a:extLst>
              <a:ext uri="{FF2B5EF4-FFF2-40B4-BE49-F238E27FC236}">
                <a16:creationId xmlns:a16="http://schemas.microsoft.com/office/drawing/2014/main" id="{426321C8-5B1F-31AB-7552-2CDD349891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75433" y="5814644"/>
            <a:ext cx="530257" cy="421486"/>
          </a:xfrm>
          <a:prstGeom prst="rect">
            <a:avLst/>
          </a:prstGeom>
        </p:spPr>
      </p:pic>
    </p:spTree>
    <p:extLst>
      <p:ext uri="{BB962C8B-B14F-4D97-AF65-F5344CB8AC3E}">
        <p14:creationId xmlns:p14="http://schemas.microsoft.com/office/powerpoint/2010/main" val="210885291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8A41F24A-A08D-3419-E023-7B22EB8FF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6E6E6ED5-018C-33EF-440B-B12BE22F720E}"/>
              </a:ext>
            </a:extLst>
          </p:cNvPr>
          <p:cNvSpPr txBox="1"/>
          <p:nvPr/>
        </p:nvSpPr>
        <p:spPr>
          <a:xfrm>
            <a:off x="381638" y="667574"/>
            <a:ext cx="109676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BE6"/>
                </a:solidFill>
                <a:effectLst/>
                <a:uLnTx/>
                <a:uFillTx/>
                <a:latin typeface="Lexend" pitchFamily="2" charset="0"/>
                <a:ea typeface="+mn-ea"/>
                <a:cs typeface="+mn-cs"/>
              </a:rPr>
              <a:t>DN AGRAR in 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C743"/>
                </a:solidFill>
                <a:effectLst/>
                <a:uLnTx/>
                <a:uFillTx/>
                <a:latin typeface="Lexend" pitchFamily="2" charset="0"/>
                <a:ea typeface="+mn-ea"/>
                <a:cs typeface="+mn-cs"/>
              </a:rPr>
              <a:t>A Vision of Scaled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881"/>
                </a:solidFill>
                <a:effectLst/>
                <a:uLnTx/>
                <a:uFillTx/>
                <a:latin typeface="Lexend" pitchFamily="2" charset="0"/>
                <a:ea typeface="+mn-ea"/>
                <a:cs typeface="+mn-cs"/>
              </a:rPr>
              <a:t>Sustainability, and Value Creation</a:t>
            </a:r>
          </a:p>
        </p:txBody>
      </p:sp>
      <p:sp>
        <p:nvSpPr>
          <p:cNvPr id="6" name="Rectangle: Top Corners Rounded 5">
            <a:extLst>
              <a:ext uri="{FF2B5EF4-FFF2-40B4-BE49-F238E27FC236}">
                <a16:creationId xmlns:a16="http://schemas.microsoft.com/office/drawing/2014/main" id="{D78D4D79-A72C-DCA3-1909-48E137699B9D}"/>
              </a:ext>
            </a:extLst>
          </p:cNvPr>
          <p:cNvSpPr/>
          <p:nvPr/>
        </p:nvSpPr>
        <p:spPr>
          <a:xfrm>
            <a:off x="0" y="2970142"/>
            <a:ext cx="12192000" cy="3897733"/>
          </a:xfrm>
          <a:prstGeom prst="round2SameRect">
            <a:avLst>
              <a:gd name="adj1" fmla="val 16956"/>
              <a:gd name="adj2" fmla="val 0"/>
            </a:avLst>
          </a:prstGeom>
          <a:gradFill>
            <a:gsLst>
              <a:gs pos="0">
                <a:srgbClr val="FF9100"/>
              </a:gs>
              <a:gs pos="100000">
                <a:srgbClr val="E87C1A"/>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srgbClr val="015422"/>
              </a:solidFill>
              <a:effectLst/>
              <a:uLnTx/>
              <a:uFillTx/>
              <a:latin typeface="Bauhaus 93" panose="04030905020B02020C02" pitchFamily="82" charset="0"/>
              <a:ea typeface="+mn-ea"/>
              <a:cs typeface="+mn-cs"/>
            </a:endParaRPr>
          </a:p>
        </p:txBody>
      </p:sp>
      <p:sp>
        <p:nvSpPr>
          <p:cNvPr id="5" name="TextBox 4">
            <a:extLst>
              <a:ext uri="{FF2B5EF4-FFF2-40B4-BE49-F238E27FC236}">
                <a16:creationId xmlns:a16="http://schemas.microsoft.com/office/drawing/2014/main" id="{BA0AAD61-7A54-2B67-74E9-0A4E1FD8D12E}"/>
              </a:ext>
            </a:extLst>
          </p:cNvPr>
          <p:cNvSpPr txBox="1"/>
          <p:nvPr/>
        </p:nvSpPr>
        <p:spPr>
          <a:xfrm>
            <a:off x="557808" y="3429000"/>
            <a:ext cx="11006416" cy="2862322"/>
          </a:xfrm>
          <a:prstGeom prst="rect">
            <a:avLst/>
          </a:prstGeom>
          <a:noFill/>
        </p:spPr>
        <p:txBody>
          <a:bodyPr wrap="square" numCol="2" spcCol="468000"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150 - 200 million liters of milk annually </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Close to 30</a:t>
            </a:r>
            <a:r>
              <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t>
            </a: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000 animals </a:t>
            </a:r>
            <a:endPar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C881"/>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6 composting units producing</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over 40</a:t>
            </a:r>
            <a:r>
              <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a:t>
            </a: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000 tons of organic fertilizer annually</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Obtaining approx. 100</a:t>
            </a:r>
            <a:r>
              <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t>
            </a: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000 voluntary certificates </a:t>
            </a:r>
            <a:endPar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annually for 15 years</a:t>
            </a:r>
            <a:endPar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C881"/>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5 wheatgrass production units </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25% - 30 % feedstock cows </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2 industrial Greenhouses for </a:t>
            </a:r>
            <a:endPar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    </a:t>
            </a: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consumer-based vegetable production</a:t>
            </a:r>
            <a:endPar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C881"/>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DN AGRAR is listed for several years on </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the Main Market of the BVB </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rPr>
              <a:t>Produces milk close to Net-Zero </a:t>
            </a:r>
            <a:endParaRPr kumimoji="0" lang="ro-RO" sz="1500" b="1" i="0" u="none" strike="noStrike" kern="1200" cap="none" spc="0" normalizeH="0" baseline="0" noProof="0" dirty="0">
              <a:ln>
                <a:noFill/>
              </a:ln>
              <a:solidFill>
                <a:srgbClr val="015422"/>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FFC881"/>
              </a:solidFill>
              <a:effectLst/>
              <a:uLnTx/>
              <a:uFillTx/>
              <a:latin typeface="Karla" panose="020B0004030503030003"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Reduces emissions by 90% and adds to its revenues </a:t>
            </a:r>
            <a:endPar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EUR </a:t>
            </a:r>
            <a:r>
              <a:rPr kumimoji="0" lang="en-US" sz="15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3.5 – 4 million due to the biomethane plant.</a:t>
            </a:r>
          </a:p>
        </p:txBody>
      </p:sp>
      <p:pic>
        <p:nvPicPr>
          <p:cNvPr id="8" name="Graphic 7">
            <a:extLst>
              <a:ext uri="{FF2B5EF4-FFF2-40B4-BE49-F238E27FC236}">
                <a16:creationId xmlns:a16="http://schemas.microsoft.com/office/drawing/2014/main" id="{A03ABEDB-13DF-5EC6-B75B-F7157866A9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718" y="738737"/>
            <a:ext cx="2114309" cy="1796666"/>
          </a:xfrm>
          <a:prstGeom prst="rect">
            <a:avLst/>
          </a:prstGeom>
        </p:spPr>
      </p:pic>
    </p:spTree>
    <p:extLst>
      <p:ext uri="{BB962C8B-B14F-4D97-AF65-F5344CB8AC3E}">
        <p14:creationId xmlns:p14="http://schemas.microsoft.com/office/powerpoint/2010/main" val="235081128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66453C92-7290-E0D6-A1BC-8C2F06C7238F}"/>
            </a:ext>
          </a:extLst>
        </p:cNvPr>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1A5B484C-3126-92E9-423D-71CF174D66A6}"/>
              </a:ext>
            </a:extLst>
          </p:cNvPr>
          <p:cNvSpPr/>
          <p:nvPr/>
        </p:nvSpPr>
        <p:spPr>
          <a:xfrm rot="16200000">
            <a:off x="7238507" y="1904505"/>
            <a:ext cx="3991430" cy="5915560"/>
          </a:xfrm>
          <a:prstGeom prst="round1Rect">
            <a:avLst>
              <a:gd name="adj" fmla="val 13457"/>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5B225900-DB95-15D5-99AA-29961E404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8D79610E-A020-84D3-0C30-9D0407D7F67E}"/>
              </a:ext>
            </a:extLst>
          </p:cNvPr>
          <p:cNvSpPr txBox="1"/>
          <p:nvPr/>
        </p:nvSpPr>
        <p:spPr>
          <a:xfrm>
            <a:off x="381638" y="667574"/>
            <a:ext cx="109676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BE6"/>
                </a:solidFill>
                <a:effectLst/>
                <a:uLnTx/>
                <a:uFillTx/>
                <a:latin typeface="Lexend" pitchFamily="2" charset="0"/>
                <a:ea typeface="+mn-ea"/>
                <a:cs typeface="+mn-cs"/>
              </a:rPr>
              <a:t>DN AGRAR in 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AC743"/>
                </a:solidFill>
                <a:effectLst/>
                <a:uLnTx/>
                <a:uFillTx/>
                <a:latin typeface="Lexend" pitchFamily="2" charset="0"/>
                <a:ea typeface="+mn-ea"/>
                <a:cs typeface="+mn-cs"/>
              </a:rPr>
              <a:t>A Vision of Scaled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881"/>
                </a:solidFill>
                <a:effectLst/>
                <a:uLnTx/>
                <a:uFillTx/>
                <a:latin typeface="Lexend" pitchFamily="2" charset="0"/>
                <a:ea typeface="+mn-ea"/>
                <a:cs typeface="+mn-cs"/>
              </a:rPr>
              <a:t>Sustainability, and Value Creation</a:t>
            </a:r>
          </a:p>
        </p:txBody>
      </p:sp>
      <p:sp>
        <p:nvSpPr>
          <p:cNvPr id="6" name="TextBox 5">
            <a:extLst>
              <a:ext uri="{FF2B5EF4-FFF2-40B4-BE49-F238E27FC236}">
                <a16:creationId xmlns:a16="http://schemas.microsoft.com/office/drawing/2014/main" id="{039F4F1D-75CA-F326-42B0-D415F9B8A773}"/>
              </a:ext>
            </a:extLst>
          </p:cNvPr>
          <p:cNvSpPr txBox="1"/>
          <p:nvPr/>
        </p:nvSpPr>
        <p:spPr>
          <a:xfrm>
            <a:off x="6722937" y="3237256"/>
            <a:ext cx="5087424" cy="24314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AC743"/>
                </a:solidFill>
                <a:effectLst/>
                <a:uLnTx/>
                <a:uFillTx/>
                <a:latin typeface="Lexend" pitchFamily="2" charset="0"/>
                <a:ea typeface="+mn-ea"/>
                <a:cs typeface="+mn-cs"/>
              </a:rPr>
              <a:t>DN AGRAR in 2030: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5422"/>
                </a:solidFill>
                <a:effectLst/>
                <a:uLnTx/>
                <a:uFillTx/>
                <a:latin typeface="Lexend" pitchFamily="2" charset="0"/>
                <a:ea typeface="+mn-ea"/>
                <a:cs typeface="+mn-cs"/>
              </a:rPr>
              <a:t>Resilient.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7701"/>
                </a:solidFill>
                <a:effectLst/>
                <a:uLnTx/>
                <a:uFillTx/>
                <a:latin typeface="Lexend" pitchFamily="2" charset="0"/>
                <a:ea typeface="+mn-ea"/>
                <a:cs typeface="+mn-cs"/>
              </a:rPr>
              <a:t>Profitable.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A8042"/>
                </a:solidFill>
                <a:effectLst/>
                <a:uLnTx/>
                <a:uFillTx/>
                <a:latin typeface="Lexend" pitchFamily="2" charset="0"/>
                <a:ea typeface="+mn-ea"/>
                <a:cs typeface="+mn-cs"/>
              </a:rPr>
              <a:t>Sustainable.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5ED9F"/>
                </a:solidFill>
                <a:effectLst/>
                <a:uLnTx/>
                <a:uFillTx/>
                <a:latin typeface="Lexend" pitchFamily="2" charset="0"/>
                <a:ea typeface="+mn-ea"/>
                <a:cs typeface="+mn-cs"/>
              </a:rPr>
              <a:t>Ready for the future.</a:t>
            </a:r>
          </a:p>
        </p:txBody>
      </p:sp>
      <p:pic>
        <p:nvPicPr>
          <p:cNvPr id="12" name="Graphic 11">
            <a:extLst>
              <a:ext uri="{FF2B5EF4-FFF2-40B4-BE49-F238E27FC236}">
                <a16:creationId xmlns:a16="http://schemas.microsoft.com/office/drawing/2014/main" id="{359D0813-1BF8-5679-4103-1AF8D2C126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6393281"/>
            <a:ext cx="2833652" cy="464719"/>
          </a:xfrm>
          <a:prstGeom prst="rect">
            <a:avLst/>
          </a:prstGeom>
        </p:spPr>
      </p:pic>
      <p:pic>
        <p:nvPicPr>
          <p:cNvPr id="13" name="Graphic 12">
            <a:extLst>
              <a:ext uri="{FF2B5EF4-FFF2-40B4-BE49-F238E27FC236}">
                <a16:creationId xmlns:a16="http://schemas.microsoft.com/office/drawing/2014/main" id="{4FB54EBB-1C95-47A5-DA6C-4CBFCF9E4A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6515" y="6393281"/>
            <a:ext cx="2833652" cy="464719"/>
          </a:xfrm>
          <a:prstGeom prst="rect">
            <a:avLst/>
          </a:prstGeom>
        </p:spPr>
      </p:pic>
      <p:pic>
        <p:nvPicPr>
          <p:cNvPr id="14" name="Graphic 13">
            <a:extLst>
              <a:ext uri="{FF2B5EF4-FFF2-40B4-BE49-F238E27FC236}">
                <a16:creationId xmlns:a16="http://schemas.microsoft.com/office/drawing/2014/main" id="{F9F13C21-2540-0F75-3541-3BFDEDC47FA7}"/>
              </a:ext>
            </a:extLst>
          </p:cNvPr>
          <p:cNvPicPr>
            <a:picLocks noChangeAspect="1"/>
          </p:cNvPicPr>
          <p:nvPr/>
        </p:nvPicPr>
        <p:blipFill>
          <a:blip r:embed="rId3">
            <a:extLst>
              <a:ext uri="{96DAC541-7B7A-43D3-8B79-37D633B846F1}">
                <asvg:svgBlip xmlns:asvg="http://schemas.microsoft.com/office/drawing/2016/SVG/main" r:embed="rId4"/>
              </a:ext>
            </a:extLst>
          </a:blip>
          <a:srcRect r="13468"/>
          <a:stretch/>
        </p:blipFill>
        <p:spPr>
          <a:xfrm>
            <a:off x="9739992" y="6393281"/>
            <a:ext cx="2452008" cy="464719"/>
          </a:xfrm>
          <a:prstGeom prst="rect">
            <a:avLst/>
          </a:prstGeom>
        </p:spPr>
      </p:pic>
      <p:sp>
        <p:nvSpPr>
          <p:cNvPr id="7" name="TextBox 6">
            <a:extLst>
              <a:ext uri="{FF2B5EF4-FFF2-40B4-BE49-F238E27FC236}">
                <a16:creationId xmlns:a16="http://schemas.microsoft.com/office/drawing/2014/main" id="{AF49CC6C-F9DA-B8DF-3478-F16B9D1AFB47}"/>
              </a:ext>
            </a:extLst>
          </p:cNvPr>
          <p:cNvSpPr txBox="1"/>
          <p:nvPr/>
        </p:nvSpPr>
        <p:spPr>
          <a:xfrm>
            <a:off x="1289806" y="3621978"/>
            <a:ext cx="3993160"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By the end of 2030, </a:t>
            </a:r>
            <a:endParaRPr kumimoji="0" lang="ro-RO" sz="1800" b="1"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DN AGRAR will stand as a national and regional </a:t>
            </a:r>
            <a:endParaRPr kumimoji="0" lang="ro-RO"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leader in sustainable food production, </a:t>
            </a:r>
            <a:endParaRPr kumimoji="0" lang="ro-RO"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an integrated agribusiness group built </a:t>
            </a:r>
            <a:endParaRPr kumimoji="0" lang="ro-RO"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on innovation, operational excellence, and long-term value creation for shareholders </a:t>
            </a:r>
            <a:endParaRPr kumimoji="0" lang="ro-RO"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and stakeholders alike.</a:t>
            </a:r>
          </a:p>
        </p:txBody>
      </p:sp>
      <p:pic>
        <p:nvPicPr>
          <p:cNvPr id="9" name="Graphic 8">
            <a:extLst>
              <a:ext uri="{FF2B5EF4-FFF2-40B4-BE49-F238E27FC236}">
                <a16:creationId xmlns:a16="http://schemas.microsoft.com/office/drawing/2014/main" id="{AC0A57B0-AD41-023B-FB1F-0DD9F3C6B2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500" y="2866569"/>
            <a:ext cx="5296570" cy="3326505"/>
          </a:xfrm>
          <a:prstGeom prst="rect">
            <a:avLst/>
          </a:prstGeom>
        </p:spPr>
      </p:pic>
      <p:pic>
        <p:nvPicPr>
          <p:cNvPr id="4" name="Graphic 3">
            <a:extLst>
              <a:ext uri="{FF2B5EF4-FFF2-40B4-BE49-F238E27FC236}">
                <a16:creationId xmlns:a16="http://schemas.microsoft.com/office/drawing/2014/main" id="{AD0859B9-E7F9-6418-7643-91D2CEC34739}"/>
              </a:ext>
            </a:extLst>
          </p:cNvPr>
          <p:cNvPicPr>
            <a:picLocks noChangeAspect="1"/>
          </p:cNvPicPr>
          <p:nvPr/>
        </p:nvPicPr>
        <p:blipFill>
          <a:blip r:embed="rId7">
            <a:extLst>
              <a:ext uri="{96DAC541-7B7A-43D3-8B79-37D633B846F1}">
                <asvg:svgBlip xmlns:asvg="http://schemas.microsoft.com/office/drawing/2016/SVG/main" r:embed="rId8"/>
              </a:ext>
            </a:extLst>
          </a:blip>
          <a:srcRect l="8790"/>
          <a:stretch/>
        </p:blipFill>
        <p:spPr>
          <a:xfrm>
            <a:off x="-1" y="5755174"/>
            <a:ext cx="2579615" cy="1102826"/>
          </a:xfrm>
          <a:prstGeom prst="rect">
            <a:avLst/>
          </a:prstGeom>
        </p:spPr>
      </p:pic>
    </p:spTree>
    <p:extLst>
      <p:ext uri="{BB962C8B-B14F-4D97-AF65-F5344CB8AC3E}">
        <p14:creationId xmlns:p14="http://schemas.microsoft.com/office/powerpoint/2010/main" val="130967810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F37625B-5FA3-E640-C93A-AE8BDDE4908B}"/>
              </a:ext>
            </a:extLst>
          </p:cNvPr>
          <p:cNvSpPr/>
          <p:nvPr/>
        </p:nvSpPr>
        <p:spPr>
          <a:xfrm>
            <a:off x="381639" y="490722"/>
            <a:ext cx="10492468" cy="381362"/>
          </a:xfrm>
          <a:prstGeom prst="roundRect">
            <a:avLst>
              <a:gd name="adj" fmla="val 50000"/>
            </a:avLst>
          </a:prstGeom>
          <a:gradFill flip="none" rotWithShape="1">
            <a:gsLst>
              <a:gs pos="91000">
                <a:srgbClr val="FFFBE6"/>
              </a:gs>
              <a:gs pos="45000">
                <a:srgbClr val="7BB1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BF08432F-B691-876B-70E4-A0E68C9EABF8}"/>
              </a:ext>
            </a:extLst>
          </p:cNvPr>
          <p:cNvSpPr txBox="1"/>
          <p:nvPr/>
        </p:nvSpPr>
        <p:spPr>
          <a:xfrm>
            <a:off x="476029" y="527515"/>
            <a:ext cx="22557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Lexend "/>
                <a:ea typeface="+mn-ea"/>
                <a:cs typeface="+mn-cs"/>
              </a:rPr>
              <a:t>THE FOUR SCENARIOS:</a:t>
            </a:r>
            <a:endParaRPr kumimoji="0" lang="en-US" sz="1400" b="0" i="0" u="none" strike="noStrike" kern="1200" cap="none" spc="0" normalizeH="0" baseline="0" noProof="0" dirty="0">
              <a:ln>
                <a:noFill/>
              </a:ln>
              <a:solidFill>
                <a:srgbClr val="7BB100"/>
              </a:solidFill>
              <a:effectLst/>
              <a:uLnTx/>
              <a:uFillTx/>
              <a:latin typeface="Lexend "/>
              <a:ea typeface="+mn-ea"/>
              <a:cs typeface="+mn-cs"/>
            </a:endParaRPr>
          </a:p>
        </p:txBody>
      </p:sp>
      <p:pic>
        <p:nvPicPr>
          <p:cNvPr id="4" name="Picture 3" descr="A logo with white letters and green and orange circle&#10;&#10;AI-generated content may be incorrect.">
            <a:extLst>
              <a:ext uri="{FF2B5EF4-FFF2-40B4-BE49-F238E27FC236}">
                <a16:creationId xmlns:a16="http://schemas.microsoft.com/office/drawing/2014/main" id="{488D5D47-CAB4-F40D-A24D-A7186A411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5" name="Rectangle: Diagonal Corners Rounded 4">
            <a:extLst>
              <a:ext uri="{FF2B5EF4-FFF2-40B4-BE49-F238E27FC236}">
                <a16:creationId xmlns:a16="http://schemas.microsoft.com/office/drawing/2014/main" id="{055AD9D2-0212-25D3-8A99-6CBC6EE76BB0}"/>
              </a:ext>
            </a:extLst>
          </p:cNvPr>
          <p:cNvSpPr/>
          <p:nvPr/>
        </p:nvSpPr>
        <p:spPr>
          <a:xfrm>
            <a:off x="381637" y="3685952"/>
            <a:ext cx="11128192" cy="2504473"/>
          </a:xfrm>
          <a:prstGeom prst="round2DiagRect">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5E57D63-6B1A-4249-03BB-CC9E95E3901D}"/>
              </a:ext>
            </a:extLst>
          </p:cNvPr>
          <p:cNvSpPr txBox="1"/>
          <p:nvPr/>
        </p:nvSpPr>
        <p:spPr>
          <a:xfrm>
            <a:off x="5380075" y="4061025"/>
            <a:ext cx="535712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srgbClr val="FFFBE6"/>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14</a:t>
            </a: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000 tons of organic fertilizer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2 greenhouses for vegetables production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Solar in Cut 2 and </a:t>
            </a:r>
            <a:r>
              <a:rPr kumimoji="0" lang="en-US" sz="1200" b="0" i="0" u="none" strike="noStrike" kern="1200" cap="none" spc="0" normalizeH="0" baseline="0" noProof="0" dirty="0" err="1">
                <a:ln>
                  <a:noFill/>
                </a:ln>
                <a:solidFill>
                  <a:srgbClr val="FFFBE6"/>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Wheatgrass production ass feedstock for animals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Different valorization of the commodity milk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Approximately 100</a:t>
            </a: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000 voluntary carbon certificates annually for a period</a:t>
            </a:r>
            <a:endPar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of 15 years, with a current value of approximately Euro 20 per certificate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Certificates obtained due to the implementation of no-till</a:t>
            </a:r>
          </a:p>
        </p:txBody>
      </p:sp>
      <p:sp>
        <p:nvSpPr>
          <p:cNvPr id="9" name="Rectangle: Diagonal Corners Rounded 8">
            <a:extLst>
              <a:ext uri="{FF2B5EF4-FFF2-40B4-BE49-F238E27FC236}">
                <a16:creationId xmlns:a16="http://schemas.microsoft.com/office/drawing/2014/main" id="{F2FDFD44-AF3C-B32E-0E52-211DD7A589AF}"/>
              </a:ext>
            </a:extLst>
          </p:cNvPr>
          <p:cNvSpPr/>
          <p:nvPr/>
        </p:nvSpPr>
        <p:spPr>
          <a:xfrm>
            <a:off x="381637" y="1304259"/>
            <a:ext cx="11128192" cy="2124741"/>
          </a:xfrm>
          <a:prstGeom prst="round2DiagRect">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775AC96-46A3-4040-E734-D55C31BB9634}"/>
              </a:ext>
            </a:extLst>
          </p:cNvPr>
          <p:cNvSpPr txBox="1"/>
          <p:nvPr/>
        </p:nvSpPr>
        <p:spPr>
          <a:xfrm>
            <a:off x="5380075" y="1756983"/>
            <a:ext cx="53571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Current operations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srgbClr val="FFFBE6"/>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farm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Cut 2 farm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28</a:t>
            </a: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000 tons organic fertilizer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srgbClr val="FFFBE6"/>
                </a:solidFill>
                <a:effectLst/>
                <a:uLnTx/>
                <a:uFillTx/>
                <a:latin typeface="Karla" panose="020B0004030503030003" pitchFamily="34" charset="0"/>
                <a:ea typeface="+mn-ea"/>
                <a:cs typeface="+mn-cs"/>
              </a:rPr>
              <a:t>Biometehane</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production (from 2028)</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Solar in </a:t>
            </a:r>
            <a:r>
              <a:rPr kumimoji="0" lang="en-US" sz="1200" b="0" i="0" u="none" strike="noStrike" kern="1200" cap="none" spc="0" normalizeH="0" baseline="0" noProof="0" dirty="0" err="1">
                <a:ln>
                  <a:noFill/>
                </a:ln>
                <a:solidFill>
                  <a:srgbClr val="FFFBE6"/>
                </a:solidFill>
                <a:effectLst/>
                <a:uLnTx/>
                <a:uFillTx/>
                <a:latin typeface="Karla" panose="020B0004030503030003" pitchFamily="34" charset="0"/>
                <a:ea typeface="+mn-ea"/>
                <a:cs typeface="+mn-cs"/>
              </a:rPr>
              <a:t>Straja</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a:t>
            </a:r>
            <a:r>
              <a:rPr kumimoji="0" lang="en-US" sz="1200" b="0" i="0" u="none" strike="noStrike" kern="1200" cap="none" spc="0" normalizeH="0" baseline="0" noProof="0" dirty="0" err="1">
                <a:ln>
                  <a:noFill/>
                </a:ln>
                <a:solidFill>
                  <a:srgbClr val="FFFBE6"/>
                </a:solidFill>
                <a:effectLst/>
                <a:uLnTx/>
                <a:uFillTx/>
                <a:latin typeface="Karla" panose="020B0004030503030003" pitchFamily="34" charset="0"/>
                <a:ea typeface="+mn-ea"/>
                <a:cs typeface="+mn-cs"/>
              </a:rPr>
              <a:t>Apold</a:t>
            </a:r>
            <a:r>
              <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 Cut and </a:t>
            </a:r>
            <a:r>
              <a:rPr kumimoji="0" lang="en-US" sz="1200" b="0" i="0" u="none" strike="noStrike" kern="1200" cap="none" spc="0" normalizeH="0" baseline="0" noProof="0" dirty="0" err="1">
                <a:ln>
                  <a:noFill/>
                </a:ln>
                <a:solidFill>
                  <a:srgbClr val="FFFBE6"/>
                </a:solidFill>
                <a:effectLst/>
                <a:uLnTx/>
                <a:uFillTx/>
                <a:latin typeface="Karla" panose="020B0004030503030003" pitchFamily="34" charset="0"/>
                <a:ea typeface="+mn-ea"/>
                <a:cs typeface="+mn-cs"/>
              </a:rPr>
              <a:t>Lacto</a:t>
            </a:r>
            <a:endPar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p:txBody>
      </p:sp>
      <p:sp>
        <p:nvSpPr>
          <p:cNvPr id="11" name="TextBox 10">
            <a:extLst>
              <a:ext uri="{FF2B5EF4-FFF2-40B4-BE49-F238E27FC236}">
                <a16:creationId xmlns:a16="http://schemas.microsoft.com/office/drawing/2014/main" id="{AFBC2CFC-B9C8-CE9F-70E8-04B4988594DC}"/>
              </a:ext>
            </a:extLst>
          </p:cNvPr>
          <p:cNvSpPr txBox="1"/>
          <p:nvPr/>
        </p:nvSpPr>
        <p:spPr>
          <a:xfrm>
            <a:off x="809761" y="1771664"/>
            <a:ext cx="37976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What’s </a:t>
            </a:r>
            <a:r>
              <a:rPr kumimoji="0" lang="en-US" sz="2000" b="1" i="0" u="none" strike="noStrike" kern="1200" cap="none" spc="0" normalizeH="0" baseline="0" noProof="0" dirty="0">
                <a:ln>
                  <a:noFill/>
                </a:ln>
                <a:solidFill>
                  <a:srgbClr val="EAC743"/>
                </a:solidFill>
                <a:effectLst/>
                <a:uLnTx/>
                <a:uFillTx/>
                <a:latin typeface="Lexend Black" pitchFamily="2" charset="0"/>
                <a:ea typeface="+mn-ea"/>
                <a:cs typeface="+mn-cs"/>
              </a:rPr>
              <a:t>included</a:t>
            </a:r>
            <a:r>
              <a:rPr kumimoji="0" lang="ro-RO" sz="2000" b="1" i="0" u="none" strike="noStrike" kern="1200" cap="none" spc="0" normalizeH="0" baseline="0" noProof="0" dirty="0">
                <a:ln>
                  <a:noFill/>
                </a:ln>
                <a:solidFill>
                  <a:srgbClr val="EAC743"/>
                </a:solidFill>
                <a:effectLst/>
                <a:uLnTx/>
                <a:uFillTx/>
                <a:latin typeface="Lexend Black" pitchFamily="2" charset="0"/>
                <a:ea typeface="+mn-ea"/>
                <a:cs typeface="+mn-cs"/>
              </a:rPr>
              <a:t> </a:t>
            </a: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in the </a:t>
            </a:r>
            <a:endParaRPr kumimoji="0" lang="ro-RO" sz="2000" b="1" i="0" u="none" strike="noStrike" kern="1200" cap="none" spc="0" normalizeH="0" baseline="0" noProof="0" dirty="0">
              <a:ln>
                <a:noFill/>
              </a:ln>
              <a:solidFill>
                <a:srgbClr val="FFFBE6"/>
              </a:solidFill>
              <a:effectLst/>
              <a:uLnTx/>
              <a:uFillTx/>
              <a:latin typeface="Lexend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FFFBE6"/>
                </a:solidFill>
                <a:effectLst/>
                <a:uLnTx/>
                <a:uFillTx/>
                <a:latin typeface="Lexend Black" pitchFamily="2" charset="0"/>
                <a:ea typeface="+mn-ea"/>
                <a:cs typeface="+mn-cs"/>
              </a:rPr>
              <a:t>f</a:t>
            </a:r>
            <a:r>
              <a:rPr kumimoji="0" lang="en-US" sz="2000" b="1" i="0" u="none" strike="noStrike" kern="1200" cap="none" spc="0" normalizeH="0" baseline="0" noProof="0" dirty="0" err="1">
                <a:ln>
                  <a:noFill/>
                </a:ln>
                <a:solidFill>
                  <a:srgbClr val="FFFBE6"/>
                </a:solidFill>
                <a:effectLst/>
                <a:uLnTx/>
                <a:uFillTx/>
                <a:latin typeface="Lexend Black" pitchFamily="2" charset="0"/>
                <a:ea typeface="+mn-ea"/>
                <a:cs typeface="+mn-cs"/>
              </a:rPr>
              <a:t>inancial</a:t>
            </a:r>
            <a:r>
              <a:rPr kumimoji="0" lang="ro-RO" sz="2000" b="1" i="0" u="none" strike="noStrike" kern="1200" cap="none" spc="0" normalizeH="0" baseline="0" noProof="0" dirty="0">
                <a:ln>
                  <a:noFill/>
                </a:ln>
                <a:solidFill>
                  <a:srgbClr val="FFFBE6"/>
                </a:solidFill>
                <a:effectLst/>
                <a:uLnTx/>
                <a:uFillTx/>
                <a:latin typeface="Lexend Black" pitchFamily="2" charset="0"/>
                <a:ea typeface="+mn-ea"/>
                <a:cs typeface="+mn-cs"/>
              </a:rPr>
              <a:t> </a:t>
            </a: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scenarios </a:t>
            </a:r>
            <a:endParaRPr kumimoji="0" lang="ro-RO" sz="2000" b="1" i="0" u="none" strike="noStrike" kern="1200" cap="none" spc="0" normalizeH="0" baseline="0" noProof="0" dirty="0">
              <a:ln>
                <a:noFill/>
              </a:ln>
              <a:solidFill>
                <a:srgbClr val="FFFBE6"/>
              </a:solidFill>
              <a:effectLst/>
              <a:uLnTx/>
              <a:uFillTx/>
              <a:latin typeface="Lexend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2000" b="1" i="0" u="none" strike="noStrike" kern="1200" cap="none" spc="0" normalizeH="0" baseline="0" noProof="0" dirty="0">
                <a:ln>
                  <a:noFill/>
                </a:ln>
                <a:solidFill>
                  <a:srgbClr val="FFFBE6"/>
                </a:solidFill>
                <a:effectLst/>
                <a:uLnTx/>
                <a:uFillTx/>
                <a:latin typeface="Lexend Black" pitchFamily="2" charset="0"/>
                <a:ea typeface="+mn-ea"/>
                <a:cs typeface="+mn-cs"/>
              </a:rPr>
              <a:t>u</a:t>
            </a: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p</a:t>
            </a:r>
            <a:r>
              <a:rPr kumimoji="0" lang="ro-RO" sz="2000" b="1" i="0" u="none" strike="noStrike" kern="1200" cap="none" spc="0" normalizeH="0" baseline="0" noProof="0" dirty="0">
                <a:ln>
                  <a:noFill/>
                </a:ln>
                <a:solidFill>
                  <a:srgbClr val="FFFBE6"/>
                </a:solidFill>
                <a:effectLst/>
                <a:uLnTx/>
                <a:uFillTx/>
                <a:latin typeface="Lexend Black" pitchFamily="2" charset="0"/>
                <a:ea typeface="+mn-ea"/>
                <a:cs typeface="+mn-cs"/>
              </a:rPr>
              <a:t> </a:t>
            </a: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to 2030</a:t>
            </a:r>
          </a:p>
        </p:txBody>
      </p:sp>
      <p:sp>
        <p:nvSpPr>
          <p:cNvPr id="12" name="TextBox 11">
            <a:extLst>
              <a:ext uri="{FF2B5EF4-FFF2-40B4-BE49-F238E27FC236}">
                <a16:creationId xmlns:a16="http://schemas.microsoft.com/office/drawing/2014/main" id="{6B24DD54-0141-EE12-7E07-526F078CFFFE}"/>
              </a:ext>
            </a:extLst>
          </p:cNvPr>
          <p:cNvSpPr txBox="1"/>
          <p:nvPr/>
        </p:nvSpPr>
        <p:spPr>
          <a:xfrm>
            <a:off x="809761" y="3968692"/>
            <a:ext cx="379768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What’s not included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in the scenarios,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AC743"/>
                </a:solidFill>
                <a:effectLst/>
                <a:uLnTx/>
                <a:uFillTx/>
                <a:latin typeface="Lexend Black" pitchFamily="2" charset="0"/>
                <a:ea typeface="+mn-ea"/>
                <a:cs typeface="+mn-cs"/>
              </a:rPr>
              <a:t>will be included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AC743"/>
                </a:solidFill>
                <a:effectLst/>
                <a:uLnTx/>
                <a:uFillTx/>
                <a:latin typeface="Lexend Black" pitchFamily="2" charset="0"/>
                <a:ea typeface="+mn-ea"/>
                <a:cs typeface="+mn-cs"/>
              </a:rPr>
              <a:t>in the coming years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when all details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BE6"/>
                </a:solidFill>
                <a:effectLst/>
                <a:uLnTx/>
                <a:uFillTx/>
                <a:latin typeface="Lexend Black" pitchFamily="2" charset="0"/>
                <a:ea typeface="+mn-ea"/>
                <a:cs typeface="+mn-cs"/>
              </a:rPr>
              <a:t>are known:</a:t>
            </a:r>
          </a:p>
        </p:txBody>
      </p:sp>
    </p:spTree>
    <p:extLst>
      <p:ext uri="{BB962C8B-B14F-4D97-AF65-F5344CB8AC3E}">
        <p14:creationId xmlns:p14="http://schemas.microsoft.com/office/powerpoint/2010/main" val="390672435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06D70F-C5BF-549E-5004-A1FA9679776B}"/>
              </a:ext>
            </a:extLst>
          </p:cNvPr>
          <p:cNvSpPr/>
          <p:nvPr/>
        </p:nvSpPr>
        <p:spPr>
          <a:xfrm>
            <a:off x="381639" y="490722"/>
            <a:ext cx="10492468" cy="381362"/>
          </a:xfrm>
          <a:prstGeom prst="roundRect">
            <a:avLst>
              <a:gd name="adj" fmla="val 50000"/>
            </a:avLst>
          </a:prstGeom>
          <a:gradFill flip="none" rotWithShape="1">
            <a:gsLst>
              <a:gs pos="91000">
                <a:srgbClr val="FFFBE6"/>
              </a:gs>
              <a:gs pos="45000">
                <a:srgbClr val="7BB1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A3D8805-74EA-73B2-F65A-11F5C134E390}"/>
              </a:ext>
            </a:extLst>
          </p:cNvPr>
          <p:cNvSpPr txBox="1"/>
          <p:nvPr/>
        </p:nvSpPr>
        <p:spPr>
          <a:xfrm>
            <a:off x="476029" y="527515"/>
            <a:ext cx="22557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Lexend "/>
                <a:ea typeface="+mn-ea"/>
                <a:cs typeface="+mn-cs"/>
              </a:rPr>
              <a:t>THE FOUR SCENARIOS:</a:t>
            </a:r>
            <a:endParaRPr kumimoji="0" lang="en-US" sz="1400" b="0" i="0" u="none" strike="noStrike" kern="1200" cap="none" spc="0" normalizeH="0" baseline="0" noProof="0" dirty="0">
              <a:ln>
                <a:noFill/>
              </a:ln>
              <a:solidFill>
                <a:srgbClr val="7BB100"/>
              </a:solidFill>
              <a:effectLst/>
              <a:uLnTx/>
              <a:uFillTx/>
              <a:latin typeface="Lexend "/>
              <a:ea typeface="+mn-ea"/>
              <a:cs typeface="+mn-cs"/>
            </a:endParaRPr>
          </a:p>
        </p:txBody>
      </p:sp>
      <p:pic>
        <p:nvPicPr>
          <p:cNvPr id="4" name="Picture 3" descr="A logo with white letters and green and orange circle&#10;&#10;AI-generated content may be incorrect.">
            <a:extLst>
              <a:ext uri="{FF2B5EF4-FFF2-40B4-BE49-F238E27FC236}">
                <a16:creationId xmlns:a16="http://schemas.microsoft.com/office/drawing/2014/main" id="{92383A48-CF11-732B-31FA-0CEF93821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5" name="TextBox 4">
            <a:extLst>
              <a:ext uri="{FF2B5EF4-FFF2-40B4-BE49-F238E27FC236}">
                <a16:creationId xmlns:a16="http://schemas.microsoft.com/office/drawing/2014/main" id="{996B552B-51D4-5E80-2040-050472F023C8}"/>
              </a:ext>
            </a:extLst>
          </p:cNvPr>
          <p:cNvSpPr txBox="1"/>
          <p:nvPr/>
        </p:nvSpPr>
        <p:spPr>
          <a:xfrm>
            <a:off x="1310088" y="1222214"/>
            <a:ext cx="3876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107701"/>
                </a:solidFill>
                <a:effectLst/>
                <a:uLnTx/>
                <a:uFillTx/>
                <a:latin typeface="Lexend" pitchFamily="2" charset="0"/>
                <a:ea typeface="+mn-ea"/>
                <a:cs typeface="+mn-cs"/>
              </a:rPr>
              <a:t>SCENARIO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In scenario 1, the milk price is considered based on the average milk price in 2023.</a:t>
            </a:r>
          </a:p>
        </p:txBody>
      </p:sp>
      <p:sp>
        <p:nvSpPr>
          <p:cNvPr id="6" name="TextBox 5">
            <a:extLst>
              <a:ext uri="{FF2B5EF4-FFF2-40B4-BE49-F238E27FC236}">
                <a16:creationId xmlns:a16="http://schemas.microsoft.com/office/drawing/2014/main" id="{54685A82-0D86-6031-5AB1-E76ACCA9FC87}"/>
              </a:ext>
            </a:extLst>
          </p:cNvPr>
          <p:cNvSpPr txBox="1"/>
          <p:nvPr/>
        </p:nvSpPr>
        <p:spPr>
          <a:xfrm>
            <a:off x="6979676" y="1222214"/>
            <a:ext cx="3876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107701"/>
                </a:solidFill>
                <a:effectLst/>
                <a:uLnTx/>
                <a:uFillTx/>
                <a:latin typeface="Lexend" pitchFamily="2" charset="0"/>
                <a:ea typeface="+mn-ea"/>
                <a:cs typeface="+mn-cs"/>
              </a:rPr>
              <a:t>SCENARIO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In scenario 2, the milk price is considered based on the average milk price in 2024.</a:t>
            </a:r>
          </a:p>
        </p:txBody>
      </p:sp>
      <p:pic>
        <p:nvPicPr>
          <p:cNvPr id="14" name="Graphic 13">
            <a:extLst>
              <a:ext uri="{FF2B5EF4-FFF2-40B4-BE49-F238E27FC236}">
                <a16:creationId xmlns:a16="http://schemas.microsoft.com/office/drawing/2014/main" id="{53B17888-1CB7-F56E-4642-665DFD03AE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1423" y="5991341"/>
            <a:ext cx="3589154" cy="402685"/>
          </a:xfrm>
          <a:prstGeom prst="rect">
            <a:avLst/>
          </a:prstGeom>
        </p:spPr>
      </p:pic>
      <p:pic>
        <p:nvPicPr>
          <p:cNvPr id="15" name="Graphic 14">
            <a:extLst>
              <a:ext uri="{FF2B5EF4-FFF2-40B4-BE49-F238E27FC236}">
                <a16:creationId xmlns:a16="http://schemas.microsoft.com/office/drawing/2014/main" id="{EA5D67E9-CA01-ACCB-AA19-108A2AB1DD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0087" y="2307334"/>
            <a:ext cx="3902238" cy="3259797"/>
          </a:xfrm>
          <a:prstGeom prst="rect">
            <a:avLst/>
          </a:prstGeom>
        </p:spPr>
      </p:pic>
      <p:pic>
        <p:nvPicPr>
          <p:cNvPr id="17" name="Graphic 16">
            <a:extLst>
              <a:ext uri="{FF2B5EF4-FFF2-40B4-BE49-F238E27FC236}">
                <a16:creationId xmlns:a16="http://schemas.microsoft.com/office/drawing/2014/main" id="{63C3F91A-04B8-0F20-D43D-93BEF1A2AD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79675" y="2307334"/>
            <a:ext cx="3902238" cy="3259797"/>
          </a:xfrm>
          <a:prstGeom prst="rect">
            <a:avLst/>
          </a:prstGeom>
        </p:spPr>
      </p:pic>
    </p:spTree>
    <p:extLst>
      <p:ext uri="{BB962C8B-B14F-4D97-AF65-F5344CB8AC3E}">
        <p14:creationId xmlns:p14="http://schemas.microsoft.com/office/powerpoint/2010/main" val="3054299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0AA307-C549-71F0-3C8F-238E5E7BE8DD}"/>
              </a:ext>
            </a:extLst>
          </p:cNvPr>
          <p:cNvSpPr txBox="1"/>
          <p:nvPr/>
        </p:nvSpPr>
        <p:spPr>
          <a:xfrm>
            <a:off x="778962" y="1518075"/>
            <a:ext cx="621865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Lexend" pitchFamily="2" charset="0"/>
                <a:ea typeface="+mn-ea"/>
                <a:cs typeface="+mn-cs"/>
              </a:rPr>
              <a:t>DN AGRAR Group </a:t>
            </a:r>
            <a:r>
              <a:rPr kumimoji="0" lang="en-US" sz="4000" b="0" i="0" u="none" strike="noStrike" kern="1200" cap="none" spc="0" normalizeH="0" baseline="0" noProof="0" dirty="0">
                <a:ln>
                  <a:noFill/>
                </a:ln>
                <a:solidFill>
                  <a:srgbClr val="015422"/>
                </a:solidFill>
                <a:effectLst/>
                <a:uLnTx/>
                <a:uFillTx/>
                <a:latin typeface="Lexend" pitchFamily="2" charset="0"/>
                <a:ea typeface="+mn-ea"/>
                <a:cs typeface="+mn-cs"/>
              </a:rPr>
              <a:t>Unveils</a:t>
            </a:r>
            <a:r>
              <a:rPr kumimoji="0" lang="en-US" sz="4000" b="0" i="0" u="none" strike="noStrike" kern="1200" cap="none" spc="0" normalizeH="0" baseline="0" noProof="0" dirty="0">
                <a:ln>
                  <a:noFill/>
                </a:ln>
                <a:solidFill>
                  <a:prstClr val="black"/>
                </a:solidFill>
                <a:effectLst/>
                <a:uLnTx/>
                <a:uFillTx/>
                <a:latin typeface="Lexend" pitchFamily="2" charset="0"/>
                <a:ea typeface="+mn-ea"/>
                <a:cs typeface="+mn-cs"/>
              </a:rPr>
              <a:t> </a:t>
            </a:r>
            <a:r>
              <a:rPr kumimoji="0" lang="en-US" sz="4000" b="0" i="0" u="none" strike="noStrike" kern="1200" cap="none" spc="0" normalizeH="0" baseline="0" noProof="0" dirty="0">
                <a:ln>
                  <a:noFill/>
                </a:ln>
                <a:solidFill>
                  <a:srgbClr val="107701"/>
                </a:solidFill>
                <a:effectLst/>
                <a:uLnTx/>
                <a:uFillTx/>
                <a:latin typeface="Lexend" pitchFamily="2" charset="0"/>
                <a:ea typeface="+mn-ea"/>
                <a:cs typeface="+mn-cs"/>
              </a:rPr>
              <a:t>Ambitious</a:t>
            </a:r>
            <a:r>
              <a:rPr kumimoji="0" lang="en-US" sz="4000" b="0" i="0" u="none" strike="noStrike" kern="1200" cap="none" spc="0" normalizeH="0" baseline="0" noProof="0" dirty="0">
                <a:ln>
                  <a:noFill/>
                </a:ln>
                <a:solidFill>
                  <a:prstClr val="black"/>
                </a:solidFill>
                <a:effectLst/>
                <a:uLnTx/>
                <a:uFillTx/>
                <a:latin typeface="Lexend"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BB100"/>
                </a:solidFill>
                <a:effectLst/>
                <a:uLnTx/>
                <a:uFillTx/>
                <a:latin typeface="Lexend" pitchFamily="2" charset="0"/>
                <a:ea typeface="+mn-ea"/>
                <a:cs typeface="+mn-cs"/>
              </a:rPr>
              <a:t>Strategy for 2030:</a:t>
            </a:r>
            <a:r>
              <a:rPr kumimoji="0" lang="ro-RO" sz="4000" b="0" i="0" u="none" strike="noStrike" kern="1200" cap="none" spc="0" normalizeH="0" baseline="0" noProof="0" dirty="0">
                <a:ln>
                  <a:noFill/>
                </a:ln>
                <a:solidFill>
                  <a:srgbClr val="7BB100"/>
                </a:solidFill>
                <a:effectLst/>
                <a:uLnTx/>
                <a:uFillTx/>
                <a:latin typeface="Lexend" pitchFamily="2" charset="0"/>
                <a:ea typeface="+mn-ea"/>
                <a:cs typeface="+mn-cs"/>
              </a:rPr>
              <a:t> </a:t>
            </a:r>
            <a:endParaRPr kumimoji="0" lang="en-US" sz="4000" b="0" i="0" u="none" strike="noStrike" kern="1200" cap="none" spc="0" normalizeH="0" baseline="0" noProof="0" dirty="0">
              <a:ln>
                <a:noFill/>
              </a:ln>
              <a:solidFill>
                <a:srgbClr val="7BB100"/>
              </a:solidFill>
              <a:effectLst/>
              <a:uLnTx/>
              <a:uFillTx/>
              <a:latin typeface="Lexend" pitchFamily="2" charset="0"/>
              <a:ea typeface="+mn-ea"/>
              <a:cs typeface="+mn-cs"/>
            </a:endParaRPr>
          </a:p>
        </p:txBody>
      </p:sp>
      <p:pic>
        <p:nvPicPr>
          <p:cNvPr id="9" name="Picture 8" descr="A logo with white letters and green and orange circle&#10;&#10;AI-generated content may be incorrect.">
            <a:extLst>
              <a:ext uri="{FF2B5EF4-FFF2-40B4-BE49-F238E27FC236}">
                <a16:creationId xmlns:a16="http://schemas.microsoft.com/office/drawing/2014/main" id="{454A3CFC-ADE1-DBC7-4620-AD75ACF7A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grpSp>
        <p:nvGrpSpPr>
          <p:cNvPr id="2" name="Group 1">
            <a:extLst>
              <a:ext uri="{FF2B5EF4-FFF2-40B4-BE49-F238E27FC236}">
                <a16:creationId xmlns:a16="http://schemas.microsoft.com/office/drawing/2014/main" id="{D468FFCF-82E3-BC0F-0CE7-EDFC05AFF9D9}"/>
              </a:ext>
            </a:extLst>
          </p:cNvPr>
          <p:cNvGrpSpPr/>
          <p:nvPr/>
        </p:nvGrpSpPr>
        <p:grpSpPr>
          <a:xfrm>
            <a:off x="778962" y="4779411"/>
            <a:ext cx="3253394" cy="1411014"/>
            <a:chOff x="778962" y="4779411"/>
            <a:chExt cx="3253394" cy="1411014"/>
          </a:xfrm>
        </p:grpSpPr>
        <p:sp>
          <p:nvSpPr>
            <p:cNvPr id="17" name="Rectangle: Diagonal Corners Rounded 16">
              <a:extLst>
                <a:ext uri="{FF2B5EF4-FFF2-40B4-BE49-F238E27FC236}">
                  <a16:creationId xmlns:a16="http://schemas.microsoft.com/office/drawing/2014/main" id="{D76AF2A0-4F6D-3976-3478-C13B1526AA99}"/>
                </a:ext>
              </a:extLst>
            </p:cNvPr>
            <p:cNvSpPr/>
            <p:nvPr/>
          </p:nvSpPr>
          <p:spPr>
            <a:xfrm flipH="1">
              <a:off x="778962" y="4779411"/>
              <a:ext cx="3253394" cy="1411014"/>
            </a:xfrm>
            <a:prstGeom prst="round2DiagRect">
              <a:avLst>
                <a:gd name="adj1" fmla="val 46835"/>
                <a:gd name="adj2" fmla="val 0"/>
              </a:avLst>
            </a:prstGeom>
            <a:solidFill>
              <a:srgbClr val="015422"/>
            </a:solidFill>
            <a:ln>
              <a:solidFill>
                <a:srgbClr val="0154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3" name="TextBox 12">
              <a:extLst>
                <a:ext uri="{FF2B5EF4-FFF2-40B4-BE49-F238E27FC236}">
                  <a16:creationId xmlns:a16="http://schemas.microsoft.com/office/drawing/2014/main" id="{72F809FF-906C-472E-AB97-D5B04896AFFC}"/>
                </a:ext>
              </a:extLst>
            </p:cNvPr>
            <p:cNvSpPr txBox="1"/>
            <p:nvPr/>
          </p:nvSpPr>
          <p:spPr>
            <a:xfrm>
              <a:off x="1451845" y="5023253"/>
              <a:ext cx="19076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rPr>
                <a:t>PAVING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rPr>
                <a:t>THE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rPr>
                <a:t>FOR GROWTH</a:t>
              </a:r>
            </a:p>
          </p:txBody>
        </p:sp>
      </p:grpSp>
      <p:grpSp>
        <p:nvGrpSpPr>
          <p:cNvPr id="20" name="Group 19">
            <a:extLst>
              <a:ext uri="{FF2B5EF4-FFF2-40B4-BE49-F238E27FC236}">
                <a16:creationId xmlns:a16="http://schemas.microsoft.com/office/drawing/2014/main" id="{7752116C-FDFA-4872-8460-6CBD43A0A93B}"/>
              </a:ext>
            </a:extLst>
          </p:cNvPr>
          <p:cNvGrpSpPr/>
          <p:nvPr/>
        </p:nvGrpSpPr>
        <p:grpSpPr>
          <a:xfrm>
            <a:off x="4469303" y="4779411"/>
            <a:ext cx="3253394" cy="1411014"/>
            <a:chOff x="4691543" y="3429000"/>
            <a:chExt cx="3253394" cy="1411014"/>
          </a:xfrm>
        </p:grpSpPr>
        <p:sp>
          <p:nvSpPr>
            <p:cNvPr id="16" name="Rectangle: Diagonal Corners Rounded 15">
              <a:extLst>
                <a:ext uri="{FF2B5EF4-FFF2-40B4-BE49-F238E27FC236}">
                  <a16:creationId xmlns:a16="http://schemas.microsoft.com/office/drawing/2014/main" id="{53ED2394-9CF7-EA6D-871B-9066D0B210A1}"/>
                </a:ext>
              </a:extLst>
            </p:cNvPr>
            <p:cNvSpPr/>
            <p:nvPr/>
          </p:nvSpPr>
          <p:spPr>
            <a:xfrm flipH="1">
              <a:off x="4691543" y="3429000"/>
              <a:ext cx="3253394" cy="1411014"/>
            </a:xfrm>
            <a:prstGeom prst="round2DiagRect">
              <a:avLst>
                <a:gd name="adj1" fmla="val 46835"/>
                <a:gd name="adj2" fmla="val 0"/>
              </a:avLst>
            </a:prstGeom>
            <a:solidFill>
              <a:srgbClr val="107701"/>
            </a:solidFill>
            <a:ln>
              <a:solidFill>
                <a:srgbClr val="1077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4" name="TextBox 13">
              <a:extLst>
                <a:ext uri="{FF2B5EF4-FFF2-40B4-BE49-F238E27FC236}">
                  <a16:creationId xmlns:a16="http://schemas.microsoft.com/office/drawing/2014/main" id="{F0446AEB-31EA-8618-155F-0B19EEAC1531}"/>
                </a:ext>
              </a:extLst>
            </p:cNvPr>
            <p:cNvSpPr txBox="1"/>
            <p:nvPr/>
          </p:nvSpPr>
          <p:spPr>
            <a:xfrm>
              <a:off x="5246185" y="3949841"/>
              <a:ext cx="21441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rPr>
                <a:t>INNOVATION</a:t>
              </a:r>
            </a:p>
          </p:txBody>
        </p:sp>
      </p:grpSp>
      <p:grpSp>
        <p:nvGrpSpPr>
          <p:cNvPr id="3" name="Group 2">
            <a:extLst>
              <a:ext uri="{FF2B5EF4-FFF2-40B4-BE49-F238E27FC236}">
                <a16:creationId xmlns:a16="http://schemas.microsoft.com/office/drawing/2014/main" id="{7881C746-2FD5-0721-49EA-35315FA0A8ED}"/>
              </a:ext>
            </a:extLst>
          </p:cNvPr>
          <p:cNvGrpSpPr/>
          <p:nvPr/>
        </p:nvGrpSpPr>
        <p:grpSpPr>
          <a:xfrm>
            <a:off x="8159644" y="4779412"/>
            <a:ext cx="3253394" cy="1411014"/>
            <a:chOff x="8556967" y="4779412"/>
            <a:chExt cx="3253394" cy="1411014"/>
          </a:xfrm>
        </p:grpSpPr>
        <p:sp>
          <p:nvSpPr>
            <p:cNvPr id="12" name="Rectangle: Diagonal Corners Rounded 11">
              <a:extLst>
                <a:ext uri="{FF2B5EF4-FFF2-40B4-BE49-F238E27FC236}">
                  <a16:creationId xmlns:a16="http://schemas.microsoft.com/office/drawing/2014/main" id="{C2692AC7-81B2-415E-E4A8-4B49EF899A0D}"/>
                </a:ext>
              </a:extLst>
            </p:cNvPr>
            <p:cNvSpPr/>
            <p:nvPr/>
          </p:nvSpPr>
          <p:spPr>
            <a:xfrm flipH="1">
              <a:off x="8556967" y="4779412"/>
              <a:ext cx="3253394" cy="1411014"/>
            </a:xfrm>
            <a:prstGeom prst="round2DiagRect">
              <a:avLst>
                <a:gd name="adj1" fmla="val 46835"/>
                <a:gd name="adj2" fmla="val 0"/>
              </a:avLst>
            </a:prstGeom>
            <a:solidFill>
              <a:srgbClr val="7BB100"/>
            </a:solidFill>
            <a:ln>
              <a:solidFill>
                <a:srgbClr val="7B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5" name="TextBox 14">
              <a:extLst>
                <a:ext uri="{FF2B5EF4-FFF2-40B4-BE49-F238E27FC236}">
                  <a16:creationId xmlns:a16="http://schemas.microsoft.com/office/drawing/2014/main" id="{48749F0E-6275-3896-1189-F5C3D108AF25}"/>
                </a:ext>
              </a:extLst>
            </p:cNvPr>
            <p:cNvSpPr txBox="1"/>
            <p:nvPr/>
          </p:nvSpPr>
          <p:spPr>
            <a:xfrm>
              <a:off x="9430861" y="5161754"/>
              <a:ext cx="15056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rPr>
                <a:t>VALUE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rPr>
                <a:t>CREATION</a:t>
              </a:r>
            </a:p>
          </p:txBody>
        </p:sp>
      </p:grpSp>
      <p:pic>
        <p:nvPicPr>
          <p:cNvPr id="23" name="Graphic 22">
            <a:extLst>
              <a:ext uri="{FF2B5EF4-FFF2-40B4-BE49-F238E27FC236}">
                <a16:creationId xmlns:a16="http://schemas.microsoft.com/office/drawing/2014/main" id="{9DF89B97-D822-6A9C-EAD6-4A9D7E7BA6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992" y="667574"/>
            <a:ext cx="4280087" cy="3637068"/>
          </a:xfrm>
          <a:prstGeom prst="rect">
            <a:avLst/>
          </a:prstGeom>
        </p:spPr>
      </p:pic>
    </p:spTree>
    <p:extLst>
      <p:ext uri="{BB962C8B-B14F-4D97-AF65-F5344CB8AC3E}">
        <p14:creationId xmlns:p14="http://schemas.microsoft.com/office/powerpoint/2010/main" val="325919778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a:extLst>
            <a:ext uri="{FF2B5EF4-FFF2-40B4-BE49-F238E27FC236}">
              <a16:creationId xmlns:a16="http://schemas.microsoft.com/office/drawing/2014/main" id="{BF869CBA-F3DC-9D18-7AC9-26415941B60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EF6F4F8-EE45-FDD2-DFE7-D3CAC4DDE83D}"/>
              </a:ext>
            </a:extLst>
          </p:cNvPr>
          <p:cNvSpPr/>
          <p:nvPr/>
        </p:nvSpPr>
        <p:spPr>
          <a:xfrm>
            <a:off x="381639" y="490722"/>
            <a:ext cx="10492468" cy="381362"/>
          </a:xfrm>
          <a:prstGeom prst="roundRect">
            <a:avLst>
              <a:gd name="adj" fmla="val 50000"/>
            </a:avLst>
          </a:prstGeom>
          <a:gradFill flip="none" rotWithShape="1">
            <a:gsLst>
              <a:gs pos="91000">
                <a:srgbClr val="FFFBE6"/>
              </a:gs>
              <a:gs pos="45000">
                <a:srgbClr val="7BB1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0821A5B-28D0-BCED-2357-85D7A9612C6A}"/>
              </a:ext>
            </a:extLst>
          </p:cNvPr>
          <p:cNvSpPr txBox="1"/>
          <p:nvPr/>
        </p:nvSpPr>
        <p:spPr>
          <a:xfrm>
            <a:off x="476029" y="527515"/>
            <a:ext cx="22557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BE6"/>
                </a:solidFill>
                <a:effectLst/>
                <a:uLnTx/>
                <a:uFillTx/>
                <a:latin typeface="Lexend "/>
                <a:ea typeface="+mn-ea"/>
                <a:cs typeface="+mn-cs"/>
              </a:rPr>
              <a:t>THE FOUR SCENARIOS:</a:t>
            </a:r>
            <a:endParaRPr kumimoji="0" lang="en-US" sz="1400" b="0" i="0" u="none" strike="noStrike" kern="1200" cap="none" spc="0" normalizeH="0" baseline="0" noProof="0" dirty="0">
              <a:ln>
                <a:noFill/>
              </a:ln>
              <a:solidFill>
                <a:srgbClr val="7BB100"/>
              </a:solidFill>
              <a:effectLst/>
              <a:uLnTx/>
              <a:uFillTx/>
              <a:latin typeface="Lexend "/>
              <a:ea typeface="+mn-ea"/>
              <a:cs typeface="+mn-cs"/>
            </a:endParaRPr>
          </a:p>
        </p:txBody>
      </p:sp>
      <p:pic>
        <p:nvPicPr>
          <p:cNvPr id="4" name="Picture 3" descr="A logo with white letters and green and orange circle&#10;&#10;AI-generated content may be incorrect.">
            <a:extLst>
              <a:ext uri="{FF2B5EF4-FFF2-40B4-BE49-F238E27FC236}">
                <a16:creationId xmlns:a16="http://schemas.microsoft.com/office/drawing/2014/main" id="{0F0A1D81-C638-0CDD-CF46-1B6D3B912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5" name="TextBox 4">
            <a:extLst>
              <a:ext uri="{FF2B5EF4-FFF2-40B4-BE49-F238E27FC236}">
                <a16:creationId xmlns:a16="http://schemas.microsoft.com/office/drawing/2014/main" id="{9555480F-2A29-BFC6-6927-CE2054519478}"/>
              </a:ext>
            </a:extLst>
          </p:cNvPr>
          <p:cNvSpPr txBox="1"/>
          <p:nvPr/>
        </p:nvSpPr>
        <p:spPr>
          <a:xfrm>
            <a:off x="1310088" y="1222214"/>
            <a:ext cx="3876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107701"/>
                </a:solidFill>
                <a:effectLst/>
                <a:uLnTx/>
                <a:uFillTx/>
                <a:latin typeface="Lexend" pitchFamily="2" charset="0"/>
                <a:ea typeface="+mn-ea"/>
                <a:cs typeface="+mn-cs"/>
              </a:rPr>
              <a:t>SCENARIO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In scenario 3, the milk price is considered based on the average milk price at the end of 2024. </a:t>
            </a:r>
          </a:p>
        </p:txBody>
      </p:sp>
      <p:sp>
        <p:nvSpPr>
          <p:cNvPr id="6" name="TextBox 5">
            <a:extLst>
              <a:ext uri="{FF2B5EF4-FFF2-40B4-BE49-F238E27FC236}">
                <a16:creationId xmlns:a16="http://schemas.microsoft.com/office/drawing/2014/main" id="{8CCBC0A3-5DCD-EEB4-102D-50265C858412}"/>
              </a:ext>
            </a:extLst>
          </p:cNvPr>
          <p:cNvSpPr txBox="1"/>
          <p:nvPr/>
        </p:nvSpPr>
        <p:spPr>
          <a:xfrm>
            <a:off x="6979676" y="1222214"/>
            <a:ext cx="3876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107701"/>
                </a:solidFill>
                <a:effectLst/>
                <a:uLnTx/>
                <a:uFillTx/>
                <a:latin typeface="Lexend" pitchFamily="2" charset="0"/>
                <a:ea typeface="+mn-ea"/>
                <a:cs typeface="+mn-cs"/>
              </a:rPr>
              <a:t>SCENARIO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In scenario 4, the milk price is considered based on the average milk price in 2025, until now.</a:t>
            </a:r>
          </a:p>
        </p:txBody>
      </p:sp>
      <p:pic>
        <p:nvPicPr>
          <p:cNvPr id="14" name="Graphic 13">
            <a:extLst>
              <a:ext uri="{FF2B5EF4-FFF2-40B4-BE49-F238E27FC236}">
                <a16:creationId xmlns:a16="http://schemas.microsoft.com/office/drawing/2014/main" id="{1E20BBBD-153D-A96E-A471-BE50018B8D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1423" y="5991341"/>
            <a:ext cx="3589154" cy="402685"/>
          </a:xfrm>
          <a:prstGeom prst="rect">
            <a:avLst/>
          </a:prstGeom>
        </p:spPr>
      </p:pic>
      <p:pic>
        <p:nvPicPr>
          <p:cNvPr id="8" name="Graphic 7">
            <a:extLst>
              <a:ext uri="{FF2B5EF4-FFF2-40B4-BE49-F238E27FC236}">
                <a16:creationId xmlns:a16="http://schemas.microsoft.com/office/drawing/2014/main" id="{EA68A45E-D901-32F2-CDA9-E351E56AA4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0087" y="2335799"/>
            <a:ext cx="3902238" cy="3259797"/>
          </a:xfrm>
          <a:prstGeom prst="rect">
            <a:avLst/>
          </a:prstGeom>
        </p:spPr>
      </p:pic>
      <p:pic>
        <p:nvPicPr>
          <p:cNvPr id="11" name="Graphic 10">
            <a:extLst>
              <a:ext uri="{FF2B5EF4-FFF2-40B4-BE49-F238E27FC236}">
                <a16:creationId xmlns:a16="http://schemas.microsoft.com/office/drawing/2014/main" id="{0E2EAA4F-99C9-76C9-A574-16CDA911F3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79675" y="2335798"/>
            <a:ext cx="3902238" cy="3259797"/>
          </a:xfrm>
          <a:prstGeom prst="rect">
            <a:avLst/>
          </a:prstGeom>
        </p:spPr>
      </p:pic>
    </p:spTree>
    <p:extLst>
      <p:ext uri="{BB962C8B-B14F-4D97-AF65-F5344CB8AC3E}">
        <p14:creationId xmlns:p14="http://schemas.microsoft.com/office/powerpoint/2010/main" val="179161186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7CAA94FC-05A3-01F6-EA14-ECBAACB19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F553B07B-37B2-3941-D2A9-92D9CCE00A73}"/>
              </a:ext>
            </a:extLst>
          </p:cNvPr>
          <p:cNvSpPr txBox="1"/>
          <p:nvPr/>
        </p:nvSpPr>
        <p:spPr>
          <a:xfrm>
            <a:off x="454124" y="667574"/>
            <a:ext cx="96612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pitchFamily="2" charset="0"/>
                <a:ea typeface="+mn-ea"/>
                <a:cs typeface="+mn-cs"/>
              </a:rPr>
              <a:t>MAIN MARKET &amp; Dividends</a:t>
            </a:r>
          </a:p>
        </p:txBody>
      </p:sp>
      <p:sp>
        <p:nvSpPr>
          <p:cNvPr id="7" name="Rectangle: Rounded Corners 6">
            <a:extLst>
              <a:ext uri="{FF2B5EF4-FFF2-40B4-BE49-F238E27FC236}">
                <a16:creationId xmlns:a16="http://schemas.microsoft.com/office/drawing/2014/main" id="{8F362FA8-A430-7FC7-9C5A-F64EE341194E}"/>
              </a:ext>
            </a:extLst>
          </p:cNvPr>
          <p:cNvSpPr/>
          <p:nvPr/>
        </p:nvSpPr>
        <p:spPr>
          <a:xfrm>
            <a:off x="461888" y="1528090"/>
            <a:ext cx="4755439" cy="1827505"/>
          </a:xfrm>
          <a:prstGeom prst="roundRect">
            <a:avLst>
              <a:gd name="adj" fmla="val 7554"/>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44A052F-B366-AF88-1591-4FDE31B760FD}"/>
              </a:ext>
            </a:extLst>
          </p:cNvPr>
          <p:cNvSpPr txBox="1"/>
          <p:nvPr/>
        </p:nvSpPr>
        <p:spPr>
          <a:xfrm>
            <a:off x="611226" y="1640340"/>
            <a:ext cx="44431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Strategic Roadmap for Main Market</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DN AGRAR, a high-growth agricultural company that was successfully listed on the Bucharest Stock Exchange in 2022, is pleased to announce its strategic roadmap towards upgrading to the Main Market in the coming years.</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srgbClr val="EAC743"/>
                </a:solidFill>
                <a:effectLst/>
                <a:uLnTx/>
                <a:uFillTx/>
                <a:latin typeface="Karla" panose="020B0004030503030003" pitchFamily="34" charset="0"/>
                <a:ea typeface="+mn-ea"/>
                <a:cs typeface="+mn-cs"/>
              </a:rPr>
              <a:t>Our objective is to adopt IFRS reporting starting in 2026.</a:t>
            </a:r>
            <a:endParaRPr kumimoji="0" lang="en-US" sz="1200" b="1" i="0" u="none" strike="noStrike" kern="1200" cap="none" spc="0" normalizeH="0" baseline="0" noProof="0" dirty="0">
              <a:ln>
                <a:noFill/>
              </a:ln>
              <a:solidFill>
                <a:srgbClr val="EAC743"/>
              </a:solidFill>
              <a:effectLst/>
              <a:uLnTx/>
              <a:uFillTx/>
              <a:latin typeface="Karla" panose="020B0004030503030003" pitchFamily="34" charset="0"/>
              <a:ea typeface="+mn-ea"/>
              <a:cs typeface="+mn-cs"/>
            </a:endParaRPr>
          </a:p>
        </p:txBody>
      </p:sp>
      <p:sp>
        <p:nvSpPr>
          <p:cNvPr id="9" name="Rectangle: Rounded Corners 8">
            <a:extLst>
              <a:ext uri="{FF2B5EF4-FFF2-40B4-BE49-F238E27FC236}">
                <a16:creationId xmlns:a16="http://schemas.microsoft.com/office/drawing/2014/main" id="{E39AFA66-4B49-84A7-29A5-B3415DF9F785}"/>
              </a:ext>
            </a:extLst>
          </p:cNvPr>
          <p:cNvSpPr/>
          <p:nvPr/>
        </p:nvSpPr>
        <p:spPr>
          <a:xfrm>
            <a:off x="454123" y="3658824"/>
            <a:ext cx="2641415" cy="2531602"/>
          </a:xfrm>
          <a:prstGeom prst="roundRect">
            <a:avLst>
              <a:gd name="adj" fmla="val 4708"/>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6CDAD1C8-E4AE-D3D2-998C-96DEF6681226}"/>
              </a:ext>
            </a:extLst>
          </p:cNvPr>
          <p:cNvSpPr txBox="1"/>
          <p:nvPr/>
        </p:nvSpPr>
        <p:spPr>
          <a:xfrm>
            <a:off x="611226" y="3862796"/>
            <a:ext cx="233632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Main Market BVB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Lexend "/>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Estimation 2028</a:t>
            </a: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IFRS starting from 2026</a:t>
            </a:r>
            <a:endParaRPr kumimoji="0" lang="en-US" sz="1200" b="0" i="0" u="none" strike="noStrike" kern="1200" cap="none" spc="0" normalizeH="0" baseline="0" noProof="0" dirty="0">
              <a:ln>
                <a:noFill/>
              </a:ln>
              <a:solidFill>
                <a:prstClr val="black"/>
              </a:solidFill>
              <a:effectLst/>
              <a:uLnTx/>
              <a:uFillTx/>
              <a:latin typeface="Lexend "/>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200" b="0" i="0" u="none" strike="noStrike" kern="1200" cap="none" spc="0" normalizeH="0" baseline="0" noProof="0" dirty="0">
              <a:ln>
                <a:noFill/>
              </a:ln>
              <a:solidFill>
                <a:prstClr val="black"/>
              </a:solidFill>
              <a:effectLst/>
              <a:uLnTx/>
              <a:uFillTx/>
              <a:latin typeface="Lexend "/>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87C1A"/>
                </a:solidFill>
                <a:effectLst/>
                <a:uLnTx/>
                <a:uFillTx/>
                <a:latin typeface="Lexend "/>
                <a:ea typeface="+mn-ea"/>
                <a:cs typeface="+mn-cs"/>
              </a:rPr>
              <a:t>Dividend Plans</a:t>
            </a:r>
            <a:endParaRPr kumimoji="0" lang="ro-RO" sz="1200" b="1" i="0" u="none" strike="noStrike" kern="1200" cap="none" spc="0" normalizeH="0" baseline="0" noProof="0" dirty="0">
              <a:ln>
                <a:noFill/>
              </a:ln>
              <a:solidFill>
                <a:srgbClr val="E87C1A"/>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E87C1A"/>
              </a:buClr>
              <a:buSzTx/>
              <a:buFont typeface="Arial" panose="020B0604020202020204" pitchFamily="34" charset="0"/>
              <a:buChar char="•"/>
              <a:tabLst/>
              <a:defRPr/>
            </a:pP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Dividend starting from 2028</a:t>
            </a:r>
          </a:p>
          <a:p>
            <a:pPr marL="171450" marR="0" lvl="0" indent="-171450" algn="l" defTabSz="914400" rtl="0" eaLnBrk="1" fontAlgn="auto" latinLnBrk="0" hangingPunct="1">
              <a:lnSpc>
                <a:spcPct val="100000"/>
              </a:lnSpc>
              <a:spcBef>
                <a:spcPts val="0"/>
              </a:spcBef>
              <a:spcAft>
                <a:spcPts val="0"/>
              </a:spcAft>
              <a:buClr>
                <a:srgbClr val="E87C1A"/>
              </a:buClr>
              <a:buSzTx/>
              <a:buFont typeface="Arial" panose="020B0604020202020204" pitchFamily="34" charset="0"/>
              <a:buChar char="•"/>
              <a:tabLst/>
              <a:defRPr/>
            </a:pP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Free</a:t>
            </a: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2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shares</a:t>
            </a: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E87C1A"/>
              </a:buClr>
              <a:buSzTx/>
              <a:buFont typeface="Arial" panose="020B0604020202020204" pitchFamily="34" charset="0"/>
              <a:buChar char="•"/>
              <a:tabLst/>
              <a:defRPr/>
            </a:pPr>
            <a:r>
              <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Buy-back-program  </a:t>
            </a:r>
          </a:p>
        </p:txBody>
      </p:sp>
      <p:sp>
        <p:nvSpPr>
          <p:cNvPr id="13" name="Rectangle: Single Corner Rounded 12">
            <a:extLst>
              <a:ext uri="{FF2B5EF4-FFF2-40B4-BE49-F238E27FC236}">
                <a16:creationId xmlns:a16="http://schemas.microsoft.com/office/drawing/2014/main" id="{9132E2E5-40B2-590C-4B4E-52C74A3D22A3}"/>
              </a:ext>
            </a:extLst>
          </p:cNvPr>
          <p:cNvSpPr/>
          <p:nvPr/>
        </p:nvSpPr>
        <p:spPr>
          <a:xfrm rot="16200000">
            <a:off x="6197257" y="854985"/>
            <a:ext cx="5329908" cy="6676119"/>
          </a:xfrm>
          <a:prstGeom prst="round1Rect">
            <a:avLst>
              <a:gd name="adj" fmla="val 3085"/>
            </a:avLst>
          </a:prstGeom>
          <a:gradFill flip="none" rotWithShape="1">
            <a:gsLst>
              <a:gs pos="48000">
                <a:srgbClr val="E87C1A"/>
              </a:gs>
              <a:gs pos="100000">
                <a:srgbClr val="FF91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sp>
        <p:nvSpPr>
          <p:cNvPr id="17" name="Rectangle: Single Corner Rounded 16">
            <a:extLst>
              <a:ext uri="{FF2B5EF4-FFF2-40B4-BE49-F238E27FC236}">
                <a16:creationId xmlns:a16="http://schemas.microsoft.com/office/drawing/2014/main" id="{4966B1F5-5F9D-ACA5-F0A8-537BE693A66E}"/>
              </a:ext>
            </a:extLst>
          </p:cNvPr>
          <p:cNvSpPr/>
          <p:nvPr/>
        </p:nvSpPr>
        <p:spPr>
          <a:xfrm rot="16200000">
            <a:off x="8260333" y="2926332"/>
            <a:ext cx="2063750" cy="5799586"/>
          </a:xfrm>
          <a:prstGeom prst="round1Rect">
            <a:avLst>
              <a:gd name="adj" fmla="val 46162"/>
            </a:avLst>
          </a:prstGeom>
          <a:gradFill flip="none" rotWithShape="1">
            <a:gsLst>
              <a:gs pos="33000">
                <a:srgbClr val="107701"/>
              </a:gs>
              <a:gs pos="100000">
                <a:srgbClr val="7BB1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pic>
        <p:nvPicPr>
          <p:cNvPr id="14" name="Graphic 13">
            <a:extLst>
              <a:ext uri="{FF2B5EF4-FFF2-40B4-BE49-F238E27FC236}">
                <a16:creationId xmlns:a16="http://schemas.microsoft.com/office/drawing/2014/main" id="{C782EC13-0D85-4A65-9A76-7B70575692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1536" y="2992177"/>
            <a:ext cx="2332094" cy="3604145"/>
          </a:xfrm>
          <a:prstGeom prst="rect">
            <a:avLst/>
          </a:prstGeom>
        </p:spPr>
      </p:pic>
      <p:sp>
        <p:nvSpPr>
          <p:cNvPr id="16" name="TextBox 15">
            <a:extLst>
              <a:ext uri="{FF2B5EF4-FFF2-40B4-BE49-F238E27FC236}">
                <a16:creationId xmlns:a16="http://schemas.microsoft.com/office/drawing/2014/main" id="{611DF3B4-B7FF-BCF9-EFAA-1B2BC5F63E65}"/>
              </a:ext>
            </a:extLst>
          </p:cNvPr>
          <p:cNvSpPr txBox="1"/>
          <p:nvPr/>
        </p:nvSpPr>
        <p:spPr>
          <a:xfrm>
            <a:off x="5646394" y="1660496"/>
            <a:ext cx="66350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xend "/>
                <a:ea typeface="+mn-ea"/>
                <a:cs typeface="+mn-cs"/>
              </a:rPr>
              <a:t>DN AGRAR GROUP S.A. </a:t>
            </a:r>
            <a:endParaRPr kumimoji="0" lang="ro-RO" sz="2400" b="0"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xend "/>
                <a:ea typeface="+mn-ea"/>
                <a:cs typeface="+mn-cs"/>
              </a:rPr>
              <a:t>Sets Course for Main Market Upgrade </a:t>
            </a:r>
            <a:endParaRPr kumimoji="0" lang="ro-RO" sz="2400" b="0"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xend "/>
                <a:ea typeface="+mn-ea"/>
                <a:cs typeface="+mn-cs"/>
              </a:rPr>
              <a:t>and Announces Dividend Plans </a:t>
            </a:r>
            <a:endParaRPr kumimoji="0" lang="ro-RO" sz="2400" b="0"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xend "/>
                <a:ea typeface="+mn-ea"/>
                <a:cs typeface="+mn-cs"/>
              </a:rPr>
              <a:t>Following Biomethane </a:t>
            </a:r>
            <a:endParaRPr kumimoji="0" lang="ro-RO" sz="2400" b="0" i="0" u="none" strike="noStrike" kern="1200" cap="none" spc="0" normalizeH="0" baseline="0" noProof="0" dirty="0">
              <a:ln>
                <a:noFill/>
              </a:ln>
              <a:solidFill>
                <a:prstClr val="white"/>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xend "/>
                <a:ea typeface="+mn-ea"/>
                <a:cs typeface="+mn-cs"/>
              </a:rPr>
              <a:t>Plant Launch</a:t>
            </a:r>
            <a:endParaRPr kumimoji="0" lang="en-US" sz="24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pic>
        <p:nvPicPr>
          <p:cNvPr id="18" name="Picture 17" descr="A green leaf with a black background&#10;&#10;AI-generated content may be incorrect.">
            <a:extLst>
              <a:ext uri="{FF2B5EF4-FFF2-40B4-BE49-F238E27FC236}">
                <a16:creationId xmlns:a16="http://schemas.microsoft.com/office/drawing/2014/main" id="{2F5D4F2A-9A6A-1C9F-45CC-031263F3B5F1}"/>
              </a:ext>
            </a:extLst>
          </p:cNvPr>
          <p:cNvPicPr>
            <a:picLocks noChangeAspect="1"/>
          </p:cNvPicPr>
          <p:nvPr/>
        </p:nvPicPr>
        <p:blipFill>
          <a:blip r:embed="rId6"/>
          <a:srcRect l="52913" t="-619" r="-7914" b="13702"/>
          <a:stretch/>
        </p:blipFill>
        <p:spPr>
          <a:xfrm flipH="1">
            <a:off x="10810260" y="1795466"/>
            <a:ext cx="1390009" cy="5039257"/>
          </a:xfrm>
          <a:prstGeom prst="rect">
            <a:avLst/>
          </a:prstGeom>
        </p:spPr>
      </p:pic>
      <p:sp>
        <p:nvSpPr>
          <p:cNvPr id="19" name="TextBox 18">
            <a:extLst>
              <a:ext uri="{FF2B5EF4-FFF2-40B4-BE49-F238E27FC236}">
                <a16:creationId xmlns:a16="http://schemas.microsoft.com/office/drawing/2014/main" id="{B069C191-192E-D7E8-3EF5-C00123461E5C}"/>
              </a:ext>
            </a:extLst>
          </p:cNvPr>
          <p:cNvSpPr txBox="1"/>
          <p:nvPr/>
        </p:nvSpPr>
        <p:spPr>
          <a:xfrm>
            <a:off x="3366582" y="4139369"/>
            <a:ext cx="207639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881"/>
                </a:solidFill>
                <a:effectLst/>
                <a:uLnTx/>
                <a:uFillTx/>
                <a:latin typeface="Lexend" pitchFamily="2" charset="0"/>
                <a:ea typeface="+mn-ea"/>
                <a:cs typeface="+mn-cs"/>
              </a:rPr>
              <a:t>The Company </a:t>
            </a:r>
            <a:endParaRPr kumimoji="0" lang="ro-RO" sz="1400" b="1" i="0" u="none" strike="noStrike" kern="1200" cap="none" spc="0" normalizeH="0" baseline="0" noProof="0" dirty="0">
              <a:ln>
                <a:noFill/>
              </a:ln>
              <a:solidFill>
                <a:srgbClr val="FFC881"/>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881"/>
                </a:solidFill>
                <a:effectLst/>
                <a:uLnTx/>
                <a:uFillTx/>
                <a:latin typeface="Lexend" pitchFamily="2" charset="0"/>
                <a:ea typeface="+mn-ea"/>
                <a:cs typeface="+mn-cs"/>
              </a:rPr>
              <a:t>will continue to update shareholders as it progresses towards these </a:t>
            </a:r>
            <a:endParaRPr kumimoji="0" lang="ro-RO" sz="1400" b="1" i="0" u="none" strike="noStrike" kern="1200" cap="none" spc="0" normalizeH="0" baseline="0" noProof="0" dirty="0">
              <a:ln>
                <a:noFill/>
              </a:ln>
              <a:solidFill>
                <a:srgbClr val="FFC881"/>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881"/>
                </a:solidFill>
                <a:effectLst/>
                <a:uLnTx/>
                <a:uFillTx/>
                <a:latin typeface="Lexend" pitchFamily="2" charset="0"/>
                <a:ea typeface="+mn-ea"/>
                <a:cs typeface="+mn-cs"/>
              </a:rPr>
              <a:t>key milestones.</a:t>
            </a:r>
          </a:p>
        </p:txBody>
      </p:sp>
      <p:pic>
        <p:nvPicPr>
          <p:cNvPr id="21" name="Graphic 20">
            <a:extLst>
              <a:ext uri="{FF2B5EF4-FFF2-40B4-BE49-F238E27FC236}">
                <a16:creationId xmlns:a16="http://schemas.microsoft.com/office/drawing/2014/main" id="{B927A2B7-E587-2996-E8DE-0F21465CC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52641" y="3867073"/>
            <a:ext cx="2631135" cy="1938142"/>
          </a:xfrm>
          <a:prstGeom prst="rect">
            <a:avLst/>
          </a:prstGeom>
        </p:spPr>
      </p:pic>
      <p:pic>
        <p:nvPicPr>
          <p:cNvPr id="22" name="Graphic 21">
            <a:extLst>
              <a:ext uri="{FF2B5EF4-FFF2-40B4-BE49-F238E27FC236}">
                <a16:creationId xmlns:a16="http://schemas.microsoft.com/office/drawing/2014/main" id="{781F1783-EFA3-1DD2-79AA-709C2BF60A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849502" y="5850592"/>
            <a:ext cx="2083354" cy="816159"/>
          </a:xfrm>
          <a:prstGeom prst="rect">
            <a:avLst/>
          </a:prstGeom>
        </p:spPr>
      </p:pic>
      <p:pic>
        <p:nvPicPr>
          <p:cNvPr id="23" name="Graphic 22">
            <a:extLst>
              <a:ext uri="{FF2B5EF4-FFF2-40B4-BE49-F238E27FC236}">
                <a16:creationId xmlns:a16="http://schemas.microsoft.com/office/drawing/2014/main" id="{063A6A40-C433-ADEB-489F-8148B0134A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0089726" y="5164387"/>
            <a:ext cx="1006489" cy="394295"/>
          </a:xfrm>
          <a:prstGeom prst="rect">
            <a:avLst/>
          </a:prstGeom>
        </p:spPr>
      </p:pic>
      <p:pic>
        <p:nvPicPr>
          <p:cNvPr id="24" name="Graphic 23">
            <a:extLst>
              <a:ext uri="{FF2B5EF4-FFF2-40B4-BE49-F238E27FC236}">
                <a16:creationId xmlns:a16="http://schemas.microsoft.com/office/drawing/2014/main" id="{3B686CC6-967E-8505-A4B1-D9BD7497955A}"/>
              </a:ext>
            </a:extLst>
          </p:cNvPr>
          <p:cNvPicPr>
            <a:picLocks noChangeAspect="1"/>
          </p:cNvPicPr>
          <p:nvPr/>
        </p:nvPicPr>
        <p:blipFill>
          <a:blip r:embed="rId11">
            <a:extLst>
              <a:ext uri="{96DAC541-7B7A-43D3-8B79-37D633B846F1}">
                <asvg:svgBlip xmlns:asvg="http://schemas.microsoft.com/office/drawing/2016/SVG/main" r:embed="rId12"/>
              </a:ext>
            </a:extLst>
          </a:blip>
          <a:srcRect l="-530" r="4653"/>
          <a:stretch/>
        </p:blipFill>
        <p:spPr>
          <a:xfrm>
            <a:off x="4578351" y="6190426"/>
            <a:ext cx="7613650" cy="667574"/>
          </a:xfrm>
          <a:prstGeom prst="rect">
            <a:avLst/>
          </a:prstGeom>
        </p:spPr>
      </p:pic>
      <p:pic>
        <p:nvPicPr>
          <p:cNvPr id="25" name="Graphic 24">
            <a:extLst>
              <a:ext uri="{FF2B5EF4-FFF2-40B4-BE49-F238E27FC236}">
                <a16:creationId xmlns:a16="http://schemas.microsoft.com/office/drawing/2014/main" id="{B6DE24AF-5907-AB79-9549-45735167C7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02096" y="5137196"/>
            <a:ext cx="530257" cy="421486"/>
          </a:xfrm>
          <a:prstGeom prst="rect">
            <a:avLst/>
          </a:prstGeom>
        </p:spPr>
      </p:pic>
      <p:pic>
        <p:nvPicPr>
          <p:cNvPr id="26" name="Graphic 25">
            <a:extLst>
              <a:ext uri="{FF2B5EF4-FFF2-40B4-BE49-F238E27FC236}">
                <a16:creationId xmlns:a16="http://schemas.microsoft.com/office/drawing/2014/main" id="{EA3130A5-4015-A642-B6B6-05D2DEC416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0702310" y="5832144"/>
            <a:ext cx="421457" cy="335004"/>
          </a:xfrm>
          <a:prstGeom prst="rect">
            <a:avLst/>
          </a:prstGeom>
        </p:spPr>
      </p:pic>
    </p:spTree>
    <p:extLst>
      <p:ext uri="{BB962C8B-B14F-4D97-AF65-F5344CB8AC3E}">
        <p14:creationId xmlns:p14="http://schemas.microsoft.com/office/powerpoint/2010/main" val="256904155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F9D3D1B0-ECA6-157F-DC2D-70D891A6192E}"/>
              </a:ext>
            </a:extLst>
          </p:cNvPr>
          <p:cNvPicPr>
            <a:picLocks noChangeAspect="1"/>
          </p:cNvPicPr>
          <p:nvPr/>
        </p:nvPicPr>
        <p:blipFill>
          <a:blip r:embed="rId2">
            <a:extLst>
              <a:ext uri="{96DAC541-7B7A-43D3-8B79-37D633B846F1}">
                <asvg:svgBlip xmlns:asvg="http://schemas.microsoft.com/office/drawing/2016/SVG/main" r:embed="rId3"/>
              </a:ext>
            </a:extLst>
          </a:blip>
          <a:srcRect t="4699" b="29032"/>
          <a:stretch/>
        </p:blipFill>
        <p:spPr>
          <a:xfrm>
            <a:off x="5354140" y="-1"/>
            <a:ext cx="4513943" cy="6858001"/>
          </a:xfrm>
          <a:prstGeom prst="rect">
            <a:avLst/>
          </a:prstGeom>
        </p:spPr>
      </p:pic>
      <p:pic>
        <p:nvPicPr>
          <p:cNvPr id="3" name="Graphic 2">
            <a:extLst>
              <a:ext uri="{FF2B5EF4-FFF2-40B4-BE49-F238E27FC236}">
                <a16:creationId xmlns:a16="http://schemas.microsoft.com/office/drawing/2014/main" id="{FF72F315-A15F-F699-C974-667D1BD26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61" y="610982"/>
            <a:ext cx="2634796" cy="6247017"/>
          </a:xfrm>
          <a:prstGeom prst="rect">
            <a:avLst/>
          </a:prstGeom>
        </p:spPr>
      </p:pic>
      <p:pic>
        <p:nvPicPr>
          <p:cNvPr id="4" name="Picture 3" descr="A logo with white letters and green and orange circle&#10;&#10;AI-generated content may be incorrect.">
            <a:extLst>
              <a:ext uri="{FF2B5EF4-FFF2-40B4-BE49-F238E27FC236}">
                <a16:creationId xmlns:a16="http://schemas.microsoft.com/office/drawing/2014/main" id="{138132A3-65C3-C6C4-E2ED-4E2ADA942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pic>
        <p:nvPicPr>
          <p:cNvPr id="6" name="Graphic 5">
            <a:extLst>
              <a:ext uri="{FF2B5EF4-FFF2-40B4-BE49-F238E27FC236}">
                <a16:creationId xmlns:a16="http://schemas.microsoft.com/office/drawing/2014/main" id="{E50D5D7E-9BBD-DAD8-0F45-7C9F6DCC6062}"/>
              </a:ext>
            </a:extLst>
          </p:cNvPr>
          <p:cNvPicPr>
            <a:picLocks noChangeAspect="1"/>
          </p:cNvPicPr>
          <p:nvPr/>
        </p:nvPicPr>
        <p:blipFill>
          <a:blip r:embed="rId7">
            <a:extLst>
              <a:ext uri="{96DAC541-7B7A-43D3-8B79-37D633B846F1}">
                <asvg:svgBlip xmlns:asvg="http://schemas.microsoft.com/office/drawing/2016/SVG/main" r:embed="rId8"/>
              </a:ext>
            </a:extLst>
          </a:blip>
          <a:srcRect l="8790"/>
          <a:stretch/>
        </p:blipFill>
        <p:spPr>
          <a:xfrm>
            <a:off x="0" y="5438382"/>
            <a:ext cx="3320620" cy="1419618"/>
          </a:xfrm>
          <a:prstGeom prst="rect">
            <a:avLst/>
          </a:prstGeom>
        </p:spPr>
      </p:pic>
      <p:sp>
        <p:nvSpPr>
          <p:cNvPr id="10" name="Rectangle: Diagonal Corners Rounded 9">
            <a:extLst>
              <a:ext uri="{FF2B5EF4-FFF2-40B4-BE49-F238E27FC236}">
                <a16:creationId xmlns:a16="http://schemas.microsoft.com/office/drawing/2014/main" id="{C3900189-DDD0-0623-0265-1205C2677CDF}"/>
              </a:ext>
            </a:extLst>
          </p:cNvPr>
          <p:cNvSpPr/>
          <p:nvPr/>
        </p:nvSpPr>
        <p:spPr>
          <a:xfrm flipH="1">
            <a:off x="3504748" y="638137"/>
            <a:ext cx="3647538" cy="1531749"/>
          </a:xfrm>
          <a:prstGeom prst="round2DiagRect">
            <a:avLst>
              <a:gd name="adj1" fmla="val 28131"/>
              <a:gd name="adj2" fmla="val 0"/>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1" name="TextBox 10">
            <a:extLst>
              <a:ext uri="{FF2B5EF4-FFF2-40B4-BE49-F238E27FC236}">
                <a16:creationId xmlns:a16="http://schemas.microsoft.com/office/drawing/2014/main" id="{5BE50916-862A-E10F-8240-D64B6DBADC58}"/>
              </a:ext>
            </a:extLst>
          </p:cNvPr>
          <p:cNvSpPr txBox="1"/>
          <p:nvPr/>
        </p:nvSpPr>
        <p:spPr>
          <a:xfrm>
            <a:off x="3656000" y="757680"/>
            <a:ext cx="3345034"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High-Return Growth Strategy: </a:t>
            </a:r>
            <a:endParaRPr kumimoji="0" lang="ro-RO" sz="1200" b="1" i="0" u="none" strike="noStrike" kern="1200" cap="none" spc="0" normalizeH="0" baseline="0" noProof="0" dirty="0">
              <a:ln>
                <a:noFill/>
              </a:ln>
              <a:solidFill>
                <a:prstClr val="black"/>
              </a:solidFill>
              <a:effectLst/>
              <a:uLnTx/>
              <a:uFillTx/>
              <a:latin typeface="Lexend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DN AGRAR’s Strategy </a:t>
            </a:r>
            <a:r>
              <a:rPr kumimoji="0" lang="ro-RO"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2025-</a:t>
            </a: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2030 presents exceptional investment opportunities across a diversified range of agricultural sectors. Our focus on sustainability, technological innovation, and strategic M&amp;A ensures a clear path to strong, long-term financial performance.</a:t>
            </a:r>
          </a:p>
        </p:txBody>
      </p:sp>
      <p:sp>
        <p:nvSpPr>
          <p:cNvPr id="26" name="Rectangle: Diagonal Corners Rounded 25">
            <a:extLst>
              <a:ext uri="{FF2B5EF4-FFF2-40B4-BE49-F238E27FC236}">
                <a16:creationId xmlns:a16="http://schemas.microsoft.com/office/drawing/2014/main" id="{2E8E9E66-F9A2-B0CD-165D-67EC639409A3}"/>
              </a:ext>
            </a:extLst>
          </p:cNvPr>
          <p:cNvSpPr/>
          <p:nvPr/>
        </p:nvSpPr>
        <p:spPr>
          <a:xfrm flipH="1">
            <a:off x="3504748" y="2426304"/>
            <a:ext cx="3647538" cy="1531749"/>
          </a:xfrm>
          <a:prstGeom prst="round2DiagRect">
            <a:avLst>
              <a:gd name="adj1" fmla="val 28131"/>
              <a:gd name="adj2" fmla="val 0"/>
            </a:avLst>
          </a:prstGeom>
          <a:solidFill>
            <a:srgbClr val="9B8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8" name="Rectangle: Diagonal Corners Rounded 27">
            <a:extLst>
              <a:ext uri="{FF2B5EF4-FFF2-40B4-BE49-F238E27FC236}">
                <a16:creationId xmlns:a16="http://schemas.microsoft.com/office/drawing/2014/main" id="{4DFA23A7-EDBB-9A02-1035-8064E3D6E11D}"/>
              </a:ext>
            </a:extLst>
          </p:cNvPr>
          <p:cNvSpPr/>
          <p:nvPr/>
        </p:nvSpPr>
        <p:spPr>
          <a:xfrm flipH="1">
            <a:off x="3504748" y="4214026"/>
            <a:ext cx="3647538" cy="1678774"/>
          </a:xfrm>
          <a:prstGeom prst="round2DiagRect">
            <a:avLst>
              <a:gd name="adj1" fmla="val 28131"/>
              <a:gd name="adj2" fmla="val 0"/>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30" name="Rectangle: Diagonal Corners Rounded 29">
            <a:extLst>
              <a:ext uri="{FF2B5EF4-FFF2-40B4-BE49-F238E27FC236}">
                <a16:creationId xmlns:a16="http://schemas.microsoft.com/office/drawing/2014/main" id="{EBD00524-422A-06C2-02A6-2624D52E6F87}"/>
              </a:ext>
            </a:extLst>
          </p:cNvPr>
          <p:cNvSpPr/>
          <p:nvPr/>
        </p:nvSpPr>
        <p:spPr>
          <a:xfrm flipH="1">
            <a:off x="8149770" y="1204686"/>
            <a:ext cx="3647538" cy="1531748"/>
          </a:xfrm>
          <a:prstGeom prst="round2DiagRect">
            <a:avLst>
              <a:gd name="adj1" fmla="val 28131"/>
              <a:gd name="adj2" fmla="val 0"/>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31" name="Rectangle: Diagonal Corners Rounded 30">
            <a:extLst>
              <a:ext uri="{FF2B5EF4-FFF2-40B4-BE49-F238E27FC236}">
                <a16:creationId xmlns:a16="http://schemas.microsoft.com/office/drawing/2014/main" id="{D8A8247D-C65A-9093-9F4F-B097A8A7537B}"/>
              </a:ext>
            </a:extLst>
          </p:cNvPr>
          <p:cNvSpPr/>
          <p:nvPr/>
        </p:nvSpPr>
        <p:spPr>
          <a:xfrm flipH="1">
            <a:off x="8149769" y="3057565"/>
            <a:ext cx="3647538" cy="1531748"/>
          </a:xfrm>
          <a:prstGeom prst="round2DiagRect">
            <a:avLst>
              <a:gd name="adj1" fmla="val 28131"/>
              <a:gd name="adj2" fmla="val 0"/>
            </a:avLst>
          </a:prstGeom>
          <a:solidFill>
            <a:srgbClr val="E87C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32" name="Rectangle: Diagonal Corners Rounded 31">
            <a:extLst>
              <a:ext uri="{FF2B5EF4-FFF2-40B4-BE49-F238E27FC236}">
                <a16:creationId xmlns:a16="http://schemas.microsoft.com/office/drawing/2014/main" id="{F60415E7-9F6A-B97F-1910-F1076C80B182}"/>
              </a:ext>
            </a:extLst>
          </p:cNvPr>
          <p:cNvSpPr/>
          <p:nvPr/>
        </p:nvSpPr>
        <p:spPr>
          <a:xfrm flipH="1">
            <a:off x="8149771" y="4910445"/>
            <a:ext cx="3647538" cy="1531748"/>
          </a:xfrm>
          <a:prstGeom prst="round2DiagRect">
            <a:avLst>
              <a:gd name="adj1" fmla="val 28131"/>
              <a:gd name="adj2" fmla="val 0"/>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34" name="TextBox 33">
            <a:extLst>
              <a:ext uri="{FF2B5EF4-FFF2-40B4-BE49-F238E27FC236}">
                <a16:creationId xmlns:a16="http://schemas.microsoft.com/office/drawing/2014/main" id="{C0C85A99-60D9-E92A-3486-BF9DBB8176E8}"/>
              </a:ext>
            </a:extLst>
          </p:cNvPr>
          <p:cNvSpPr txBox="1"/>
          <p:nvPr/>
        </p:nvSpPr>
        <p:spPr>
          <a:xfrm>
            <a:off x="3656000" y="2545847"/>
            <a:ext cx="3345034" cy="13080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Market Leadership in Dairy and Beyond:</a:t>
            </a:r>
            <a:endParaRPr kumimoji="0" lang="ro-RO" sz="12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With a commitment to enhancing our dairy operations and expanding into value-added products, DN AGRAR is well-positioned to become a leader in the dairy and agricultural industries, generating superior margins and establishing a strong market presence.</a:t>
            </a:r>
          </a:p>
        </p:txBody>
      </p:sp>
      <p:sp>
        <p:nvSpPr>
          <p:cNvPr id="35" name="TextBox 34">
            <a:extLst>
              <a:ext uri="{FF2B5EF4-FFF2-40B4-BE49-F238E27FC236}">
                <a16:creationId xmlns:a16="http://schemas.microsoft.com/office/drawing/2014/main" id="{339965CE-4FCD-585C-2DCC-D526544A8D8A}"/>
              </a:ext>
            </a:extLst>
          </p:cNvPr>
          <p:cNvSpPr txBox="1"/>
          <p:nvPr/>
        </p:nvSpPr>
        <p:spPr>
          <a:xfrm>
            <a:off x="3656000" y="4333569"/>
            <a:ext cx="3345034" cy="14619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Innovation-Driven Growth: </a:t>
            </a:r>
            <a:endParaRPr kumimoji="0" lang="ro-RO" sz="1200" b="1" i="0" u="none" strike="noStrike" kern="1200" cap="none" spc="0" normalizeH="0" baseline="0" noProof="0" dirty="0">
              <a:ln>
                <a:noFill/>
              </a:ln>
              <a:solidFill>
                <a:prstClr val="black"/>
              </a:solidFill>
              <a:effectLst/>
              <a:uLnTx/>
              <a:uFillTx/>
              <a:latin typeface="Lexend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With a strong focus on R&amp;D, DN AGRAR is continually innovating in areas such as milk valorization, sustainable production, and advanced farming technologies. This commitment to innovation will not only improve operational efficiency but also drive higher returns and business resilience.</a:t>
            </a:r>
          </a:p>
        </p:txBody>
      </p:sp>
      <p:sp>
        <p:nvSpPr>
          <p:cNvPr id="36" name="TextBox 35">
            <a:extLst>
              <a:ext uri="{FF2B5EF4-FFF2-40B4-BE49-F238E27FC236}">
                <a16:creationId xmlns:a16="http://schemas.microsoft.com/office/drawing/2014/main" id="{B43714C9-B777-A493-84AB-2405D64804A3}"/>
              </a:ext>
            </a:extLst>
          </p:cNvPr>
          <p:cNvSpPr txBox="1"/>
          <p:nvPr/>
        </p:nvSpPr>
        <p:spPr>
          <a:xfrm>
            <a:off x="8301021" y="1404011"/>
            <a:ext cx="3345034" cy="11233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Sustainability and Efficiency:</a:t>
            </a:r>
            <a:r>
              <a:rPr kumimoji="0" lang="ro-RO" sz="1200" b="1" i="0" u="none" strike="noStrike" kern="1200" cap="none" spc="0" normalizeH="0" baseline="0" noProof="0" dirty="0">
                <a:ln>
                  <a:noFill/>
                </a:ln>
                <a:solidFill>
                  <a:prstClr val="black"/>
                </a:solidFill>
                <a:effectLst/>
                <a:uLnTx/>
                <a:uFillTx/>
                <a:latin typeface="Lexend "/>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Through investments in solar energy, wheatgrass production, composting, and </a:t>
            </a:r>
            <a:r>
              <a:rPr kumimoji="0" lang="en-US" sz="11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biomethanization</a:t>
            </a: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DN AGRAR is pioneering a more sustainable and cost-effective model that will reduce operational risks and maximize profits.</a:t>
            </a:r>
          </a:p>
        </p:txBody>
      </p:sp>
      <p:sp>
        <p:nvSpPr>
          <p:cNvPr id="37" name="TextBox 36">
            <a:extLst>
              <a:ext uri="{FF2B5EF4-FFF2-40B4-BE49-F238E27FC236}">
                <a16:creationId xmlns:a16="http://schemas.microsoft.com/office/drawing/2014/main" id="{3CB9C60B-6012-210A-A4BA-E34FFA67C4F9}"/>
              </a:ext>
            </a:extLst>
          </p:cNvPr>
          <p:cNvSpPr txBox="1"/>
          <p:nvPr/>
        </p:nvSpPr>
        <p:spPr>
          <a:xfrm>
            <a:off x="8301021" y="3177108"/>
            <a:ext cx="3345034"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Geographic Expansion</a:t>
            </a:r>
            <a:r>
              <a:rPr kumimoji="0" lang="en-US" sz="1100" b="1" i="0" u="none" strike="noStrike" kern="1200" cap="none" spc="0" normalizeH="0" baseline="0" noProof="0" dirty="0">
                <a:ln>
                  <a:noFill/>
                </a:ln>
                <a:solidFill>
                  <a:prstClr val="white"/>
                </a:solidFill>
                <a:effectLst/>
                <a:uLnTx/>
                <a:uFillTx/>
                <a:latin typeface="Lexend "/>
                <a:ea typeface="+mn-ea"/>
                <a:cs typeface="+mn-cs"/>
              </a:rPr>
              <a:t>: </a:t>
            </a:r>
            <a:endParaRPr kumimoji="0" lang="ro-RO" sz="1100" b="1" i="0" u="none" strike="noStrike" kern="1200" cap="none" spc="0" normalizeH="0" baseline="0" noProof="0" dirty="0">
              <a:ln>
                <a:noFill/>
              </a:ln>
              <a:solidFill>
                <a:prstClr val="white"/>
              </a:solidFill>
              <a:effectLst/>
              <a:uLnTx/>
              <a:uFillTx/>
              <a:latin typeface="Lexend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The Group’s expansion into key European markets like Hungary, Poland, and Bulgaria offers a high-growth opportunity to scale our operations, increase revenue, and capture new market share in some of the most dynamic agricultural regions.</a:t>
            </a:r>
          </a:p>
        </p:txBody>
      </p:sp>
      <p:sp>
        <p:nvSpPr>
          <p:cNvPr id="38" name="TextBox 37">
            <a:extLst>
              <a:ext uri="{FF2B5EF4-FFF2-40B4-BE49-F238E27FC236}">
                <a16:creationId xmlns:a16="http://schemas.microsoft.com/office/drawing/2014/main" id="{9277E08B-5D2C-F95D-D833-A113644930A2}"/>
              </a:ext>
            </a:extLst>
          </p:cNvPr>
          <p:cNvSpPr txBox="1"/>
          <p:nvPr/>
        </p:nvSpPr>
        <p:spPr>
          <a:xfrm>
            <a:off x="8275400" y="5029988"/>
            <a:ext cx="3345034" cy="13080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Diversified Investment Opportunities:</a:t>
            </a:r>
            <a:endParaRPr kumimoji="0" lang="ro-RO" sz="1200" b="1" i="0" u="none" strike="noStrike" kern="1200" cap="none" spc="0" normalizeH="0" baseline="0" noProof="0" dirty="0">
              <a:ln>
                <a:noFill/>
              </a:ln>
              <a:solidFill>
                <a:prstClr val="black"/>
              </a:solidFill>
              <a:effectLst/>
              <a:uLnTx/>
              <a:uFillTx/>
              <a:latin typeface="Lexend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DN AGRAR’s diversified investment approach, including M&amp;A activity, strategic farm expansions, and entry into the fruit and vegetable sectors, offers investors a broad spectrum of high-return opportunities across multiple industries.</a:t>
            </a:r>
          </a:p>
        </p:txBody>
      </p:sp>
    </p:spTree>
    <p:extLst>
      <p:ext uri="{BB962C8B-B14F-4D97-AF65-F5344CB8AC3E}">
        <p14:creationId xmlns:p14="http://schemas.microsoft.com/office/powerpoint/2010/main" val="280512903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881"/>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F1C18303-E9DE-2FE3-4B95-70F6B9F0D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DB29DCA1-5B08-CFD5-1A0D-480648F9FC29}"/>
              </a:ext>
            </a:extLst>
          </p:cNvPr>
          <p:cNvSpPr txBox="1"/>
          <p:nvPr/>
        </p:nvSpPr>
        <p:spPr>
          <a:xfrm>
            <a:off x="381638" y="667574"/>
            <a:ext cx="554925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4000" b="0" i="0" u="none" strike="noStrike" kern="1200" cap="none" spc="0" normalizeH="0" baseline="0" noProof="0" dirty="0">
                <a:ln>
                  <a:noFill/>
                </a:ln>
                <a:solidFill>
                  <a:srgbClr val="FF9100"/>
                </a:solidFill>
                <a:effectLst/>
                <a:uLnTx/>
                <a:uFillTx/>
                <a:latin typeface="Lexend  "/>
                <a:ea typeface="+mn-ea"/>
                <a:cs typeface="+mn-cs"/>
              </a:rPr>
              <a:t>Industrial </a:t>
            </a:r>
            <a:r>
              <a:rPr kumimoji="0" lang="en-US" sz="4000" b="0" i="0" u="none" strike="noStrike" kern="1200" cap="none" spc="0" normalizeH="0" baseline="0" noProof="0" dirty="0">
                <a:ln>
                  <a:noFill/>
                </a:ln>
                <a:solidFill>
                  <a:srgbClr val="FF9100"/>
                </a:solidFill>
                <a:effectLst/>
                <a:uLnTx/>
                <a:uFillTx/>
                <a:latin typeface="Lexend  "/>
                <a:ea typeface="+mn-ea"/>
                <a:cs typeface="+mn-cs"/>
              </a:rPr>
              <a:t>Clusters </a:t>
            </a:r>
            <a:endParaRPr kumimoji="0" lang="ro-RO" sz="4000" b="0" i="0" u="none" strike="noStrike" kern="1200" cap="none" spc="0" normalizeH="0" baseline="0" noProof="0" dirty="0">
              <a:ln>
                <a:noFill/>
              </a:ln>
              <a:solidFill>
                <a:srgbClr val="FF9100"/>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7C1A"/>
                </a:solidFill>
                <a:effectLst/>
                <a:uLnTx/>
                <a:uFillTx/>
                <a:latin typeface="Lexend  "/>
                <a:ea typeface="+mn-ea"/>
                <a:cs typeface="+mn-cs"/>
              </a:rPr>
              <a:t>2025 – 2027, </a:t>
            </a:r>
            <a:endParaRPr kumimoji="0" lang="ro-RO" sz="4000" b="0" i="0" u="none" strike="noStrike" kern="1200" cap="none" spc="0" normalizeH="0" baseline="0" noProof="0" dirty="0">
              <a:ln>
                <a:noFill/>
              </a:ln>
              <a:solidFill>
                <a:srgbClr val="E87C1A"/>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15422"/>
                </a:solidFill>
                <a:effectLst/>
                <a:uLnTx/>
                <a:uFillTx/>
                <a:latin typeface="Lexend  "/>
                <a:ea typeface="+mn-ea"/>
                <a:cs typeface="+mn-cs"/>
              </a:rPr>
              <a:t>decision</a:t>
            </a:r>
            <a:r>
              <a:rPr kumimoji="0" lang="en-US" sz="4000" b="0" i="0" u="none" strike="noStrike" kern="1200" cap="none" spc="0" normalizeH="0" baseline="0" noProof="0" dirty="0">
                <a:ln>
                  <a:noFill/>
                </a:ln>
                <a:solidFill>
                  <a:prstClr val="black"/>
                </a:solidFill>
                <a:effectLst/>
                <a:uLnTx/>
                <a:uFillTx/>
                <a:latin typeface="Lexend  "/>
                <a:ea typeface="+mn-ea"/>
                <a:cs typeface="+mn-cs"/>
              </a:rPr>
              <a:t> </a:t>
            </a:r>
            <a:endParaRPr kumimoji="0" lang="ro-RO" sz="4000" b="0" i="0" u="none" strike="noStrike" kern="1200" cap="none" spc="0" normalizeH="0" baseline="0" noProof="0" dirty="0">
              <a:ln>
                <a:noFill/>
              </a:ln>
              <a:solidFill>
                <a:prstClr val="black"/>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15422"/>
                </a:solidFill>
                <a:effectLst/>
                <a:uLnTx/>
                <a:uFillTx/>
                <a:latin typeface="Lexend  "/>
                <a:ea typeface="+mn-ea"/>
                <a:cs typeface="+mn-cs"/>
              </a:rPr>
              <a:t>2027</a:t>
            </a:r>
          </a:p>
        </p:txBody>
      </p:sp>
      <p:sp>
        <p:nvSpPr>
          <p:cNvPr id="6" name="Rectangle: Diagonal Corners Rounded 5">
            <a:extLst>
              <a:ext uri="{FF2B5EF4-FFF2-40B4-BE49-F238E27FC236}">
                <a16:creationId xmlns:a16="http://schemas.microsoft.com/office/drawing/2014/main" id="{C0E14A66-7C65-3990-557E-7B198B195CE5}"/>
              </a:ext>
            </a:extLst>
          </p:cNvPr>
          <p:cNvSpPr/>
          <p:nvPr/>
        </p:nvSpPr>
        <p:spPr>
          <a:xfrm>
            <a:off x="381637" y="3635882"/>
            <a:ext cx="7281905" cy="2554544"/>
          </a:xfrm>
          <a:prstGeom prst="round2DiagRect">
            <a:avLst/>
          </a:prstGeom>
          <a:gradFill>
            <a:gsLst>
              <a:gs pos="0">
                <a:srgbClr val="E87C1A"/>
              </a:gs>
              <a:gs pos="100000">
                <a:srgbClr val="FF91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a:extLst>
              <a:ext uri="{FF2B5EF4-FFF2-40B4-BE49-F238E27FC236}">
                <a16:creationId xmlns:a16="http://schemas.microsoft.com/office/drawing/2014/main" id="{9737884A-9675-F953-E414-22117119B0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3767" y="822386"/>
            <a:ext cx="4500463" cy="5042065"/>
          </a:xfrm>
          <a:prstGeom prst="rect">
            <a:avLst/>
          </a:prstGeom>
        </p:spPr>
      </p:pic>
      <p:sp>
        <p:nvSpPr>
          <p:cNvPr id="8" name="TextBox 7">
            <a:extLst>
              <a:ext uri="{FF2B5EF4-FFF2-40B4-BE49-F238E27FC236}">
                <a16:creationId xmlns:a16="http://schemas.microsoft.com/office/drawing/2014/main" id="{A3EDE968-1782-6BC6-9051-1D44F483CADD}"/>
              </a:ext>
            </a:extLst>
          </p:cNvPr>
          <p:cNvSpPr txBox="1"/>
          <p:nvPr/>
        </p:nvSpPr>
        <p:spPr>
          <a:xfrm>
            <a:off x="7963179" y="1268675"/>
            <a:ext cx="3796383" cy="35548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Lexend  "/>
                <a:ea typeface="+mn-ea"/>
                <a:cs typeface="+mn-cs"/>
              </a:rPr>
              <a:t>DN AGRAR </a:t>
            </a:r>
            <a:endParaRPr kumimoji="0" lang="ro-RO" sz="2500" b="0" i="0" u="none" strike="noStrike" kern="1200" cap="none" spc="0" normalizeH="0" baseline="0" noProof="0" dirty="0">
              <a:ln>
                <a:noFill/>
              </a:ln>
              <a:solidFill>
                <a:prstClr val="black"/>
              </a:solidFill>
              <a:effectLst/>
              <a:uLnTx/>
              <a:uFillTx/>
              <a:latin typeface="Lexend  "/>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Lexend  "/>
                <a:ea typeface="+mn-ea"/>
                <a:cs typeface="+mn-cs"/>
              </a:rPr>
              <a:t>is embarking on</a:t>
            </a:r>
            <a:r>
              <a:rPr kumimoji="0" lang="ro-RO" sz="2500" b="0" i="0" u="none" strike="noStrike" kern="1200" cap="none" spc="0" normalizeH="0" baseline="0" noProof="0" dirty="0">
                <a:ln>
                  <a:noFill/>
                </a:ln>
                <a:solidFill>
                  <a:prstClr val="black"/>
                </a:solidFill>
                <a:effectLst/>
                <a:uLnTx/>
                <a:uFillTx/>
                <a:latin typeface="Lexend  "/>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Lexend  "/>
                <a:ea typeface="+mn-ea"/>
                <a:cs typeface="+mn-cs"/>
              </a:rPr>
              <a:t>an exciting journey </a:t>
            </a:r>
            <a:endParaRPr kumimoji="0" lang="ro-RO" sz="2500" b="0" i="0" u="none" strike="noStrike" kern="1200" cap="none" spc="0" normalizeH="0" baseline="0" noProof="0" dirty="0">
              <a:ln>
                <a:noFill/>
              </a:ln>
              <a:solidFill>
                <a:prstClr val="black"/>
              </a:solidFill>
              <a:effectLst/>
              <a:uLnTx/>
              <a:uFillTx/>
              <a:latin typeface="Lexend  "/>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Lexend  "/>
                <a:ea typeface="+mn-ea"/>
                <a:cs typeface="+mn-cs"/>
              </a:rPr>
              <a:t>to explore </a:t>
            </a:r>
            <a:endParaRPr kumimoji="0" lang="ro-RO" sz="2500" b="0" i="0" u="none" strike="noStrike" kern="1200" cap="none" spc="0" normalizeH="0" baseline="0" noProof="0" dirty="0">
              <a:ln>
                <a:noFill/>
              </a:ln>
              <a:solidFill>
                <a:prstClr val="black"/>
              </a:solidFill>
              <a:effectLst/>
              <a:uLnTx/>
              <a:uFillTx/>
              <a:latin typeface="Lexend  "/>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Lexend  "/>
                <a:ea typeface="+mn-ea"/>
                <a:cs typeface="+mn-cs"/>
              </a:rPr>
              <a:t>the potential </a:t>
            </a:r>
            <a:endParaRPr kumimoji="0" lang="ro-RO" sz="2500" b="0" i="0" u="none" strike="noStrike" kern="1200" cap="none" spc="0" normalizeH="0" baseline="0" noProof="0" dirty="0">
              <a:ln>
                <a:noFill/>
              </a:ln>
              <a:solidFill>
                <a:prstClr val="black"/>
              </a:solidFill>
              <a:effectLst/>
              <a:uLnTx/>
              <a:uFillTx/>
              <a:latin typeface="Lexend  "/>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Lexend  "/>
                <a:ea typeface="+mn-ea"/>
                <a:cs typeface="+mn-cs"/>
              </a:rPr>
              <a:t>of developing</a:t>
            </a:r>
            <a:endParaRPr kumimoji="0" lang="ro-RO" sz="2500" b="0" i="0" u="none" strike="noStrike" kern="1200" cap="none" spc="0" normalizeH="0" baseline="0" noProof="0" dirty="0">
              <a:ln>
                <a:noFill/>
              </a:ln>
              <a:solidFill>
                <a:prstClr val="black"/>
              </a:solidFill>
              <a:effectLst/>
              <a:uLnTx/>
              <a:uFillTx/>
              <a:latin typeface="Lexend  "/>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Lexend  "/>
                <a:ea typeface="+mn-ea"/>
                <a:cs typeface="+mn-cs"/>
              </a:rPr>
              <a:t> </a:t>
            </a:r>
            <a:r>
              <a:rPr kumimoji="0" lang="en-US" sz="2500" b="0" i="0" u="none" strike="noStrike" kern="1200" cap="none" spc="0" normalizeH="0" baseline="0" noProof="0" dirty="0">
                <a:ln>
                  <a:noFill/>
                </a:ln>
                <a:solidFill>
                  <a:srgbClr val="015422"/>
                </a:solidFill>
                <a:effectLst/>
                <a:uLnTx/>
                <a:uFillTx/>
                <a:latin typeface="Lexend  "/>
                <a:ea typeface="+mn-ea"/>
                <a:cs typeface="+mn-cs"/>
              </a:rPr>
              <a:t>industrial</a:t>
            </a:r>
            <a:r>
              <a:rPr kumimoji="0" lang="ro-RO" sz="2500" b="0" i="0" u="none" strike="noStrike" kern="1200" cap="none" spc="0" normalizeH="0" baseline="0" noProof="0" dirty="0">
                <a:ln>
                  <a:noFill/>
                </a:ln>
                <a:solidFill>
                  <a:srgbClr val="015422"/>
                </a:solidFill>
                <a:effectLst/>
                <a:uLnTx/>
                <a:uFillTx/>
                <a:latin typeface="Lexend  "/>
                <a:ea typeface="+mn-ea"/>
                <a:cs typeface="+mn-cs"/>
              </a:rPr>
              <a:t> </a:t>
            </a:r>
            <a:r>
              <a:rPr kumimoji="0" lang="en-US" sz="2500" b="0" i="0" u="none" strike="noStrike" kern="1200" cap="none" spc="0" normalizeH="0" baseline="0" noProof="0" dirty="0">
                <a:ln>
                  <a:noFill/>
                </a:ln>
                <a:solidFill>
                  <a:srgbClr val="015422"/>
                </a:solidFill>
                <a:effectLst/>
                <a:uLnTx/>
                <a:uFillTx/>
                <a:latin typeface="Lexend  "/>
                <a:ea typeface="+mn-ea"/>
                <a:cs typeface="+mn-cs"/>
              </a:rPr>
              <a:t>clusters</a:t>
            </a:r>
            <a:endParaRPr kumimoji="0" lang="ro-RO" sz="2500" b="0" i="0" u="none" strike="noStrike" kern="1200" cap="none" spc="0" normalizeH="0" baseline="0" noProof="0" dirty="0">
              <a:ln>
                <a:noFill/>
              </a:ln>
              <a:solidFill>
                <a:srgbClr val="015422"/>
              </a:solidFill>
              <a:effectLst/>
              <a:uLnTx/>
              <a:uFillTx/>
              <a:latin typeface="Lexend  "/>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15422"/>
                </a:solidFill>
                <a:effectLst/>
                <a:uLnTx/>
                <a:uFillTx/>
                <a:latin typeface="Lexend  "/>
                <a:ea typeface="+mn-ea"/>
                <a:cs typeface="+mn-cs"/>
              </a:rPr>
              <a:t> </a:t>
            </a:r>
            <a:r>
              <a:rPr kumimoji="0" lang="en-US" sz="2500" b="0" i="0" u="none" strike="noStrike" kern="1200" cap="none" spc="0" normalizeH="0" baseline="0" noProof="0" dirty="0">
                <a:ln>
                  <a:noFill/>
                </a:ln>
                <a:solidFill>
                  <a:prstClr val="black"/>
                </a:solidFill>
                <a:effectLst/>
                <a:uLnTx/>
                <a:uFillTx/>
                <a:latin typeface="Lexend  "/>
                <a:ea typeface="+mn-ea"/>
                <a:cs typeface="+mn-cs"/>
              </a:rPr>
              <a:t>within its current operations</a:t>
            </a:r>
          </a:p>
        </p:txBody>
      </p:sp>
      <p:sp>
        <p:nvSpPr>
          <p:cNvPr id="9" name="TextBox 8">
            <a:extLst>
              <a:ext uri="{FF2B5EF4-FFF2-40B4-BE49-F238E27FC236}">
                <a16:creationId xmlns:a16="http://schemas.microsoft.com/office/drawing/2014/main" id="{2A55BA2C-BE16-E3E2-4A6A-2F902A9197B0}"/>
              </a:ext>
            </a:extLst>
          </p:cNvPr>
          <p:cNvSpPr txBox="1"/>
          <p:nvPr/>
        </p:nvSpPr>
        <p:spPr>
          <a:xfrm>
            <a:off x="8496873" y="5043233"/>
            <a:ext cx="3257595" cy="9387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This initiative aims to </a:t>
            </a:r>
            <a:r>
              <a:rPr kumimoji="0" lang="en-US" sz="1100" b="1"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enhance the company’s </a:t>
            </a:r>
            <a:endParaRPr kumimoji="0" lang="ro-RO" sz="1100" b="1" i="0" u="none" strike="noStrike" kern="1200" cap="none" spc="0" normalizeH="0" baseline="0" noProof="0" dirty="0">
              <a:ln>
                <a:noFill/>
              </a:ln>
              <a:solidFill>
                <a:srgbClr val="E87C1A"/>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agri-food production </a:t>
            </a:r>
            <a:r>
              <a:rPr kumimoji="0" lang="en-US" sz="11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by integrating key elements such as solar energy, organic fertilizers, and advanced agricultural practices into a </a:t>
            </a:r>
            <a:r>
              <a:rPr kumimoji="0" lang="en-US" sz="11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unified cluster model. </a:t>
            </a:r>
          </a:p>
        </p:txBody>
      </p:sp>
      <p:pic>
        <p:nvPicPr>
          <p:cNvPr id="18" name="Graphic 17">
            <a:extLst>
              <a:ext uri="{FF2B5EF4-FFF2-40B4-BE49-F238E27FC236}">
                <a16:creationId xmlns:a16="http://schemas.microsoft.com/office/drawing/2014/main" id="{735AFA49-80ED-47EF-38BF-2781A0CA96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2491" y="4823494"/>
            <a:ext cx="3590532" cy="1561808"/>
          </a:xfrm>
          <a:prstGeom prst="rect">
            <a:avLst/>
          </a:prstGeom>
        </p:spPr>
      </p:pic>
    </p:spTree>
    <p:extLst>
      <p:ext uri="{BB962C8B-B14F-4D97-AF65-F5344CB8AC3E}">
        <p14:creationId xmlns:p14="http://schemas.microsoft.com/office/powerpoint/2010/main" val="233365405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881"/>
        </a:solidFill>
        <a:effectLst/>
      </p:bgPr>
    </p:bg>
    <p:spTree>
      <p:nvGrpSpPr>
        <p:cNvPr id="1" name="">
          <a:extLst>
            <a:ext uri="{FF2B5EF4-FFF2-40B4-BE49-F238E27FC236}">
              <a16:creationId xmlns:a16="http://schemas.microsoft.com/office/drawing/2014/main" id="{B5D5C643-3D2D-0981-5D2A-7276D4CF5738}"/>
            </a:ext>
          </a:extLst>
        </p:cNvPr>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ACFCE8B9-8AD2-D9BB-9A32-650E1C8C4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5" name="Rectangle: Top Corners Rounded 4">
            <a:extLst>
              <a:ext uri="{FF2B5EF4-FFF2-40B4-BE49-F238E27FC236}">
                <a16:creationId xmlns:a16="http://schemas.microsoft.com/office/drawing/2014/main" id="{AF8CF4E2-FFB0-9AB2-68B8-C75C18A075BA}"/>
              </a:ext>
            </a:extLst>
          </p:cNvPr>
          <p:cNvSpPr/>
          <p:nvPr/>
        </p:nvSpPr>
        <p:spPr>
          <a:xfrm>
            <a:off x="0" y="4249332"/>
            <a:ext cx="12192000" cy="2608668"/>
          </a:xfrm>
          <a:prstGeom prst="round2SameRect">
            <a:avLst>
              <a:gd name="adj1" fmla="val 29914"/>
              <a:gd name="adj2" fmla="val 0"/>
            </a:avLst>
          </a:prstGeom>
          <a:solidFill>
            <a:srgbClr val="FFFBE6"/>
          </a:solidFill>
          <a:ln>
            <a:solidFill>
              <a:srgbClr val="FAF4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srgbClr val="015422"/>
              </a:solidFill>
              <a:effectLst/>
              <a:uLnTx/>
              <a:uFillTx/>
              <a:latin typeface="Bauhaus 93" panose="04030905020B02020C02" pitchFamily="82" charset="0"/>
              <a:ea typeface="+mn-ea"/>
              <a:cs typeface="+mn-cs"/>
            </a:endParaRPr>
          </a:p>
        </p:txBody>
      </p:sp>
      <p:sp>
        <p:nvSpPr>
          <p:cNvPr id="14" name="Rectangle: Rounded Corners 13">
            <a:extLst>
              <a:ext uri="{FF2B5EF4-FFF2-40B4-BE49-F238E27FC236}">
                <a16:creationId xmlns:a16="http://schemas.microsoft.com/office/drawing/2014/main" id="{9E4E677F-7B91-E1E0-2F23-B78C61D23EB7}"/>
              </a:ext>
            </a:extLst>
          </p:cNvPr>
          <p:cNvSpPr/>
          <p:nvPr/>
        </p:nvSpPr>
        <p:spPr>
          <a:xfrm>
            <a:off x="381640" y="4100237"/>
            <a:ext cx="11428722" cy="355600"/>
          </a:xfrm>
          <a:prstGeom prst="roundRect">
            <a:avLst>
              <a:gd name="adj" fmla="val 50000"/>
            </a:avLst>
          </a:prstGeom>
          <a:solidFill>
            <a:srgbClr val="E87C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C63831E7-212B-EA3D-2CD6-684423DB36DE}"/>
              </a:ext>
            </a:extLst>
          </p:cNvPr>
          <p:cNvSpPr txBox="1"/>
          <p:nvPr/>
        </p:nvSpPr>
        <p:spPr>
          <a:xfrm>
            <a:off x="381638" y="4139537"/>
            <a:ext cx="114287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Below are the main advantages of developing industrial clusters for raw material production in Romania:</a:t>
            </a:r>
          </a:p>
        </p:txBody>
      </p:sp>
      <p:sp>
        <p:nvSpPr>
          <p:cNvPr id="20" name="Rectangle: Rounded Corners 19">
            <a:extLst>
              <a:ext uri="{FF2B5EF4-FFF2-40B4-BE49-F238E27FC236}">
                <a16:creationId xmlns:a16="http://schemas.microsoft.com/office/drawing/2014/main" id="{FA4D814D-8A10-1046-B441-D400CAF6E75D}"/>
              </a:ext>
            </a:extLst>
          </p:cNvPr>
          <p:cNvSpPr/>
          <p:nvPr/>
        </p:nvSpPr>
        <p:spPr>
          <a:xfrm>
            <a:off x="381638" y="4721165"/>
            <a:ext cx="5496648" cy="355600"/>
          </a:xfrm>
          <a:prstGeom prst="roundRect">
            <a:avLst>
              <a:gd name="adj" fmla="val 50000"/>
            </a:avLst>
          </a:prstGeom>
          <a:noFill/>
          <a:ln>
            <a:solidFill>
              <a:srgbClr val="D5ED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C8A69F05-E297-3FC3-2D0E-A2F8D8F8C4FC}"/>
              </a:ext>
            </a:extLst>
          </p:cNvPr>
          <p:cNvSpPr/>
          <p:nvPr/>
        </p:nvSpPr>
        <p:spPr>
          <a:xfrm>
            <a:off x="381638" y="5213367"/>
            <a:ext cx="5496648" cy="355600"/>
          </a:xfrm>
          <a:prstGeom prst="roundRect">
            <a:avLst>
              <a:gd name="adj" fmla="val 50000"/>
            </a:avLst>
          </a:prstGeom>
          <a:noFill/>
          <a:ln>
            <a:solidFill>
              <a:srgbClr val="FF9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186FC552-6BC5-0BED-098D-4B896EAA046F}"/>
              </a:ext>
            </a:extLst>
          </p:cNvPr>
          <p:cNvSpPr/>
          <p:nvPr/>
        </p:nvSpPr>
        <p:spPr>
          <a:xfrm>
            <a:off x="381638" y="5705569"/>
            <a:ext cx="5496648" cy="355600"/>
          </a:xfrm>
          <a:prstGeom prst="roundRect">
            <a:avLst>
              <a:gd name="adj" fmla="val 50000"/>
            </a:avLst>
          </a:prstGeom>
          <a:noFill/>
          <a:ln>
            <a:solidFill>
              <a:srgbClr val="EAC7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Rounded Corners 23">
            <a:extLst>
              <a:ext uri="{FF2B5EF4-FFF2-40B4-BE49-F238E27FC236}">
                <a16:creationId xmlns:a16="http://schemas.microsoft.com/office/drawing/2014/main" id="{6B5FB462-9D39-CDEE-C8AC-ABE5E8EB9AAD}"/>
              </a:ext>
            </a:extLst>
          </p:cNvPr>
          <p:cNvSpPr/>
          <p:nvPr/>
        </p:nvSpPr>
        <p:spPr>
          <a:xfrm>
            <a:off x="381638" y="6197771"/>
            <a:ext cx="5496648" cy="355600"/>
          </a:xfrm>
          <a:prstGeom prst="roundRect">
            <a:avLst>
              <a:gd name="adj" fmla="val 50000"/>
            </a:avLst>
          </a:prstGeom>
          <a:noFill/>
          <a:ln>
            <a:solidFill>
              <a:srgbClr val="0154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Rounded Corners 24">
            <a:extLst>
              <a:ext uri="{FF2B5EF4-FFF2-40B4-BE49-F238E27FC236}">
                <a16:creationId xmlns:a16="http://schemas.microsoft.com/office/drawing/2014/main" id="{DB0011FA-9F44-102B-1C91-280FD626EA2D}"/>
              </a:ext>
            </a:extLst>
          </p:cNvPr>
          <p:cNvSpPr/>
          <p:nvPr/>
        </p:nvSpPr>
        <p:spPr>
          <a:xfrm>
            <a:off x="6286819" y="4721165"/>
            <a:ext cx="5496648" cy="355600"/>
          </a:xfrm>
          <a:prstGeom prst="roundRect">
            <a:avLst>
              <a:gd name="adj" fmla="val 50000"/>
            </a:avLst>
          </a:prstGeom>
          <a:noFill/>
          <a:ln>
            <a:solidFill>
              <a:srgbClr val="1077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715EF8BC-845B-98FD-EA43-AF23F332A5D3}"/>
              </a:ext>
            </a:extLst>
          </p:cNvPr>
          <p:cNvSpPr/>
          <p:nvPr/>
        </p:nvSpPr>
        <p:spPr>
          <a:xfrm>
            <a:off x="6286819" y="5213367"/>
            <a:ext cx="5496648" cy="355600"/>
          </a:xfrm>
          <a:prstGeom prst="roundRect">
            <a:avLst>
              <a:gd name="adj" fmla="val 50000"/>
            </a:avLst>
          </a:prstGeom>
          <a:noFill/>
          <a:ln>
            <a:solidFill>
              <a:srgbClr val="7B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Rounded Corners 26">
            <a:extLst>
              <a:ext uri="{FF2B5EF4-FFF2-40B4-BE49-F238E27FC236}">
                <a16:creationId xmlns:a16="http://schemas.microsoft.com/office/drawing/2014/main" id="{6E82A46C-36FC-D0E7-5315-247573E43D37}"/>
              </a:ext>
            </a:extLst>
          </p:cNvPr>
          <p:cNvSpPr/>
          <p:nvPr/>
        </p:nvSpPr>
        <p:spPr>
          <a:xfrm>
            <a:off x="6286819" y="5705569"/>
            <a:ext cx="5496648" cy="355600"/>
          </a:xfrm>
          <a:prstGeom prst="roundRect">
            <a:avLst>
              <a:gd name="adj" fmla="val 50000"/>
            </a:avLst>
          </a:prstGeom>
          <a:noFill/>
          <a:ln>
            <a:solidFill>
              <a:srgbClr val="E87C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Rounded Corners 27">
            <a:extLst>
              <a:ext uri="{FF2B5EF4-FFF2-40B4-BE49-F238E27FC236}">
                <a16:creationId xmlns:a16="http://schemas.microsoft.com/office/drawing/2014/main" id="{3072328B-8CE9-8340-FDB1-E974C60F30F7}"/>
              </a:ext>
            </a:extLst>
          </p:cNvPr>
          <p:cNvSpPr/>
          <p:nvPr/>
        </p:nvSpPr>
        <p:spPr>
          <a:xfrm>
            <a:off x="6286819" y="6197771"/>
            <a:ext cx="5496648" cy="355600"/>
          </a:xfrm>
          <a:prstGeom prst="roundRect">
            <a:avLst>
              <a:gd name="adj" fmla="val 50000"/>
            </a:avLst>
          </a:prstGeom>
          <a:noFill/>
          <a:ln>
            <a:solidFill>
              <a:srgbClr val="FFC8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43E8E1BA-AB97-B9F0-ABC0-C895806724D4}"/>
              </a:ext>
            </a:extLst>
          </p:cNvPr>
          <p:cNvSpPr/>
          <p:nvPr/>
        </p:nvSpPr>
        <p:spPr>
          <a:xfrm>
            <a:off x="381638" y="4682215"/>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Oval 29">
            <a:extLst>
              <a:ext uri="{FF2B5EF4-FFF2-40B4-BE49-F238E27FC236}">
                <a16:creationId xmlns:a16="http://schemas.microsoft.com/office/drawing/2014/main" id="{70BAFE40-C390-64CB-1879-9507059E8966}"/>
              </a:ext>
            </a:extLst>
          </p:cNvPr>
          <p:cNvSpPr/>
          <p:nvPr/>
        </p:nvSpPr>
        <p:spPr>
          <a:xfrm>
            <a:off x="381638" y="5175586"/>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Oval 30">
            <a:extLst>
              <a:ext uri="{FF2B5EF4-FFF2-40B4-BE49-F238E27FC236}">
                <a16:creationId xmlns:a16="http://schemas.microsoft.com/office/drawing/2014/main" id="{BAF9C872-49AB-FEEB-5DFD-1319390C2A13}"/>
              </a:ext>
            </a:extLst>
          </p:cNvPr>
          <p:cNvSpPr/>
          <p:nvPr/>
        </p:nvSpPr>
        <p:spPr>
          <a:xfrm>
            <a:off x="381638" y="5667788"/>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Oval 31">
            <a:extLst>
              <a:ext uri="{FF2B5EF4-FFF2-40B4-BE49-F238E27FC236}">
                <a16:creationId xmlns:a16="http://schemas.microsoft.com/office/drawing/2014/main" id="{24D4989B-7F75-979C-4DC2-F864E7A3B20E}"/>
              </a:ext>
            </a:extLst>
          </p:cNvPr>
          <p:cNvSpPr/>
          <p:nvPr/>
        </p:nvSpPr>
        <p:spPr>
          <a:xfrm>
            <a:off x="381638" y="6159990"/>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Oval 32">
            <a:extLst>
              <a:ext uri="{FF2B5EF4-FFF2-40B4-BE49-F238E27FC236}">
                <a16:creationId xmlns:a16="http://schemas.microsoft.com/office/drawing/2014/main" id="{1475005C-3139-A12D-C0E7-3F12A497EEC6}"/>
              </a:ext>
            </a:extLst>
          </p:cNvPr>
          <p:cNvSpPr/>
          <p:nvPr/>
        </p:nvSpPr>
        <p:spPr>
          <a:xfrm>
            <a:off x="6286819" y="4682215"/>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Oval 33">
            <a:extLst>
              <a:ext uri="{FF2B5EF4-FFF2-40B4-BE49-F238E27FC236}">
                <a16:creationId xmlns:a16="http://schemas.microsoft.com/office/drawing/2014/main" id="{8B2FB8A6-BBBD-B808-DFCA-3C6F2AE7990E}"/>
              </a:ext>
            </a:extLst>
          </p:cNvPr>
          <p:cNvSpPr/>
          <p:nvPr/>
        </p:nvSpPr>
        <p:spPr>
          <a:xfrm>
            <a:off x="6286819" y="5175586"/>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Oval 34">
            <a:extLst>
              <a:ext uri="{FF2B5EF4-FFF2-40B4-BE49-F238E27FC236}">
                <a16:creationId xmlns:a16="http://schemas.microsoft.com/office/drawing/2014/main" id="{F90A5E48-C8CF-3572-ECB8-F723D5CB9FDE}"/>
              </a:ext>
            </a:extLst>
          </p:cNvPr>
          <p:cNvSpPr/>
          <p:nvPr/>
        </p:nvSpPr>
        <p:spPr>
          <a:xfrm>
            <a:off x="6286819" y="5667788"/>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Oval 35">
            <a:extLst>
              <a:ext uri="{FF2B5EF4-FFF2-40B4-BE49-F238E27FC236}">
                <a16:creationId xmlns:a16="http://schemas.microsoft.com/office/drawing/2014/main" id="{7F45F513-BA49-0183-0AB9-1F60591807B4}"/>
              </a:ext>
            </a:extLst>
          </p:cNvPr>
          <p:cNvSpPr/>
          <p:nvPr/>
        </p:nvSpPr>
        <p:spPr>
          <a:xfrm>
            <a:off x="6286819" y="6159990"/>
            <a:ext cx="431162" cy="431162"/>
          </a:xfrm>
          <a:prstGeom prst="ellipse">
            <a:avLst/>
          </a:prstGeom>
          <a:solidFill>
            <a:srgbClr val="FFFB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TextBox 37">
            <a:extLst>
              <a:ext uri="{FF2B5EF4-FFF2-40B4-BE49-F238E27FC236}">
                <a16:creationId xmlns:a16="http://schemas.microsoft.com/office/drawing/2014/main" id="{EEFFF7CE-8D2D-A8B9-5700-42398ED65B7B}"/>
              </a:ext>
            </a:extLst>
          </p:cNvPr>
          <p:cNvSpPr txBox="1"/>
          <p:nvPr/>
        </p:nvSpPr>
        <p:spPr>
          <a:xfrm>
            <a:off x="6335487" y="6181761"/>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8</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39" name="TextBox 38">
            <a:extLst>
              <a:ext uri="{FF2B5EF4-FFF2-40B4-BE49-F238E27FC236}">
                <a16:creationId xmlns:a16="http://schemas.microsoft.com/office/drawing/2014/main" id="{B5F627FB-9F50-FDC4-CC60-78C56B4F8FDB}"/>
              </a:ext>
            </a:extLst>
          </p:cNvPr>
          <p:cNvSpPr txBox="1"/>
          <p:nvPr/>
        </p:nvSpPr>
        <p:spPr>
          <a:xfrm>
            <a:off x="6335487" y="5693087"/>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7</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40" name="TextBox 39">
            <a:extLst>
              <a:ext uri="{FF2B5EF4-FFF2-40B4-BE49-F238E27FC236}">
                <a16:creationId xmlns:a16="http://schemas.microsoft.com/office/drawing/2014/main" id="{7F57FF0A-BCBA-944C-B495-2CA6B2331B78}"/>
              </a:ext>
            </a:extLst>
          </p:cNvPr>
          <p:cNvSpPr txBox="1"/>
          <p:nvPr/>
        </p:nvSpPr>
        <p:spPr>
          <a:xfrm>
            <a:off x="6335487" y="5199377"/>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6</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41" name="TextBox 40">
            <a:extLst>
              <a:ext uri="{FF2B5EF4-FFF2-40B4-BE49-F238E27FC236}">
                <a16:creationId xmlns:a16="http://schemas.microsoft.com/office/drawing/2014/main" id="{A3C20D6E-7495-455C-D9D1-D12AD1C943C2}"/>
              </a:ext>
            </a:extLst>
          </p:cNvPr>
          <p:cNvSpPr txBox="1"/>
          <p:nvPr/>
        </p:nvSpPr>
        <p:spPr>
          <a:xfrm>
            <a:off x="6335487" y="4699745"/>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5</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42" name="TextBox 41">
            <a:extLst>
              <a:ext uri="{FF2B5EF4-FFF2-40B4-BE49-F238E27FC236}">
                <a16:creationId xmlns:a16="http://schemas.microsoft.com/office/drawing/2014/main" id="{AD5602AC-A5DB-6D94-F744-49C57A7330F0}"/>
              </a:ext>
            </a:extLst>
          </p:cNvPr>
          <p:cNvSpPr txBox="1"/>
          <p:nvPr/>
        </p:nvSpPr>
        <p:spPr>
          <a:xfrm>
            <a:off x="413499" y="6181761"/>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4</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43" name="TextBox 42">
            <a:extLst>
              <a:ext uri="{FF2B5EF4-FFF2-40B4-BE49-F238E27FC236}">
                <a16:creationId xmlns:a16="http://schemas.microsoft.com/office/drawing/2014/main" id="{C6AF1D25-2DD0-B85E-73A5-AAA5FF214AA2}"/>
              </a:ext>
            </a:extLst>
          </p:cNvPr>
          <p:cNvSpPr txBox="1"/>
          <p:nvPr/>
        </p:nvSpPr>
        <p:spPr>
          <a:xfrm>
            <a:off x="413499" y="5693087"/>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3</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44" name="TextBox 43">
            <a:extLst>
              <a:ext uri="{FF2B5EF4-FFF2-40B4-BE49-F238E27FC236}">
                <a16:creationId xmlns:a16="http://schemas.microsoft.com/office/drawing/2014/main" id="{33C6A6E5-FF69-BE26-7910-AF180C60A611}"/>
              </a:ext>
            </a:extLst>
          </p:cNvPr>
          <p:cNvSpPr txBox="1"/>
          <p:nvPr/>
        </p:nvSpPr>
        <p:spPr>
          <a:xfrm>
            <a:off x="413499" y="5199377"/>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2</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45" name="TextBox 44">
            <a:extLst>
              <a:ext uri="{FF2B5EF4-FFF2-40B4-BE49-F238E27FC236}">
                <a16:creationId xmlns:a16="http://schemas.microsoft.com/office/drawing/2014/main" id="{9676E0CE-E603-33EA-7A46-AAF47FC6E9F5}"/>
              </a:ext>
            </a:extLst>
          </p:cNvPr>
          <p:cNvSpPr txBox="1"/>
          <p:nvPr/>
        </p:nvSpPr>
        <p:spPr>
          <a:xfrm>
            <a:off x="413499" y="4699745"/>
            <a:ext cx="26307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dirty="0">
                <a:ln>
                  <a:noFill/>
                </a:ln>
                <a:solidFill>
                  <a:prstClr val="black"/>
                </a:solidFill>
                <a:effectLst/>
                <a:uLnTx/>
                <a:uFillTx/>
                <a:latin typeface="Lexend "/>
                <a:ea typeface="+mn-ea"/>
                <a:cs typeface="+mn-cs"/>
              </a:rPr>
              <a:t>1</a:t>
            </a:r>
            <a:endParaRPr kumimoji="0" lang="en-US" sz="2000" b="0" i="0" u="none" strike="noStrike" kern="1200" cap="none" spc="0" normalizeH="0" baseline="0" noProof="0" dirty="0">
              <a:ln>
                <a:noFill/>
              </a:ln>
              <a:solidFill>
                <a:prstClr val="black"/>
              </a:solidFill>
              <a:effectLst/>
              <a:uLnTx/>
              <a:uFillTx/>
              <a:latin typeface="Lexend "/>
              <a:ea typeface="+mn-ea"/>
              <a:cs typeface="+mn-cs"/>
            </a:endParaRPr>
          </a:p>
        </p:txBody>
      </p:sp>
      <p:sp>
        <p:nvSpPr>
          <p:cNvPr id="46" name="TextBox 45">
            <a:extLst>
              <a:ext uri="{FF2B5EF4-FFF2-40B4-BE49-F238E27FC236}">
                <a16:creationId xmlns:a16="http://schemas.microsoft.com/office/drawing/2014/main" id="{87A0EA9D-A7EE-4496-CB05-3A55DDA54BA2}"/>
              </a:ext>
            </a:extLst>
          </p:cNvPr>
          <p:cNvSpPr txBox="1"/>
          <p:nvPr/>
        </p:nvSpPr>
        <p:spPr>
          <a:xfrm>
            <a:off x="844661" y="4743697"/>
            <a:ext cx="49465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Lexend "/>
                <a:ea typeface="+mn-ea"/>
                <a:cs typeface="+mn-cs"/>
              </a:rPr>
              <a:t>Economies of Scale</a:t>
            </a:r>
            <a:endParaRPr kumimoji="0" lang="en-US" sz="1400" b="0" i="0" u="none" strike="noStrike" kern="1200" cap="none" spc="0" normalizeH="0" baseline="0" noProof="0" dirty="0">
              <a:ln>
                <a:noFill/>
              </a:ln>
              <a:solidFill>
                <a:prstClr val="black"/>
              </a:solidFill>
              <a:effectLst/>
              <a:uLnTx/>
              <a:uFillTx/>
              <a:latin typeface="Lexend "/>
              <a:ea typeface="+mn-ea"/>
              <a:cs typeface="+mn-cs"/>
            </a:endParaRPr>
          </a:p>
        </p:txBody>
      </p:sp>
      <p:sp>
        <p:nvSpPr>
          <p:cNvPr id="47" name="TextBox 46">
            <a:extLst>
              <a:ext uri="{FF2B5EF4-FFF2-40B4-BE49-F238E27FC236}">
                <a16:creationId xmlns:a16="http://schemas.microsoft.com/office/drawing/2014/main" id="{D6F1DEEB-38D7-4083-E668-377935CF7F15}"/>
              </a:ext>
            </a:extLst>
          </p:cNvPr>
          <p:cNvSpPr txBox="1"/>
          <p:nvPr/>
        </p:nvSpPr>
        <p:spPr>
          <a:xfrm>
            <a:off x="844661" y="5244396"/>
            <a:ext cx="49465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Lexend "/>
                <a:ea typeface="+mn-ea"/>
                <a:cs typeface="+mn-cs"/>
              </a:rPr>
              <a:t>Increased Productivity and Efficiency</a:t>
            </a:r>
            <a:endParaRPr kumimoji="0" lang="en-US" sz="1400" b="0" i="0" u="none" strike="noStrike" kern="1200" cap="none" spc="0" normalizeH="0" baseline="0" noProof="0" dirty="0">
              <a:ln>
                <a:noFill/>
              </a:ln>
              <a:solidFill>
                <a:prstClr val="black"/>
              </a:solidFill>
              <a:effectLst/>
              <a:uLnTx/>
              <a:uFillTx/>
              <a:latin typeface="Lexend "/>
              <a:ea typeface="+mn-ea"/>
              <a:cs typeface="+mn-cs"/>
            </a:endParaRPr>
          </a:p>
        </p:txBody>
      </p:sp>
      <p:sp>
        <p:nvSpPr>
          <p:cNvPr id="48" name="TextBox 47">
            <a:extLst>
              <a:ext uri="{FF2B5EF4-FFF2-40B4-BE49-F238E27FC236}">
                <a16:creationId xmlns:a16="http://schemas.microsoft.com/office/drawing/2014/main" id="{0941132A-7CA1-4E40-5038-9C5091117197}"/>
              </a:ext>
            </a:extLst>
          </p:cNvPr>
          <p:cNvSpPr txBox="1"/>
          <p:nvPr/>
        </p:nvSpPr>
        <p:spPr>
          <a:xfrm>
            <a:off x="844661" y="5739253"/>
            <a:ext cx="49465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exend "/>
                <a:ea typeface="+mn-ea"/>
                <a:cs typeface="+mn-cs"/>
              </a:rPr>
              <a:t>Improved Innovation and Knowledge Sharing</a:t>
            </a:r>
          </a:p>
        </p:txBody>
      </p:sp>
      <p:sp>
        <p:nvSpPr>
          <p:cNvPr id="49" name="TextBox 48">
            <a:extLst>
              <a:ext uri="{FF2B5EF4-FFF2-40B4-BE49-F238E27FC236}">
                <a16:creationId xmlns:a16="http://schemas.microsoft.com/office/drawing/2014/main" id="{819F00A4-5669-7DBA-1197-9FBFE2822AF9}"/>
              </a:ext>
            </a:extLst>
          </p:cNvPr>
          <p:cNvSpPr txBox="1"/>
          <p:nvPr/>
        </p:nvSpPr>
        <p:spPr>
          <a:xfrm>
            <a:off x="844661" y="6221372"/>
            <a:ext cx="49465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exend "/>
                <a:ea typeface="+mn-ea"/>
                <a:cs typeface="+mn-cs"/>
              </a:rPr>
              <a:t>Enhanced Market Access and Competitive Advantage</a:t>
            </a:r>
          </a:p>
        </p:txBody>
      </p:sp>
      <p:sp>
        <p:nvSpPr>
          <p:cNvPr id="50" name="TextBox 49">
            <a:extLst>
              <a:ext uri="{FF2B5EF4-FFF2-40B4-BE49-F238E27FC236}">
                <a16:creationId xmlns:a16="http://schemas.microsoft.com/office/drawing/2014/main" id="{41470BCA-EC75-8008-0EEA-379F756EE0B6}"/>
              </a:ext>
            </a:extLst>
          </p:cNvPr>
          <p:cNvSpPr txBox="1"/>
          <p:nvPr/>
        </p:nvSpPr>
        <p:spPr>
          <a:xfrm>
            <a:off x="6766649" y="4743697"/>
            <a:ext cx="494653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exend "/>
                <a:ea typeface="+mn-ea"/>
                <a:cs typeface="+mn-cs"/>
              </a:rPr>
              <a:t>Job Creation and Economic Growth</a:t>
            </a:r>
          </a:p>
        </p:txBody>
      </p:sp>
      <p:sp>
        <p:nvSpPr>
          <p:cNvPr id="51" name="TextBox 50">
            <a:extLst>
              <a:ext uri="{FF2B5EF4-FFF2-40B4-BE49-F238E27FC236}">
                <a16:creationId xmlns:a16="http://schemas.microsoft.com/office/drawing/2014/main" id="{6900B03B-5318-3722-77B6-BE321BDBF205}"/>
              </a:ext>
            </a:extLst>
          </p:cNvPr>
          <p:cNvSpPr txBox="1"/>
          <p:nvPr/>
        </p:nvSpPr>
        <p:spPr>
          <a:xfrm>
            <a:off x="6766649" y="5244396"/>
            <a:ext cx="494653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Sustainability and Environmental Impact</a:t>
            </a:r>
          </a:p>
        </p:txBody>
      </p:sp>
      <p:sp>
        <p:nvSpPr>
          <p:cNvPr id="52" name="TextBox 51">
            <a:extLst>
              <a:ext uri="{FF2B5EF4-FFF2-40B4-BE49-F238E27FC236}">
                <a16:creationId xmlns:a16="http://schemas.microsoft.com/office/drawing/2014/main" id="{E212A81D-A7F2-F94D-58A2-2C98A1976175}"/>
              </a:ext>
            </a:extLst>
          </p:cNvPr>
          <p:cNvSpPr txBox="1"/>
          <p:nvPr/>
        </p:nvSpPr>
        <p:spPr>
          <a:xfrm>
            <a:off x="6766649" y="5739253"/>
            <a:ext cx="494653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Resilience to External Shocks</a:t>
            </a:r>
          </a:p>
        </p:txBody>
      </p:sp>
      <p:sp>
        <p:nvSpPr>
          <p:cNvPr id="53" name="TextBox 52">
            <a:extLst>
              <a:ext uri="{FF2B5EF4-FFF2-40B4-BE49-F238E27FC236}">
                <a16:creationId xmlns:a16="http://schemas.microsoft.com/office/drawing/2014/main" id="{0F91E5FE-DA6B-01B4-979A-B233DCC66F87}"/>
              </a:ext>
            </a:extLst>
          </p:cNvPr>
          <p:cNvSpPr txBox="1"/>
          <p:nvPr/>
        </p:nvSpPr>
        <p:spPr>
          <a:xfrm>
            <a:off x="6766649" y="6221372"/>
            <a:ext cx="494653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Helvetica" pitchFamily="2" charset="0"/>
                <a:ea typeface="+mn-ea"/>
                <a:cs typeface="+mn-cs"/>
              </a:rPr>
              <a:t>            </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Cluster Development as a Long-Term Strategy</a:t>
            </a:r>
          </a:p>
        </p:txBody>
      </p:sp>
      <p:pic>
        <p:nvPicPr>
          <p:cNvPr id="1026" name="Picture 2" descr="Vietnam: What are the definitions of an industrial cluster or an industrial  park? What are the differences between an industrial park and an industrial  cluster?">
            <a:extLst>
              <a:ext uri="{FF2B5EF4-FFF2-40B4-BE49-F238E27FC236}">
                <a16:creationId xmlns:a16="http://schemas.microsoft.com/office/drawing/2014/main" id="{82443FF6-1715-E0F5-8211-CDE9A66A0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1" r="60" b="20712"/>
          <a:stretch/>
        </p:blipFill>
        <p:spPr bwMode="auto">
          <a:xfrm>
            <a:off x="381638" y="1436500"/>
            <a:ext cx="5496648" cy="2359108"/>
          </a:xfrm>
          <a:prstGeom prst="roundRect">
            <a:avLst>
              <a:gd name="adj" fmla="val 4754"/>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1A4F61-D8E5-917D-2991-ED32ACD25361}"/>
              </a:ext>
            </a:extLst>
          </p:cNvPr>
          <p:cNvSpPr txBox="1"/>
          <p:nvPr/>
        </p:nvSpPr>
        <p:spPr>
          <a:xfrm>
            <a:off x="381637" y="667574"/>
            <a:ext cx="106373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4000" b="0" i="0" u="none" strike="noStrike" kern="1200" cap="none" spc="0" normalizeH="0" baseline="0" noProof="0" dirty="0">
                <a:ln>
                  <a:noFill/>
                </a:ln>
                <a:solidFill>
                  <a:srgbClr val="FF9100"/>
                </a:solidFill>
                <a:effectLst/>
                <a:uLnTx/>
                <a:uFillTx/>
                <a:latin typeface="Lexend  "/>
                <a:ea typeface="+mn-ea"/>
                <a:cs typeface="+mn-cs"/>
              </a:rPr>
              <a:t>Industrial </a:t>
            </a:r>
            <a:r>
              <a:rPr kumimoji="0" lang="en-US" sz="4000" b="0" i="0" u="none" strike="noStrike" kern="1200" cap="none" spc="0" normalizeH="0" baseline="0" noProof="0" dirty="0">
                <a:ln>
                  <a:noFill/>
                </a:ln>
                <a:solidFill>
                  <a:srgbClr val="FF9100"/>
                </a:solidFill>
                <a:effectLst/>
                <a:uLnTx/>
                <a:uFillTx/>
                <a:latin typeface="Lexend  "/>
                <a:ea typeface="+mn-ea"/>
                <a:cs typeface="+mn-cs"/>
              </a:rPr>
              <a:t>Clusters</a:t>
            </a:r>
            <a:endParaRPr kumimoji="0" lang="ro-RO" sz="4000" b="0" i="0" u="none" strike="noStrike" kern="1200" cap="none" spc="0" normalizeH="0" baseline="0" noProof="0" dirty="0">
              <a:ln>
                <a:noFill/>
              </a:ln>
              <a:solidFill>
                <a:srgbClr val="FF9100"/>
              </a:solidFill>
              <a:effectLst/>
              <a:uLnTx/>
              <a:uFillTx/>
              <a:latin typeface="Lexend  "/>
              <a:ea typeface="+mn-ea"/>
              <a:cs typeface="+mn-cs"/>
            </a:endParaRPr>
          </a:p>
        </p:txBody>
      </p:sp>
      <p:sp>
        <p:nvSpPr>
          <p:cNvPr id="6" name="Rectangle: Rounded Corners 5">
            <a:extLst>
              <a:ext uri="{FF2B5EF4-FFF2-40B4-BE49-F238E27FC236}">
                <a16:creationId xmlns:a16="http://schemas.microsoft.com/office/drawing/2014/main" id="{652098B0-8A81-9313-CFF2-2652E027ED33}"/>
              </a:ext>
            </a:extLst>
          </p:cNvPr>
          <p:cNvSpPr/>
          <p:nvPr/>
        </p:nvSpPr>
        <p:spPr>
          <a:xfrm>
            <a:off x="6286818" y="1436500"/>
            <a:ext cx="5496649" cy="2359108"/>
          </a:xfrm>
          <a:prstGeom prst="roundRect">
            <a:avLst>
              <a:gd name="adj" fmla="val 5288"/>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Diagonal Corners Rounded 6">
            <a:extLst>
              <a:ext uri="{FF2B5EF4-FFF2-40B4-BE49-F238E27FC236}">
                <a16:creationId xmlns:a16="http://schemas.microsoft.com/office/drawing/2014/main" id="{587A5B07-94CE-766E-B855-F8827D652E4C}"/>
              </a:ext>
            </a:extLst>
          </p:cNvPr>
          <p:cNvSpPr/>
          <p:nvPr/>
        </p:nvSpPr>
        <p:spPr>
          <a:xfrm>
            <a:off x="8177365" y="2274725"/>
            <a:ext cx="1715549" cy="680747"/>
          </a:xfrm>
          <a:prstGeom prst="round2DiagRect">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E4F06B67-F9E9-9E6B-AFEE-95A5298C0947}"/>
              </a:ext>
            </a:extLst>
          </p:cNvPr>
          <p:cNvSpPr txBox="1"/>
          <p:nvPr/>
        </p:nvSpPr>
        <p:spPr>
          <a:xfrm>
            <a:off x="8177365" y="2313513"/>
            <a:ext cx="171554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100" b="1" i="0" u="none" strike="noStrike" kern="1200" cap="none" spc="0" normalizeH="0" baseline="0" noProof="0" dirty="0">
                <a:ln>
                  <a:noFill/>
                </a:ln>
                <a:solidFill>
                  <a:srgbClr val="1A8042"/>
                </a:solidFill>
                <a:effectLst/>
                <a:uLnTx/>
                <a:uFillTx/>
                <a:latin typeface="Lexend" pitchFamily="2" charset="0"/>
                <a:ea typeface="+mn-ea"/>
                <a:cs typeface="+mn-cs"/>
              </a:rPr>
              <a:t>Establishment and Developement of Industry Cluster</a:t>
            </a:r>
            <a:endParaRPr kumimoji="0" lang="en-US" sz="1100" b="1" i="0" u="none" strike="noStrike" kern="1200" cap="none" spc="0" normalizeH="0" baseline="0" noProof="0" dirty="0">
              <a:ln>
                <a:noFill/>
              </a:ln>
              <a:solidFill>
                <a:srgbClr val="1A8042"/>
              </a:solidFill>
              <a:effectLst/>
              <a:uLnTx/>
              <a:uFillTx/>
              <a:latin typeface="Lexend" pitchFamily="2" charset="0"/>
              <a:ea typeface="+mn-ea"/>
              <a:cs typeface="+mn-cs"/>
            </a:endParaRPr>
          </a:p>
        </p:txBody>
      </p:sp>
      <p:sp>
        <p:nvSpPr>
          <p:cNvPr id="9" name="TextBox 8">
            <a:extLst>
              <a:ext uri="{FF2B5EF4-FFF2-40B4-BE49-F238E27FC236}">
                <a16:creationId xmlns:a16="http://schemas.microsoft.com/office/drawing/2014/main" id="{A1A10A36-9A9B-D9ED-8AF8-5D694F4047CF}"/>
              </a:ext>
            </a:extLst>
          </p:cNvPr>
          <p:cNvSpPr txBox="1"/>
          <p:nvPr/>
        </p:nvSpPr>
        <p:spPr>
          <a:xfrm>
            <a:off x="8384796" y="1606025"/>
            <a:ext cx="13128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Environmental factors</a:t>
            </a:r>
            <a:endPar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p:txBody>
      </p:sp>
      <p:sp>
        <p:nvSpPr>
          <p:cNvPr id="10" name="TextBox 9">
            <a:extLst>
              <a:ext uri="{FF2B5EF4-FFF2-40B4-BE49-F238E27FC236}">
                <a16:creationId xmlns:a16="http://schemas.microsoft.com/office/drawing/2014/main" id="{58085469-57BB-8EE2-2AF7-6C01F4E77472}"/>
              </a:ext>
            </a:extLst>
          </p:cNvPr>
          <p:cNvSpPr txBox="1"/>
          <p:nvPr/>
        </p:nvSpPr>
        <p:spPr>
          <a:xfrm>
            <a:off x="6467022" y="1836857"/>
            <a:ext cx="15687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condition</a:t>
            </a:r>
            <a:endPar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p:txBody>
      </p:sp>
      <p:sp>
        <p:nvSpPr>
          <p:cNvPr id="11" name="TextBox 10">
            <a:extLst>
              <a:ext uri="{FF2B5EF4-FFF2-40B4-BE49-F238E27FC236}">
                <a16:creationId xmlns:a16="http://schemas.microsoft.com/office/drawing/2014/main" id="{08767341-D861-F48F-0B3B-7D96B90DBA1E}"/>
              </a:ext>
            </a:extLst>
          </p:cNvPr>
          <p:cNvSpPr txBox="1"/>
          <p:nvPr/>
        </p:nvSpPr>
        <p:spPr>
          <a:xfrm>
            <a:off x="6551535" y="2938656"/>
            <a:ext cx="1307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Strategy and structure</a:t>
            </a:r>
            <a:endPar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p:txBody>
      </p:sp>
      <p:sp>
        <p:nvSpPr>
          <p:cNvPr id="12" name="TextBox 11">
            <a:extLst>
              <a:ext uri="{FF2B5EF4-FFF2-40B4-BE49-F238E27FC236}">
                <a16:creationId xmlns:a16="http://schemas.microsoft.com/office/drawing/2014/main" id="{45A07129-CAE5-5A33-4BF0-906215D0813C}"/>
              </a:ext>
            </a:extLst>
          </p:cNvPr>
          <p:cNvSpPr txBox="1"/>
          <p:nvPr/>
        </p:nvSpPr>
        <p:spPr>
          <a:xfrm>
            <a:off x="10205874" y="2951892"/>
            <a:ext cx="13128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Relation of enterprises</a:t>
            </a:r>
            <a:endPar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p:txBody>
      </p:sp>
      <p:sp>
        <p:nvSpPr>
          <p:cNvPr id="13" name="TextBox 12">
            <a:extLst>
              <a:ext uri="{FF2B5EF4-FFF2-40B4-BE49-F238E27FC236}">
                <a16:creationId xmlns:a16="http://schemas.microsoft.com/office/drawing/2014/main" id="{DBB80294-EA99-AEEB-6845-6C6939D10BBB}"/>
              </a:ext>
            </a:extLst>
          </p:cNvPr>
          <p:cNvSpPr txBox="1"/>
          <p:nvPr/>
        </p:nvSpPr>
        <p:spPr>
          <a:xfrm>
            <a:off x="10218064" y="1844675"/>
            <a:ext cx="13128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Geographical focus</a:t>
            </a:r>
            <a:endPar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p:txBody>
      </p:sp>
      <p:sp>
        <p:nvSpPr>
          <p:cNvPr id="15" name="TextBox 14">
            <a:extLst>
              <a:ext uri="{FF2B5EF4-FFF2-40B4-BE49-F238E27FC236}">
                <a16:creationId xmlns:a16="http://schemas.microsoft.com/office/drawing/2014/main" id="{F41BFB2A-F96E-0061-DDF5-CF1657AD96C7}"/>
              </a:ext>
            </a:extLst>
          </p:cNvPr>
          <p:cNvSpPr txBox="1"/>
          <p:nvPr/>
        </p:nvSpPr>
        <p:spPr>
          <a:xfrm>
            <a:off x="8383127" y="3241988"/>
            <a:ext cx="13199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rPr>
              <a:t>Infrastructure</a:t>
            </a:r>
            <a:endParaRPr kumimoji="0" lang="en-US" sz="1200" b="0" i="0" u="none" strike="noStrike" kern="1200" cap="none" spc="0" normalizeH="0" baseline="0" noProof="0" dirty="0">
              <a:ln>
                <a:noFill/>
              </a:ln>
              <a:solidFill>
                <a:srgbClr val="FFFBE6"/>
              </a:solidFill>
              <a:effectLst/>
              <a:uLnTx/>
              <a:uFillTx/>
              <a:latin typeface="Karla" panose="020B0004030503030003" pitchFamily="34" charset="0"/>
              <a:ea typeface="+mn-ea"/>
              <a:cs typeface="+mn-cs"/>
            </a:endParaRPr>
          </a:p>
        </p:txBody>
      </p:sp>
      <p:sp>
        <p:nvSpPr>
          <p:cNvPr id="18" name="Rectangle: Diagonal Corners Rounded 17">
            <a:extLst>
              <a:ext uri="{FF2B5EF4-FFF2-40B4-BE49-F238E27FC236}">
                <a16:creationId xmlns:a16="http://schemas.microsoft.com/office/drawing/2014/main" id="{88E8E2A0-0E30-0597-A62C-3C0F0F040E70}"/>
              </a:ext>
            </a:extLst>
          </p:cNvPr>
          <p:cNvSpPr/>
          <p:nvPr/>
        </p:nvSpPr>
        <p:spPr>
          <a:xfrm>
            <a:off x="8384796" y="1587735"/>
            <a:ext cx="1312877" cy="494881"/>
          </a:xfrm>
          <a:prstGeom prst="round2DiagRect">
            <a:avLst/>
          </a:prstGeom>
          <a:noFill/>
          <a:ln w="12700">
            <a:solidFill>
              <a:srgbClr val="FFFB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Diagonal Corners Rounded 20">
            <a:extLst>
              <a:ext uri="{FF2B5EF4-FFF2-40B4-BE49-F238E27FC236}">
                <a16:creationId xmlns:a16="http://schemas.microsoft.com/office/drawing/2014/main" id="{65D4162F-1CF7-F870-65FB-1BFF5E6BBC26}"/>
              </a:ext>
            </a:extLst>
          </p:cNvPr>
          <p:cNvSpPr/>
          <p:nvPr/>
        </p:nvSpPr>
        <p:spPr>
          <a:xfrm>
            <a:off x="8384796" y="3149341"/>
            <a:ext cx="1312877" cy="494881"/>
          </a:xfrm>
          <a:prstGeom prst="round2DiagRect">
            <a:avLst/>
          </a:prstGeom>
          <a:noFill/>
          <a:ln w="12700">
            <a:solidFill>
              <a:srgbClr val="FFFB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Rectangle: Diagonal Corners Rounded 36">
            <a:extLst>
              <a:ext uri="{FF2B5EF4-FFF2-40B4-BE49-F238E27FC236}">
                <a16:creationId xmlns:a16="http://schemas.microsoft.com/office/drawing/2014/main" id="{F875CDAD-5575-23FA-486D-FB9117D9F9AA}"/>
              </a:ext>
            </a:extLst>
          </p:cNvPr>
          <p:cNvSpPr/>
          <p:nvPr/>
        </p:nvSpPr>
        <p:spPr>
          <a:xfrm>
            <a:off x="6551528" y="2926891"/>
            <a:ext cx="1312877" cy="494881"/>
          </a:xfrm>
          <a:prstGeom prst="round2DiagRect">
            <a:avLst/>
          </a:prstGeom>
          <a:noFill/>
          <a:ln w="12700">
            <a:solidFill>
              <a:srgbClr val="FFFB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ectangle: Diagonal Corners Rounded 53">
            <a:extLst>
              <a:ext uri="{FF2B5EF4-FFF2-40B4-BE49-F238E27FC236}">
                <a16:creationId xmlns:a16="http://schemas.microsoft.com/office/drawing/2014/main" id="{144FEB7F-EDD4-D0F3-27FF-2E601A4B5B92}"/>
              </a:ext>
            </a:extLst>
          </p:cNvPr>
          <p:cNvSpPr/>
          <p:nvPr/>
        </p:nvSpPr>
        <p:spPr>
          <a:xfrm>
            <a:off x="10211229" y="2926891"/>
            <a:ext cx="1312877" cy="494881"/>
          </a:xfrm>
          <a:prstGeom prst="round2DiagRect">
            <a:avLst/>
          </a:prstGeom>
          <a:noFill/>
          <a:ln w="12700">
            <a:solidFill>
              <a:srgbClr val="FFFB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ectangle: Diagonal Corners Rounded 55">
            <a:extLst>
              <a:ext uri="{FF2B5EF4-FFF2-40B4-BE49-F238E27FC236}">
                <a16:creationId xmlns:a16="http://schemas.microsoft.com/office/drawing/2014/main" id="{80FFD098-00ED-1D9A-1AD2-CE2C16461FBF}"/>
              </a:ext>
            </a:extLst>
          </p:cNvPr>
          <p:cNvSpPr/>
          <p:nvPr/>
        </p:nvSpPr>
        <p:spPr>
          <a:xfrm>
            <a:off x="6551528" y="1828235"/>
            <a:ext cx="1312877" cy="494881"/>
          </a:xfrm>
          <a:prstGeom prst="round2DiagRect">
            <a:avLst/>
          </a:prstGeom>
          <a:noFill/>
          <a:ln w="12700">
            <a:solidFill>
              <a:srgbClr val="FFFB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Rectangle: Diagonal Corners Rounded 56">
            <a:extLst>
              <a:ext uri="{FF2B5EF4-FFF2-40B4-BE49-F238E27FC236}">
                <a16:creationId xmlns:a16="http://schemas.microsoft.com/office/drawing/2014/main" id="{2AAB8027-A5D4-05B0-8C78-695CCA5E73C0}"/>
              </a:ext>
            </a:extLst>
          </p:cNvPr>
          <p:cNvSpPr/>
          <p:nvPr/>
        </p:nvSpPr>
        <p:spPr>
          <a:xfrm>
            <a:off x="10211229" y="1828235"/>
            <a:ext cx="1312877" cy="494881"/>
          </a:xfrm>
          <a:prstGeom prst="round2DiagRect">
            <a:avLst/>
          </a:prstGeom>
          <a:noFill/>
          <a:ln w="12700">
            <a:solidFill>
              <a:srgbClr val="FFFB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3" name="Connector: Elbow 62">
            <a:extLst>
              <a:ext uri="{FF2B5EF4-FFF2-40B4-BE49-F238E27FC236}">
                <a16:creationId xmlns:a16="http://schemas.microsoft.com/office/drawing/2014/main" id="{05017532-D258-0055-D710-D308BBC13624}"/>
              </a:ext>
            </a:extLst>
          </p:cNvPr>
          <p:cNvCxnSpPr>
            <a:cxnSpLocks/>
            <a:stCxn id="56" idx="1"/>
          </p:cNvCxnSpPr>
          <p:nvPr/>
        </p:nvCxnSpPr>
        <p:spPr>
          <a:xfrm rot="16200000" flipH="1">
            <a:off x="7584489" y="1946594"/>
            <a:ext cx="142953" cy="895996"/>
          </a:xfrm>
          <a:prstGeom prst="bentConnector2">
            <a:avLst/>
          </a:prstGeom>
          <a:ln w="12700">
            <a:solidFill>
              <a:srgbClr val="FFFBE6"/>
            </a:solidFill>
            <a:tailEnd type="triangle"/>
          </a:ln>
        </p:spPr>
        <p:style>
          <a:lnRef idx="2">
            <a:schemeClr val="accent1"/>
          </a:lnRef>
          <a:fillRef idx="0">
            <a:schemeClr val="accent1"/>
          </a:fillRef>
          <a:effectRef idx="1">
            <a:schemeClr val="accent1"/>
          </a:effectRef>
          <a:fontRef idx="minor">
            <a:schemeClr val="tx1"/>
          </a:fontRef>
        </p:style>
      </p:cxnSp>
      <p:cxnSp>
        <p:nvCxnSpPr>
          <p:cNvPr id="1029" name="Connector: Elbow 1028">
            <a:extLst>
              <a:ext uri="{FF2B5EF4-FFF2-40B4-BE49-F238E27FC236}">
                <a16:creationId xmlns:a16="http://schemas.microsoft.com/office/drawing/2014/main" id="{0A7BB88F-8758-1C83-F2A2-142E88BEADF9}"/>
              </a:ext>
            </a:extLst>
          </p:cNvPr>
          <p:cNvCxnSpPr>
            <a:cxnSpLocks/>
          </p:cNvCxnSpPr>
          <p:nvPr/>
        </p:nvCxnSpPr>
        <p:spPr>
          <a:xfrm rot="5400000">
            <a:off x="10345751" y="1946595"/>
            <a:ext cx="142953" cy="895996"/>
          </a:xfrm>
          <a:prstGeom prst="bentConnector2">
            <a:avLst/>
          </a:prstGeom>
          <a:ln w="12700">
            <a:solidFill>
              <a:srgbClr val="FFFBE6"/>
            </a:solidFill>
            <a:tailEnd type="triangle"/>
          </a:ln>
        </p:spPr>
        <p:style>
          <a:lnRef idx="2">
            <a:schemeClr val="accent1"/>
          </a:lnRef>
          <a:fillRef idx="0">
            <a:schemeClr val="accent1"/>
          </a:fillRef>
          <a:effectRef idx="1">
            <a:schemeClr val="accent1"/>
          </a:effectRef>
          <a:fontRef idx="minor">
            <a:schemeClr val="tx1"/>
          </a:fontRef>
        </p:style>
      </p:cxnSp>
      <p:cxnSp>
        <p:nvCxnSpPr>
          <p:cNvPr id="1030" name="Connector: Elbow 1029">
            <a:extLst>
              <a:ext uri="{FF2B5EF4-FFF2-40B4-BE49-F238E27FC236}">
                <a16:creationId xmlns:a16="http://schemas.microsoft.com/office/drawing/2014/main" id="{AA1B9E75-1C78-F769-38EC-62DDEA13393D}"/>
              </a:ext>
            </a:extLst>
          </p:cNvPr>
          <p:cNvCxnSpPr>
            <a:cxnSpLocks/>
          </p:cNvCxnSpPr>
          <p:nvPr/>
        </p:nvCxnSpPr>
        <p:spPr>
          <a:xfrm rot="16200000" flipV="1">
            <a:off x="10345751" y="2400318"/>
            <a:ext cx="142953" cy="895996"/>
          </a:xfrm>
          <a:prstGeom prst="bentConnector2">
            <a:avLst/>
          </a:prstGeom>
          <a:ln w="12700">
            <a:solidFill>
              <a:srgbClr val="FFFBE6"/>
            </a:solidFill>
            <a:tailEnd type="triangle"/>
          </a:ln>
        </p:spPr>
        <p:style>
          <a:lnRef idx="2">
            <a:schemeClr val="accent1"/>
          </a:lnRef>
          <a:fillRef idx="0">
            <a:schemeClr val="accent1"/>
          </a:fillRef>
          <a:effectRef idx="1">
            <a:schemeClr val="accent1"/>
          </a:effectRef>
          <a:fontRef idx="minor">
            <a:schemeClr val="tx1"/>
          </a:fontRef>
        </p:style>
      </p:cxnSp>
      <p:cxnSp>
        <p:nvCxnSpPr>
          <p:cNvPr id="1031" name="Connector: Elbow 1030">
            <a:extLst>
              <a:ext uri="{FF2B5EF4-FFF2-40B4-BE49-F238E27FC236}">
                <a16:creationId xmlns:a16="http://schemas.microsoft.com/office/drawing/2014/main" id="{4E2260B7-6007-1D80-3843-D51BDB4C78BE}"/>
              </a:ext>
            </a:extLst>
          </p:cNvPr>
          <p:cNvCxnSpPr>
            <a:cxnSpLocks/>
          </p:cNvCxnSpPr>
          <p:nvPr/>
        </p:nvCxnSpPr>
        <p:spPr>
          <a:xfrm rot="5400000" flipH="1" flipV="1">
            <a:off x="7581575" y="2400318"/>
            <a:ext cx="142953" cy="895996"/>
          </a:xfrm>
          <a:prstGeom prst="bentConnector2">
            <a:avLst/>
          </a:prstGeom>
          <a:ln w="12700">
            <a:solidFill>
              <a:srgbClr val="FFFBE6"/>
            </a:solidFill>
            <a:tailEnd type="triangle"/>
          </a:ln>
        </p:spPr>
        <p:style>
          <a:lnRef idx="2">
            <a:schemeClr val="accent1"/>
          </a:lnRef>
          <a:fillRef idx="0">
            <a:schemeClr val="accent1"/>
          </a:fillRef>
          <a:effectRef idx="1">
            <a:schemeClr val="accent1"/>
          </a:effectRef>
          <a:fontRef idx="minor">
            <a:schemeClr val="tx1"/>
          </a:fontRef>
        </p:style>
      </p:cxnSp>
      <p:cxnSp>
        <p:nvCxnSpPr>
          <p:cNvPr id="1033" name="Straight Arrow Connector 1032">
            <a:extLst>
              <a:ext uri="{FF2B5EF4-FFF2-40B4-BE49-F238E27FC236}">
                <a16:creationId xmlns:a16="http://schemas.microsoft.com/office/drawing/2014/main" id="{132480E0-D565-C5A5-A6FB-D5E645E9CE93}"/>
              </a:ext>
            </a:extLst>
          </p:cNvPr>
          <p:cNvCxnSpPr>
            <a:cxnSpLocks/>
            <a:stCxn id="18" idx="1"/>
          </p:cNvCxnSpPr>
          <p:nvPr/>
        </p:nvCxnSpPr>
        <p:spPr>
          <a:xfrm>
            <a:off x="9041235" y="2082616"/>
            <a:ext cx="0" cy="163609"/>
          </a:xfrm>
          <a:prstGeom prst="straightConnector1">
            <a:avLst/>
          </a:prstGeom>
          <a:ln w="12700">
            <a:solidFill>
              <a:srgbClr val="FFFBE6"/>
            </a:solidFill>
            <a:tailEnd type="triangle"/>
          </a:ln>
        </p:spPr>
        <p:style>
          <a:lnRef idx="2">
            <a:schemeClr val="accent1"/>
          </a:lnRef>
          <a:fillRef idx="0">
            <a:schemeClr val="accent1"/>
          </a:fillRef>
          <a:effectRef idx="1">
            <a:schemeClr val="accent1"/>
          </a:effectRef>
          <a:fontRef idx="minor">
            <a:schemeClr val="tx1"/>
          </a:fontRef>
        </p:style>
      </p:cxnSp>
      <p:cxnSp>
        <p:nvCxnSpPr>
          <p:cNvPr id="1036" name="Straight Arrow Connector 1035">
            <a:extLst>
              <a:ext uri="{FF2B5EF4-FFF2-40B4-BE49-F238E27FC236}">
                <a16:creationId xmlns:a16="http://schemas.microsoft.com/office/drawing/2014/main" id="{18244CF1-7C8D-32AB-6F43-B6E71AF3AF45}"/>
              </a:ext>
            </a:extLst>
          </p:cNvPr>
          <p:cNvCxnSpPr>
            <a:cxnSpLocks/>
          </p:cNvCxnSpPr>
          <p:nvPr/>
        </p:nvCxnSpPr>
        <p:spPr>
          <a:xfrm flipV="1">
            <a:off x="9041235" y="2985732"/>
            <a:ext cx="0" cy="163609"/>
          </a:xfrm>
          <a:prstGeom prst="straightConnector1">
            <a:avLst/>
          </a:prstGeom>
          <a:ln w="12700">
            <a:solidFill>
              <a:srgbClr val="FFFBE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308611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a:extLst>
            <a:ext uri="{FF2B5EF4-FFF2-40B4-BE49-F238E27FC236}">
              <a16:creationId xmlns:a16="http://schemas.microsoft.com/office/drawing/2014/main" id="{904E2776-2D15-1CA4-FF21-8F2165EBD3D0}"/>
            </a:ext>
          </a:extLst>
        </p:cNvPr>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7452A01E-7B54-437D-BBDC-D48F443A6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pic>
        <p:nvPicPr>
          <p:cNvPr id="6" name="Graphic 5">
            <a:extLst>
              <a:ext uri="{FF2B5EF4-FFF2-40B4-BE49-F238E27FC236}">
                <a16:creationId xmlns:a16="http://schemas.microsoft.com/office/drawing/2014/main" id="{3264BD1C-F1C4-B7DA-75D7-63E804ED508F}"/>
              </a:ext>
            </a:extLst>
          </p:cNvPr>
          <p:cNvPicPr>
            <a:picLocks noChangeAspect="1"/>
          </p:cNvPicPr>
          <p:nvPr/>
        </p:nvPicPr>
        <p:blipFill>
          <a:blip r:embed="rId3">
            <a:extLst>
              <a:ext uri="{96DAC541-7B7A-43D3-8B79-37D633B846F1}">
                <asvg:svgBlip xmlns:asvg="http://schemas.microsoft.com/office/drawing/2016/SVG/main" r:embed="rId4"/>
              </a:ext>
            </a:extLst>
          </a:blip>
          <a:srcRect t="7099" b="26666"/>
          <a:stretch/>
        </p:blipFill>
        <p:spPr>
          <a:xfrm>
            <a:off x="2628699" y="0"/>
            <a:ext cx="5251639" cy="6858000"/>
          </a:xfrm>
          <a:prstGeom prst="rect">
            <a:avLst/>
          </a:prstGeom>
        </p:spPr>
      </p:pic>
      <p:sp>
        <p:nvSpPr>
          <p:cNvPr id="7" name="Rectangle: Single Corner Rounded 6">
            <a:extLst>
              <a:ext uri="{FF2B5EF4-FFF2-40B4-BE49-F238E27FC236}">
                <a16:creationId xmlns:a16="http://schemas.microsoft.com/office/drawing/2014/main" id="{0D278F04-73BD-D84C-3212-CF4D3946A08B}"/>
              </a:ext>
            </a:extLst>
          </p:cNvPr>
          <p:cNvSpPr/>
          <p:nvPr/>
        </p:nvSpPr>
        <p:spPr>
          <a:xfrm>
            <a:off x="0" y="0"/>
            <a:ext cx="5871029" cy="6858000"/>
          </a:xfrm>
          <a:prstGeom prst="round1Rect">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Graphic 8">
            <a:extLst>
              <a:ext uri="{FF2B5EF4-FFF2-40B4-BE49-F238E27FC236}">
                <a16:creationId xmlns:a16="http://schemas.microsoft.com/office/drawing/2014/main" id="{E9E876E6-C3DA-F72A-D437-2FC83BC1A8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6998" y="1454918"/>
            <a:ext cx="3412790" cy="5112794"/>
          </a:xfrm>
          <a:prstGeom prst="rect">
            <a:avLst/>
          </a:prstGeom>
        </p:spPr>
      </p:pic>
      <p:sp>
        <p:nvSpPr>
          <p:cNvPr id="10" name="TextBox 9">
            <a:extLst>
              <a:ext uri="{FF2B5EF4-FFF2-40B4-BE49-F238E27FC236}">
                <a16:creationId xmlns:a16="http://schemas.microsoft.com/office/drawing/2014/main" id="{44A63145-6EEA-3D5D-D25A-DC89CC3C167A}"/>
              </a:ext>
            </a:extLst>
          </p:cNvPr>
          <p:cNvSpPr txBox="1"/>
          <p:nvPr/>
        </p:nvSpPr>
        <p:spPr>
          <a:xfrm>
            <a:off x="8267027" y="1375460"/>
            <a:ext cx="2997126" cy="33085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How do you contact us?</a:t>
            </a:r>
            <a:endParaRPr kumimoji="0" lang="ro-RO" sz="18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8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12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5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Peter de Boer</a:t>
            </a:r>
            <a:r>
              <a:rPr kumimoji="0" lang="ro-RO" sz="1200" b="1" i="0" u="none" strike="noStrike" kern="1200" cap="none" spc="0" normalizeH="0" baseline="0" noProof="0" dirty="0">
                <a:ln>
                  <a:noFill/>
                </a:ln>
                <a:solidFill>
                  <a:prstClr val="white"/>
                </a:solidFill>
                <a:effectLst/>
                <a:uLnTx/>
                <a:uFillTx/>
                <a:latin typeface="Lexend" pitchFamily="2" charset="0"/>
                <a:ea typeface="+mn-ea"/>
                <a:cs typeface="+mn-cs"/>
              </a:rPr>
              <a:t>,</a:t>
            </a:r>
            <a:r>
              <a:rPr kumimoji="0" lang="en-US" sz="1200" b="1" i="0" u="none" strike="noStrike" kern="1200" cap="none" spc="0" normalizeH="0" baseline="0" noProof="0" dirty="0">
                <a:ln>
                  <a:noFill/>
                </a:ln>
                <a:solidFill>
                  <a:prstClr val="white"/>
                </a:solidFill>
                <a:effectLst/>
                <a:uLnTx/>
                <a:uFillTx/>
                <a:latin typeface="Lexend" pitchFamily="2" charset="0"/>
                <a:ea typeface="+mn-ea"/>
                <a:cs typeface="+mn-cs"/>
              </a:rPr>
              <a:t> </a:t>
            </a: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CEO &amp; BoD Member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DN AGRAR Group</a:t>
            </a:r>
          </a:p>
        </p:txBody>
      </p:sp>
      <p:sp>
        <p:nvSpPr>
          <p:cNvPr id="11" name="TextBox 10">
            <a:extLst>
              <a:ext uri="{FF2B5EF4-FFF2-40B4-BE49-F238E27FC236}">
                <a16:creationId xmlns:a16="http://schemas.microsoft.com/office/drawing/2014/main" id="{F6E38BB8-E4B1-A8A9-0CCD-FFA39068ECC7}"/>
              </a:ext>
            </a:extLst>
          </p:cNvPr>
          <p:cNvSpPr txBox="1"/>
          <p:nvPr/>
        </p:nvSpPr>
        <p:spPr>
          <a:xfrm>
            <a:off x="8403770" y="4851358"/>
            <a:ext cx="2839641" cy="161582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BB100"/>
                </a:solidFill>
                <a:effectLst/>
                <a:uLnTx/>
                <a:uFillTx/>
                <a:latin typeface="Lexend" pitchFamily="2" charset="0"/>
                <a:ea typeface="+mn-ea"/>
                <a:cs typeface="+mn-cs"/>
              </a:rPr>
              <a:t>General information</a:t>
            </a:r>
            <a:endParaRPr kumimoji="0" lang="ro-RO" sz="1200" b="1" i="0" u="none" strike="noStrike" kern="1200" cap="none" spc="0" normalizeH="0" baseline="0" noProof="0" dirty="0">
              <a:ln>
                <a:noFill/>
              </a:ln>
              <a:solidFill>
                <a:srgbClr val="7BB100"/>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500" b="1" i="0" u="none" strike="noStrike" kern="1200" cap="none" spc="0" normalizeH="0" baseline="0" noProof="0" dirty="0">
              <a:ln>
                <a:noFill/>
              </a:ln>
              <a:solidFill>
                <a:srgbClr val="7BB100"/>
              </a:solidFill>
              <a:effectLst/>
              <a:uLnTx/>
              <a:uFillTx/>
              <a:latin typeface="Lexend"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Piața</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Iuliu Maniu Street, No. 1, Alba-Iulia </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Alba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County, Romania</a:t>
            </a: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(+)40 258 818 114 </a:t>
            </a: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(+)40 258 818 115</a:t>
            </a:r>
            <a:endParaRPr kumimoji="0" lang="ro-RO" sz="5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o-RO" sz="5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hlinkClick r:id="rId7">
                  <a:extLst>
                    <a:ext uri="{A12FA001-AC4F-418D-AE19-62706E023703}">
                      <ahyp:hlinkClr xmlns:ahyp="http://schemas.microsoft.com/office/drawing/2018/hyperlinkcolor" val="tx"/>
                    </a:ext>
                  </a:extLst>
                </a:hlinkClick>
              </a:rPr>
              <a:t>office@dn-agrar.eu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hlinkClick r:id="rId7">
                  <a:extLst>
                    <a:ext uri="{A12FA001-AC4F-418D-AE19-62706E023703}">
                      <ahyp:hlinkClr xmlns:ahyp="http://schemas.microsoft.com/office/drawing/2018/hyperlinkcolor" val="tx"/>
                    </a:ext>
                  </a:extLst>
                </a:hlinkClick>
              </a:rPr>
              <a:t>investors@dn-agrar.eu</a:t>
            </a: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12" name="TextBox 11">
            <a:extLst>
              <a:ext uri="{FF2B5EF4-FFF2-40B4-BE49-F238E27FC236}">
                <a16:creationId xmlns:a16="http://schemas.microsoft.com/office/drawing/2014/main" id="{23540094-E04D-E30C-B378-62FBC218651E}"/>
              </a:ext>
            </a:extLst>
          </p:cNvPr>
          <p:cNvSpPr txBox="1"/>
          <p:nvPr/>
        </p:nvSpPr>
        <p:spPr>
          <a:xfrm>
            <a:off x="381638" y="667574"/>
            <a:ext cx="100763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4000" b="0" i="0" u="none" strike="noStrike" kern="1200" cap="none" spc="0" normalizeH="0" baseline="0" noProof="0" dirty="0">
                <a:ln>
                  <a:noFill/>
                </a:ln>
                <a:solidFill>
                  <a:prstClr val="white"/>
                </a:solidFill>
                <a:effectLst/>
                <a:uLnTx/>
                <a:uFillTx/>
                <a:latin typeface="Lexend "/>
                <a:ea typeface="+mn-ea"/>
                <a:cs typeface="+mn-cs"/>
              </a:rPr>
              <a:t>CONTACT</a:t>
            </a:r>
            <a:endParaRPr kumimoji="0" lang="en-US" sz="4000" b="0" i="0" u="none" strike="noStrike" kern="1200" cap="none" spc="0" normalizeH="0" baseline="0" noProof="0" dirty="0">
              <a:ln>
                <a:noFill/>
              </a:ln>
              <a:solidFill>
                <a:prstClr val="white"/>
              </a:solidFill>
              <a:effectLst/>
              <a:uLnTx/>
              <a:uFillTx/>
              <a:latin typeface="Lexend "/>
              <a:ea typeface="+mn-ea"/>
              <a:cs typeface="+mn-cs"/>
            </a:endParaRPr>
          </a:p>
        </p:txBody>
      </p:sp>
      <p:pic>
        <p:nvPicPr>
          <p:cNvPr id="16" name="Graphic 15">
            <a:extLst>
              <a:ext uri="{FF2B5EF4-FFF2-40B4-BE49-F238E27FC236}">
                <a16:creationId xmlns:a16="http://schemas.microsoft.com/office/drawing/2014/main" id="{3CA3E2C7-6B6F-3556-9E3B-33D9B918ED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435" y="3765024"/>
            <a:ext cx="1648792" cy="2088470"/>
          </a:xfrm>
          <a:prstGeom prst="rect">
            <a:avLst/>
          </a:prstGeom>
        </p:spPr>
      </p:pic>
      <p:sp>
        <p:nvSpPr>
          <p:cNvPr id="17" name="TextBox 16">
            <a:extLst>
              <a:ext uri="{FF2B5EF4-FFF2-40B4-BE49-F238E27FC236}">
                <a16:creationId xmlns:a16="http://schemas.microsoft.com/office/drawing/2014/main" id="{61114AE2-3755-92D8-45E8-0DE8235964CC}"/>
              </a:ext>
            </a:extLst>
          </p:cNvPr>
          <p:cNvSpPr txBox="1"/>
          <p:nvPr/>
        </p:nvSpPr>
        <p:spPr>
          <a:xfrm>
            <a:off x="381638" y="2651744"/>
            <a:ext cx="45604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5422"/>
                </a:solidFill>
                <a:effectLst/>
                <a:uLnTx/>
                <a:uFillTx/>
                <a:latin typeface="Lexend "/>
                <a:ea typeface="+mn-ea"/>
                <a:cs typeface="+mn-cs"/>
              </a:rPr>
              <a:t>Visit our page and </a:t>
            </a:r>
            <a:endParaRPr kumimoji="0" lang="ro-RO" sz="20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AC743"/>
                </a:solidFill>
                <a:effectLst/>
                <a:uLnTx/>
                <a:uFillTx/>
                <a:latin typeface="Lexend "/>
                <a:ea typeface="+mn-ea"/>
                <a:cs typeface="+mn-cs"/>
              </a:rPr>
              <a:t>subscribe to our newsletter </a:t>
            </a:r>
            <a:endParaRPr kumimoji="0" lang="ro-RO" sz="2000" b="1" i="0" u="none" strike="noStrike" kern="1200" cap="none" spc="0" normalizeH="0" baseline="0" noProof="0" dirty="0">
              <a:ln>
                <a:noFill/>
              </a:ln>
              <a:solidFill>
                <a:srgbClr val="EAC743"/>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5422"/>
                </a:solidFill>
                <a:effectLst/>
                <a:uLnTx/>
                <a:uFillTx/>
                <a:latin typeface="Lexend "/>
                <a:ea typeface="+mn-ea"/>
                <a:cs typeface="+mn-cs"/>
              </a:rPr>
              <a:t>to keep up to date with our work.</a:t>
            </a:r>
          </a:p>
        </p:txBody>
      </p:sp>
      <p:sp>
        <p:nvSpPr>
          <p:cNvPr id="18" name="TextBox 17">
            <a:extLst>
              <a:ext uri="{FF2B5EF4-FFF2-40B4-BE49-F238E27FC236}">
                <a16:creationId xmlns:a16="http://schemas.microsoft.com/office/drawing/2014/main" id="{91463303-BA26-F835-E2D8-61501866CC34}"/>
              </a:ext>
            </a:extLst>
          </p:cNvPr>
          <p:cNvSpPr txBox="1"/>
          <p:nvPr/>
        </p:nvSpPr>
        <p:spPr>
          <a:xfrm>
            <a:off x="381639" y="1375460"/>
            <a:ext cx="587102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exend" pitchFamily="2" charset="0"/>
                <a:ea typeface="+mn-ea"/>
                <a:cs typeface="+mn-cs"/>
              </a:rPr>
              <a:t>Website: </a:t>
            </a:r>
            <a:r>
              <a:rPr kumimoji="0" lang="en-US" sz="1800" b="1" i="0" u="none" strike="noStrike" kern="1200" cap="none" spc="0" normalizeH="0" baseline="0" noProof="0" dirty="0">
                <a:ln>
                  <a:noFill/>
                </a:ln>
                <a:solidFill>
                  <a:srgbClr val="EAC743"/>
                </a:solidFill>
                <a:effectLst/>
                <a:uLnTx/>
                <a:uFillTx/>
                <a:latin typeface="Lexend" pitchFamily="2" charset="0"/>
                <a:ea typeface="+mn-ea"/>
                <a:cs typeface="+mn-cs"/>
              </a:rPr>
              <a:t>www.dn-agrar.eu</a:t>
            </a:r>
            <a:endParaRPr kumimoji="0" lang="ro-RO" sz="18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700" b="1" i="0" u="none" strike="noStrike" kern="1200" cap="none" spc="0" normalizeH="0" baseline="0" noProof="0" dirty="0">
              <a:ln>
                <a:noFill/>
              </a:ln>
              <a:solidFill>
                <a:srgbClr val="EAC743"/>
              </a:solidFill>
              <a:effectLst/>
              <a:uLnTx/>
              <a:uFillTx/>
              <a:latin typeface="Lexend"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On the DN AGRAR company website, you can find press releases, financial reports, annual reports, presentations, the financial calendar, and other relevant information for shareholders, accessible through the Euroland interactive tool.</a:t>
            </a:r>
            <a:endParaRPr kumimoji="0" lang="ro-RO" sz="12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pic>
        <p:nvPicPr>
          <p:cNvPr id="8" name="Picture 7">
            <a:extLst>
              <a:ext uri="{FF2B5EF4-FFF2-40B4-BE49-F238E27FC236}">
                <a16:creationId xmlns:a16="http://schemas.microsoft.com/office/drawing/2014/main" id="{F914EDD0-EB39-2EBA-F5C8-BA31D0AD4AD9}"/>
              </a:ext>
            </a:extLst>
          </p:cNvPr>
          <p:cNvPicPr>
            <a:picLocks noChangeAspect="1"/>
          </p:cNvPicPr>
          <p:nvPr/>
        </p:nvPicPr>
        <p:blipFill>
          <a:blip r:embed="rId10"/>
          <a:stretch>
            <a:fillRect/>
          </a:stretch>
        </p:blipFill>
        <p:spPr>
          <a:xfrm>
            <a:off x="258615" y="3593592"/>
            <a:ext cx="5353797" cy="3172268"/>
          </a:xfrm>
          <a:prstGeom prst="rect">
            <a:avLst/>
          </a:prstGeom>
        </p:spPr>
      </p:pic>
    </p:spTree>
    <p:extLst>
      <p:ext uri="{BB962C8B-B14F-4D97-AF65-F5344CB8AC3E}">
        <p14:creationId xmlns:p14="http://schemas.microsoft.com/office/powerpoint/2010/main" val="268240070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C0EB6D3A-C824-EDCF-1D26-712B8316892A}"/>
              </a:ext>
            </a:extLst>
          </p:cNvPr>
          <p:cNvSpPr/>
          <p:nvPr/>
        </p:nvSpPr>
        <p:spPr>
          <a:xfrm rot="10800000" flipH="1">
            <a:off x="381639" y="309437"/>
            <a:ext cx="3152628" cy="6033136"/>
          </a:xfrm>
          <a:prstGeom prst="round1Rect">
            <a:avLst/>
          </a:prstGeom>
          <a:gradFill flip="none" rotWithShape="1">
            <a:gsLst>
              <a:gs pos="100000">
                <a:srgbClr val="E87C1A"/>
              </a:gs>
              <a:gs pos="28000">
                <a:srgbClr val="FF91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B053DF90-CA32-6D2A-4095-B022926B4BF8}"/>
              </a:ext>
            </a:extLst>
          </p:cNvPr>
          <p:cNvSpPr txBox="1"/>
          <p:nvPr/>
        </p:nvSpPr>
        <p:spPr>
          <a:xfrm>
            <a:off x="657622" y="2889124"/>
            <a:ext cx="25758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Sustainability</a:t>
            </a:r>
          </a:p>
        </p:txBody>
      </p:sp>
      <p:sp>
        <p:nvSpPr>
          <p:cNvPr id="27" name="TextBox 26">
            <a:extLst>
              <a:ext uri="{FF2B5EF4-FFF2-40B4-BE49-F238E27FC236}">
                <a16:creationId xmlns:a16="http://schemas.microsoft.com/office/drawing/2014/main" id="{9FBAD679-86B1-C8EC-6D41-4377781200D0}"/>
              </a:ext>
            </a:extLst>
          </p:cNvPr>
          <p:cNvSpPr txBox="1"/>
          <p:nvPr/>
        </p:nvSpPr>
        <p:spPr>
          <a:xfrm>
            <a:off x="674719" y="3708404"/>
            <a:ext cx="25587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Digital &amp; Automation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19" name="TextBox 18">
            <a:extLst>
              <a:ext uri="{FF2B5EF4-FFF2-40B4-BE49-F238E27FC236}">
                <a16:creationId xmlns:a16="http://schemas.microsoft.com/office/drawing/2014/main" id="{3FC7993B-6B9A-0381-6AD7-E06110908A10}"/>
              </a:ext>
            </a:extLst>
          </p:cNvPr>
          <p:cNvSpPr txBox="1"/>
          <p:nvPr/>
        </p:nvSpPr>
        <p:spPr>
          <a:xfrm>
            <a:off x="657622" y="524685"/>
            <a:ext cx="25511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exend  "/>
                <a:ea typeface="+mn-ea"/>
                <a:cs typeface="+mn-cs"/>
              </a:rPr>
              <a:t>Our strategy 2030 is underpinned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exend  "/>
                <a:ea typeface="+mn-ea"/>
                <a:cs typeface="+mn-cs"/>
              </a:rPr>
              <a:t>FIVE CORE PILLARS: </a:t>
            </a:r>
          </a:p>
        </p:txBody>
      </p:sp>
      <p:sp>
        <p:nvSpPr>
          <p:cNvPr id="28" name="TextBox 27">
            <a:extLst>
              <a:ext uri="{FF2B5EF4-FFF2-40B4-BE49-F238E27FC236}">
                <a16:creationId xmlns:a16="http://schemas.microsoft.com/office/drawing/2014/main" id="{0D375E77-2DAB-F1D9-C002-A849FB1BA381}"/>
              </a:ext>
            </a:extLst>
          </p:cNvPr>
          <p:cNvSpPr txBox="1"/>
          <p:nvPr/>
        </p:nvSpPr>
        <p:spPr>
          <a:xfrm>
            <a:off x="682403" y="2063372"/>
            <a:ext cx="25511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Diversification</a:t>
            </a:r>
          </a:p>
        </p:txBody>
      </p:sp>
      <p:sp>
        <p:nvSpPr>
          <p:cNvPr id="29" name="TextBox 28">
            <a:extLst>
              <a:ext uri="{FF2B5EF4-FFF2-40B4-BE49-F238E27FC236}">
                <a16:creationId xmlns:a16="http://schemas.microsoft.com/office/drawing/2014/main" id="{388D1189-AC96-6191-88DD-C9C56C04D24E}"/>
              </a:ext>
            </a:extLst>
          </p:cNvPr>
          <p:cNvSpPr txBox="1"/>
          <p:nvPr/>
        </p:nvSpPr>
        <p:spPr>
          <a:xfrm>
            <a:off x="678559" y="4420700"/>
            <a:ext cx="2554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Expansion of current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business lines</a:t>
            </a:r>
          </a:p>
        </p:txBody>
      </p:sp>
      <p:sp>
        <p:nvSpPr>
          <p:cNvPr id="30" name="TextBox 29">
            <a:extLst>
              <a:ext uri="{FF2B5EF4-FFF2-40B4-BE49-F238E27FC236}">
                <a16:creationId xmlns:a16="http://schemas.microsoft.com/office/drawing/2014/main" id="{9E476E01-EF68-AD7E-44CA-A9ED323F08F2}"/>
              </a:ext>
            </a:extLst>
          </p:cNvPr>
          <p:cNvSpPr txBox="1"/>
          <p:nvPr/>
        </p:nvSpPr>
        <p:spPr>
          <a:xfrm>
            <a:off x="678559" y="5264717"/>
            <a:ext cx="2554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Value creation for </a:t>
            </a:r>
            <a:endParaRPr kumimoji="0" lang="ro-RO"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our investors</a:t>
            </a:r>
          </a:p>
        </p:txBody>
      </p:sp>
      <p:pic>
        <p:nvPicPr>
          <p:cNvPr id="4" name="Picture 3" descr="A logo with white letters and green and orange circle&#10;&#10;AI-generated content may be incorrect.">
            <a:extLst>
              <a:ext uri="{FF2B5EF4-FFF2-40B4-BE49-F238E27FC236}">
                <a16:creationId xmlns:a16="http://schemas.microsoft.com/office/drawing/2014/main" id="{7348FA23-B5BC-FB8E-CDBB-67282D03C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10" name="Rectangle: Single Corner Rounded 9">
            <a:extLst>
              <a:ext uri="{FF2B5EF4-FFF2-40B4-BE49-F238E27FC236}">
                <a16:creationId xmlns:a16="http://schemas.microsoft.com/office/drawing/2014/main" id="{EDF34B6B-B7D4-E351-DAB1-C5DC95AE3208}"/>
              </a:ext>
            </a:extLst>
          </p:cNvPr>
          <p:cNvSpPr/>
          <p:nvPr/>
        </p:nvSpPr>
        <p:spPr>
          <a:xfrm rot="10800000" flipH="1">
            <a:off x="7506450" y="309437"/>
            <a:ext cx="3152630" cy="6033136"/>
          </a:xfrm>
          <a:prstGeom prst="round1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Single Corner Rounded 11">
            <a:extLst>
              <a:ext uri="{FF2B5EF4-FFF2-40B4-BE49-F238E27FC236}">
                <a16:creationId xmlns:a16="http://schemas.microsoft.com/office/drawing/2014/main" id="{4B9AEE8F-9F85-55D6-C7D5-D2303E7FEA37}"/>
              </a:ext>
            </a:extLst>
          </p:cNvPr>
          <p:cNvSpPr/>
          <p:nvPr/>
        </p:nvSpPr>
        <p:spPr>
          <a:xfrm rot="10800000" flipH="1">
            <a:off x="3944044" y="309437"/>
            <a:ext cx="3152630" cy="6033136"/>
          </a:xfrm>
          <a:prstGeom prst="round1Rect">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3" descr="A green leaf with a black background&#10;&#10;AI-generated content may be incorrect.">
            <a:extLst>
              <a:ext uri="{FF2B5EF4-FFF2-40B4-BE49-F238E27FC236}">
                <a16:creationId xmlns:a16="http://schemas.microsoft.com/office/drawing/2014/main" id="{5049FE46-C637-F669-53DA-8F5FAE9E16A4}"/>
              </a:ext>
            </a:extLst>
          </p:cNvPr>
          <p:cNvPicPr>
            <a:picLocks noChangeAspect="1"/>
          </p:cNvPicPr>
          <p:nvPr/>
        </p:nvPicPr>
        <p:blipFill>
          <a:blip r:embed="rId4"/>
          <a:srcRect l="-1292" r="39733" b="13083"/>
          <a:stretch/>
        </p:blipFill>
        <p:spPr>
          <a:xfrm>
            <a:off x="10495677" y="1363409"/>
            <a:ext cx="1696323" cy="5494591"/>
          </a:xfrm>
          <a:prstGeom prst="rect">
            <a:avLst/>
          </a:prstGeom>
        </p:spPr>
      </p:pic>
      <p:pic>
        <p:nvPicPr>
          <p:cNvPr id="16" name="Picture 15" descr="A green grass on a black background&#10;&#10;AI-generated content may be incorrect.">
            <a:extLst>
              <a:ext uri="{FF2B5EF4-FFF2-40B4-BE49-F238E27FC236}">
                <a16:creationId xmlns:a16="http://schemas.microsoft.com/office/drawing/2014/main" id="{D70E18AD-2A43-D57D-6216-3F6F4C978100}"/>
              </a:ext>
            </a:extLst>
          </p:cNvPr>
          <p:cNvPicPr>
            <a:picLocks noChangeAspect="1"/>
          </p:cNvPicPr>
          <p:nvPr/>
        </p:nvPicPr>
        <p:blipFill>
          <a:blip r:embed="rId5"/>
          <a:stretch>
            <a:fillRect/>
          </a:stretch>
        </p:blipFill>
        <p:spPr>
          <a:xfrm rot="191471">
            <a:off x="277045" y="5913039"/>
            <a:ext cx="596749" cy="482704"/>
          </a:xfrm>
          <a:prstGeom prst="rect">
            <a:avLst/>
          </a:prstGeom>
        </p:spPr>
      </p:pic>
      <p:pic>
        <p:nvPicPr>
          <p:cNvPr id="18" name="Graphic 17">
            <a:extLst>
              <a:ext uri="{FF2B5EF4-FFF2-40B4-BE49-F238E27FC236}">
                <a16:creationId xmlns:a16="http://schemas.microsoft.com/office/drawing/2014/main" id="{60E78C30-4422-29CE-A744-B28B51531A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31519" y="3679372"/>
            <a:ext cx="3239796" cy="2411806"/>
          </a:xfrm>
          <a:prstGeom prst="rect">
            <a:avLst/>
          </a:prstGeom>
        </p:spPr>
      </p:pic>
      <p:sp>
        <p:nvSpPr>
          <p:cNvPr id="20" name="Rectangle: Diagonal Corners Rounded 19">
            <a:extLst>
              <a:ext uri="{FF2B5EF4-FFF2-40B4-BE49-F238E27FC236}">
                <a16:creationId xmlns:a16="http://schemas.microsoft.com/office/drawing/2014/main" id="{509A03C8-9BF4-7258-5AD2-69D13EFB688B}"/>
              </a:ext>
            </a:extLst>
          </p:cNvPr>
          <p:cNvSpPr/>
          <p:nvPr/>
        </p:nvSpPr>
        <p:spPr>
          <a:xfrm flipH="1">
            <a:off x="678559" y="1926525"/>
            <a:ext cx="2558783" cy="602137"/>
          </a:xfrm>
          <a:prstGeom prst="round2DiagRect">
            <a:avLst>
              <a:gd name="adj1" fmla="val 46835"/>
              <a:gd name="adj2" fmla="val 0"/>
            </a:avLst>
          </a:prstGeom>
          <a:noFill/>
          <a:ln>
            <a:solidFill>
              <a:srgbClr val="FFC8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1" name="Rectangle: Diagonal Corners Rounded 20">
            <a:extLst>
              <a:ext uri="{FF2B5EF4-FFF2-40B4-BE49-F238E27FC236}">
                <a16:creationId xmlns:a16="http://schemas.microsoft.com/office/drawing/2014/main" id="{60D682B9-ECB9-B20C-99BA-0B4289D055F2}"/>
              </a:ext>
            </a:extLst>
          </p:cNvPr>
          <p:cNvSpPr/>
          <p:nvPr/>
        </p:nvSpPr>
        <p:spPr>
          <a:xfrm flipH="1">
            <a:off x="678559" y="2741945"/>
            <a:ext cx="2558783" cy="602137"/>
          </a:xfrm>
          <a:prstGeom prst="round2DiagRect">
            <a:avLst>
              <a:gd name="adj1" fmla="val 46835"/>
              <a:gd name="adj2" fmla="val 0"/>
            </a:avLst>
          </a:prstGeom>
          <a:noFill/>
          <a:ln>
            <a:solidFill>
              <a:srgbClr val="FFC8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2" name="Rectangle: Diagonal Corners Rounded 21">
            <a:extLst>
              <a:ext uri="{FF2B5EF4-FFF2-40B4-BE49-F238E27FC236}">
                <a16:creationId xmlns:a16="http://schemas.microsoft.com/office/drawing/2014/main" id="{4CD5E5C8-F4B7-A49B-EEB7-FCAD55D5B8C8}"/>
              </a:ext>
            </a:extLst>
          </p:cNvPr>
          <p:cNvSpPr/>
          <p:nvPr/>
        </p:nvSpPr>
        <p:spPr>
          <a:xfrm flipH="1">
            <a:off x="678559" y="3569716"/>
            <a:ext cx="2558783" cy="602137"/>
          </a:xfrm>
          <a:prstGeom prst="round2DiagRect">
            <a:avLst>
              <a:gd name="adj1" fmla="val 46835"/>
              <a:gd name="adj2" fmla="val 0"/>
            </a:avLst>
          </a:prstGeom>
          <a:noFill/>
          <a:ln>
            <a:solidFill>
              <a:srgbClr val="FFC8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3" name="Rectangle: Diagonal Corners Rounded 22">
            <a:extLst>
              <a:ext uri="{FF2B5EF4-FFF2-40B4-BE49-F238E27FC236}">
                <a16:creationId xmlns:a16="http://schemas.microsoft.com/office/drawing/2014/main" id="{F461D620-62E0-F149-4B1E-C67C134E22AE}"/>
              </a:ext>
            </a:extLst>
          </p:cNvPr>
          <p:cNvSpPr/>
          <p:nvPr/>
        </p:nvSpPr>
        <p:spPr>
          <a:xfrm flipH="1">
            <a:off x="678559" y="4397487"/>
            <a:ext cx="2558783" cy="602137"/>
          </a:xfrm>
          <a:prstGeom prst="round2DiagRect">
            <a:avLst>
              <a:gd name="adj1" fmla="val 46835"/>
              <a:gd name="adj2" fmla="val 0"/>
            </a:avLst>
          </a:prstGeom>
          <a:noFill/>
          <a:ln>
            <a:solidFill>
              <a:srgbClr val="FFC8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24" name="Rectangle: Diagonal Corners Rounded 23">
            <a:extLst>
              <a:ext uri="{FF2B5EF4-FFF2-40B4-BE49-F238E27FC236}">
                <a16:creationId xmlns:a16="http://schemas.microsoft.com/office/drawing/2014/main" id="{7F82C35B-47F9-5430-88A8-1389BDF24B76}"/>
              </a:ext>
            </a:extLst>
          </p:cNvPr>
          <p:cNvSpPr/>
          <p:nvPr/>
        </p:nvSpPr>
        <p:spPr>
          <a:xfrm flipH="1">
            <a:off x="678559" y="5225259"/>
            <a:ext cx="2558783" cy="602137"/>
          </a:xfrm>
          <a:prstGeom prst="round2DiagRect">
            <a:avLst>
              <a:gd name="adj1" fmla="val 46835"/>
              <a:gd name="adj2" fmla="val 0"/>
            </a:avLst>
          </a:prstGeom>
          <a:noFill/>
          <a:ln>
            <a:solidFill>
              <a:srgbClr val="FFC8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32" name="TextBox 31">
            <a:extLst>
              <a:ext uri="{FF2B5EF4-FFF2-40B4-BE49-F238E27FC236}">
                <a16:creationId xmlns:a16="http://schemas.microsoft.com/office/drawing/2014/main" id="{6622E526-76BF-141B-BC8F-352DEFD39229}"/>
              </a:ext>
            </a:extLst>
          </p:cNvPr>
          <p:cNvSpPr txBox="1"/>
          <p:nvPr/>
        </p:nvSpPr>
        <p:spPr>
          <a:xfrm>
            <a:off x="4164416" y="524685"/>
            <a:ext cx="26359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7701"/>
                </a:solidFill>
                <a:effectLst/>
                <a:uLnTx/>
                <a:uFillTx/>
                <a:latin typeface="Lexend  "/>
                <a:ea typeface="+mn-ea"/>
                <a:cs typeface="+mn-cs"/>
              </a:rPr>
              <a:t>A key component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7701"/>
                </a:solidFill>
                <a:effectLst/>
                <a:uLnTx/>
                <a:uFillTx/>
                <a:latin typeface="Lexend  "/>
                <a:ea typeface="+mn-ea"/>
                <a:cs typeface="+mn-cs"/>
              </a:rPr>
              <a:t>of our strategy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7701"/>
                </a:solidFill>
                <a:effectLst/>
                <a:uLnTx/>
                <a:uFillTx/>
                <a:latin typeface="Lexend  "/>
                <a:ea typeface="+mn-ea"/>
                <a:cs typeface="+mn-cs"/>
              </a:rPr>
              <a:t>the creation of </a:t>
            </a:r>
            <a:endParaRPr kumimoji="0" lang="ro-RO" sz="2000" b="1" i="0" u="none" strike="noStrike" kern="1200" cap="none" spc="0" normalizeH="0" baseline="0" noProof="0" dirty="0">
              <a:ln>
                <a:noFill/>
              </a:ln>
              <a:solidFill>
                <a:srgbClr val="107701"/>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7701"/>
                </a:solidFill>
                <a:effectLst/>
                <a:uLnTx/>
                <a:uFillTx/>
                <a:latin typeface="Lexend  "/>
                <a:ea typeface="+mn-ea"/>
                <a:cs typeface="+mn-cs"/>
              </a:rPr>
              <a:t>industrial clusters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7701"/>
                </a:solidFill>
                <a:effectLst/>
                <a:uLnTx/>
                <a:uFillTx/>
                <a:latin typeface="Lexend  "/>
                <a:ea typeface="+mn-ea"/>
                <a:cs typeface="+mn-cs"/>
              </a:rPr>
              <a:t>for sustainable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7701"/>
                </a:solidFill>
                <a:effectLst/>
                <a:uLnTx/>
                <a:uFillTx/>
                <a:latin typeface="Lexend  "/>
                <a:ea typeface="+mn-ea"/>
                <a:cs typeface="+mn-cs"/>
              </a:rPr>
              <a:t>food production. </a:t>
            </a:r>
          </a:p>
        </p:txBody>
      </p:sp>
      <p:sp>
        <p:nvSpPr>
          <p:cNvPr id="33" name="TextBox 32">
            <a:extLst>
              <a:ext uri="{FF2B5EF4-FFF2-40B4-BE49-F238E27FC236}">
                <a16:creationId xmlns:a16="http://schemas.microsoft.com/office/drawing/2014/main" id="{8C06CCC9-0968-E90C-93F4-EDBA4E44BAE9}"/>
              </a:ext>
            </a:extLst>
          </p:cNvPr>
          <p:cNvSpPr txBox="1"/>
          <p:nvPr/>
        </p:nvSpPr>
        <p:spPr>
          <a:xfrm>
            <a:off x="7793928" y="577135"/>
            <a:ext cx="2635953"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4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4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rPr>
              <a:t>Our goal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rPr>
              <a:t>to enhance local </a:t>
            </a:r>
            <a:endParaRPr kumimoji="0" lang="ro-RO"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rPr>
              <a:t>production capabilities, reduce food shortages, </a:t>
            </a:r>
            <a:endParaRPr kumimoji="0" lang="ro-RO"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rPr>
              <a:t>and ensure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rPr>
              <a:t>people have access to </a:t>
            </a:r>
            <a:endParaRPr kumimoji="0" lang="ro-RO"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Karla Medium" panose="020B0004030503030003" pitchFamily="34" charset="0"/>
                <a:ea typeface="+mn-ea"/>
                <a:cs typeface="+mn-cs"/>
              </a:rPr>
              <a:t>high-quality, nutritious, locally-produced food.</a:t>
            </a:r>
          </a:p>
        </p:txBody>
      </p:sp>
      <p:pic>
        <p:nvPicPr>
          <p:cNvPr id="3" name="Picture 2" descr="A family sitting around a table with food&#10;&#10;AI-generated content may be incorrect.">
            <a:extLst>
              <a:ext uri="{FF2B5EF4-FFF2-40B4-BE49-F238E27FC236}">
                <a16:creationId xmlns:a16="http://schemas.microsoft.com/office/drawing/2014/main" id="{B82BC4B9-F4DA-2BE8-23BD-C9913ABE1DFB}"/>
              </a:ext>
            </a:extLst>
          </p:cNvPr>
          <p:cNvPicPr>
            <a:picLocks noChangeAspect="1"/>
          </p:cNvPicPr>
          <p:nvPr/>
        </p:nvPicPr>
        <p:blipFill>
          <a:blip r:embed="rId8"/>
          <a:srcRect l="16429" r="15028" b="440"/>
          <a:stretch/>
        </p:blipFill>
        <p:spPr>
          <a:xfrm>
            <a:off x="7686235" y="612693"/>
            <a:ext cx="2851337" cy="2759735"/>
          </a:xfrm>
          <a:prstGeom prst="round2DiagRect">
            <a:avLst/>
          </a:prstGeom>
        </p:spPr>
      </p:pic>
      <p:sp>
        <p:nvSpPr>
          <p:cNvPr id="8" name="Rectangle: Single Corner Rounded 7">
            <a:extLst>
              <a:ext uri="{FF2B5EF4-FFF2-40B4-BE49-F238E27FC236}">
                <a16:creationId xmlns:a16="http://schemas.microsoft.com/office/drawing/2014/main" id="{2A891EFE-AA3B-67B8-F256-63BD9681091C}"/>
              </a:ext>
            </a:extLst>
          </p:cNvPr>
          <p:cNvSpPr/>
          <p:nvPr/>
        </p:nvSpPr>
        <p:spPr>
          <a:xfrm rot="10800000" flipH="1">
            <a:off x="4244828" y="2678924"/>
            <a:ext cx="2555541" cy="3148471"/>
          </a:xfrm>
          <a:prstGeom prst="round1Rect">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a:extLst>
              <a:ext uri="{FF2B5EF4-FFF2-40B4-BE49-F238E27FC236}">
                <a16:creationId xmlns:a16="http://schemas.microsoft.com/office/drawing/2014/main" id="{FC0F69A7-EBA5-3D88-0790-52782EAC60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79672" y="3437933"/>
            <a:ext cx="2086705" cy="1508935"/>
          </a:xfrm>
          <a:prstGeom prst="rect">
            <a:avLst/>
          </a:prstGeom>
        </p:spPr>
      </p:pic>
      <p:pic>
        <p:nvPicPr>
          <p:cNvPr id="13" name="Graphic 12">
            <a:extLst>
              <a:ext uri="{FF2B5EF4-FFF2-40B4-BE49-F238E27FC236}">
                <a16:creationId xmlns:a16="http://schemas.microsoft.com/office/drawing/2014/main" id="{6E85E477-A7A3-1E71-D74B-A6CBEC3FB2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44828" y="5157069"/>
            <a:ext cx="1705263" cy="666718"/>
          </a:xfrm>
          <a:prstGeom prst="rect">
            <a:avLst/>
          </a:prstGeom>
        </p:spPr>
      </p:pic>
      <p:pic>
        <p:nvPicPr>
          <p:cNvPr id="15" name="Graphic 14">
            <a:extLst>
              <a:ext uri="{FF2B5EF4-FFF2-40B4-BE49-F238E27FC236}">
                <a16:creationId xmlns:a16="http://schemas.microsoft.com/office/drawing/2014/main" id="{72E52939-521B-D571-C908-792FC3E44E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0319" y="2889124"/>
            <a:ext cx="866058" cy="338609"/>
          </a:xfrm>
          <a:prstGeom prst="rect">
            <a:avLst/>
          </a:prstGeom>
        </p:spPr>
      </p:pic>
    </p:spTree>
    <p:extLst>
      <p:ext uri="{BB962C8B-B14F-4D97-AF65-F5344CB8AC3E}">
        <p14:creationId xmlns:p14="http://schemas.microsoft.com/office/powerpoint/2010/main" val="154853855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7C29595E-9353-16FD-577E-29BEB0DD5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Rectangle: Top Corners Rounded 2">
            <a:extLst>
              <a:ext uri="{FF2B5EF4-FFF2-40B4-BE49-F238E27FC236}">
                <a16:creationId xmlns:a16="http://schemas.microsoft.com/office/drawing/2014/main" id="{C3ABB6D3-B7C0-A1E1-8113-5DE8B6A16A33}"/>
              </a:ext>
            </a:extLst>
          </p:cNvPr>
          <p:cNvSpPr/>
          <p:nvPr/>
        </p:nvSpPr>
        <p:spPr>
          <a:xfrm>
            <a:off x="0" y="4059106"/>
            <a:ext cx="12192000" cy="2798895"/>
          </a:xfrm>
          <a:prstGeom prst="round2SameRect">
            <a:avLst>
              <a:gd name="adj1" fmla="val 21604"/>
              <a:gd name="adj2" fmla="val 0"/>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srgbClr val="015422"/>
              </a:solidFill>
              <a:effectLst/>
              <a:uLnTx/>
              <a:uFillTx/>
              <a:latin typeface="Bauhaus 93" panose="04030905020B02020C02" pitchFamily="82" charset="0"/>
              <a:ea typeface="+mn-ea"/>
              <a:cs typeface="+mn-cs"/>
            </a:endParaRPr>
          </a:p>
        </p:txBody>
      </p:sp>
      <p:pic>
        <p:nvPicPr>
          <p:cNvPr id="6" name="Graphic 5">
            <a:extLst>
              <a:ext uri="{FF2B5EF4-FFF2-40B4-BE49-F238E27FC236}">
                <a16:creationId xmlns:a16="http://schemas.microsoft.com/office/drawing/2014/main" id="{D2B0DD5B-30CF-0A95-C534-2A97221D2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1026" y="1543800"/>
            <a:ext cx="8589948" cy="2264836"/>
          </a:xfrm>
          <a:prstGeom prst="rect">
            <a:avLst/>
          </a:prstGeom>
        </p:spPr>
      </p:pic>
      <p:sp>
        <p:nvSpPr>
          <p:cNvPr id="7" name="TextBox 6">
            <a:extLst>
              <a:ext uri="{FF2B5EF4-FFF2-40B4-BE49-F238E27FC236}">
                <a16:creationId xmlns:a16="http://schemas.microsoft.com/office/drawing/2014/main" id="{BB7723CA-55B4-93CF-320E-CA733530D00D}"/>
              </a:ext>
            </a:extLst>
          </p:cNvPr>
          <p:cNvSpPr txBox="1"/>
          <p:nvPr/>
        </p:nvSpPr>
        <p:spPr>
          <a:xfrm>
            <a:off x="381639" y="4312989"/>
            <a:ext cx="2579273"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Integrated Agribusiness Model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Strong Position in Romanian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Dairy Market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Technological Leadership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Strategic Access to EU Funds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Robust Strategic Roadmap</a:t>
            </a:r>
            <a:endParaRPr kumimoji="0" lang="en-US" sz="11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8" name="TextBox 7">
            <a:extLst>
              <a:ext uri="{FF2B5EF4-FFF2-40B4-BE49-F238E27FC236}">
                <a16:creationId xmlns:a16="http://schemas.microsoft.com/office/drawing/2014/main" id="{C846BD3B-EC24-CC97-14BC-D6EB3552799A}"/>
              </a:ext>
            </a:extLst>
          </p:cNvPr>
          <p:cNvSpPr txBox="1"/>
          <p:nvPr/>
        </p:nvSpPr>
        <p:spPr>
          <a:xfrm>
            <a:off x="3324623" y="4312988"/>
            <a:ext cx="2579274"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Geographic Concentration Risk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High Capital Intensity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a:t>
            </a:r>
            <a:r>
              <a:rPr kumimoji="0" lang="ro-RO" sz="11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Dependency on EU Subsidies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Limited Consumer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Brand Recognition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a:t>
            </a:r>
            <a:r>
              <a:rPr kumimoji="0" lang="ro-RO" sz="11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Labor and Workforce Challenges</a:t>
            </a:r>
            <a:endParaRPr kumimoji="0" lang="en-US" sz="11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9" name="TextBox 8">
            <a:extLst>
              <a:ext uri="{FF2B5EF4-FFF2-40B4-BE49-F238E27FC236}">
                <a16:creationId xmlns:a16="http://schemas.microsoft.com/office/drawing/2014/main" id="{662996F3-9904-FEAC-D065-294779EDBEB2}"/>
              </a:ext>
            </a:extLst>
          </p:cNvPr>
          <p:cNvSpPr txBox="1"/>
          <p:nvPr/>
        </p:nvSpPr>
        <p:spPr>
          <a:xfrm>
            <a:off x="6267608" y="4227446"/>
            <a:ext cx="3024950"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Rising Demand for Sustainable Dairy</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and Traceable Food 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Expansion into Value-Added </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Commodity</a:t>
            </a:r>
            <a:endPar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Land Value Appreciation and </a:t>
            </a: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Strategic Acquisitions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Carbon Credit and Circular</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Economy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Digital Transformation </a:t>
            </a: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and</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Smart Farming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High-Value Greenhouse &amp;</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Vertical Farming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Expansion in the </a:t>
            </a: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R</a:t>
            </a:r>
            <a:r>
              <a:rPr kumimoji="0" lang="en-US" sz="1100" b="0" i="0" u="none" strike="noStrike" kern="1200" cap="none" spc="0" normalizeH="0" baseline="0" noProof="0" dirty="0" err="1">
                <a:ln>
                  <a:noFill/>
                </a:ln>
                <a:solidFill>
                  <a:prstClr val="white"/>
                </a:solidFill>
                <a:effectLst/>
                <a:uLnTx/>
                <a:uFillTx/>
                <a:latin typeface="Karla" panose="020B0004030503030003" pitchFamily="34" charset="0"/>
                <a:ea typeface="+mn-ea"/>
                <a:cs typeface="+mn-cs"/>
              </a:rPr>
              <a:t>egion</a:t>
            </a:r>
            <a:endPar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Food Deficit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Farm to Fork</a:t>
            </a:r>
            <a:endParaRPr kumimoji="0" lang="en-US" sz="11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p:txBody>
      </p:sp>
      <p:sp>
        <p:nvSpPr>
          <p:cNvPr id="10" name="TextBox 9">
            <a:extLst>
              <a:ext uri="{FF2B5EF4-FFF2-40B4-BE49-F238E27FC236}">
                <a16:creationId xmlns:a16="http://schemas.microsoft.com/office/drawing/2014/main" id="{ED24B741-13EA-69F2-CB5F-AB8658C23B5D}"/>
              </a:ext>
            </a:extLst>
          </p:cNvPr>
          <p:cNvSpPr txBox="1"/>
          <p:nvPr/>
        </p:nvSpPr>
        <p:spPr>
          <a:xfrm>
            <a:off x="9656269" y="4312986"/>
            <a:ext cx="215409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9100"/>
                </a:solidFill>
                <a:effectLst/>
                <a:uLnTx/>
                <a:uFillTx/>
                <a:latin typeface="Karla" panose="020B0004030503030003" pitchFamily="34" charset="0"/>
                <a:ea typeface="+mn-ea"/>
                <a:cs typeface="+mn-cs"/>
              </a:rPr>
              <a:t>•</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Commodity Price Volatility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9100"/>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Climate Change and </a:t>
            </a:r>
            <a:endPar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Environmental Risks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9100"/>
                </a:solidFill>
                <a:effectLst/>
                <a:uLnTx/>
                <a:uFillTx/>
                <a:latin typeface="Karla" panose="020B0004030503030003" pitchFamily="34" charset="0"/>
                <a:ea typeface="+mn-ea"/>
                <a:cs typeface="+mn-cs"/>
              </a:rPr>
              <a:t>•</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Regulatory and Political Risks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9100"/>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Competitive Pressure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from Multinationals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9100"/>
                </a:solidFill>
                <a:effectLst/>
                <a:uLnTx/>
                <a:uFillTx/>
                <a:latin typeface="Karla" panose="020B0004030503030003" pitchFamily="34" charset="0"/>
                <a:ea typeface="+mn-ea"/>
                <a:cs typeface="+mn-cs"/>
              </a:rPr>
              <a:t>• </a:t>
            </a: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Biosecurity and Animal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  Health Risks</a:t>
            </a:r>
          </a:p>
        </p:txBody>
      </p:sp>
      <p:pic>
        <p:nvPicPr>
          <p:cNvPr id="14" name="Graphic 13">
            <a:extLst>
              <a:ext uri="{FF2B5EF4-FFF2-40B4-BE49-F238E27FC236}">
                <a16:creationId xmlns:a16="http://schemas.microsoft.com/office/drawing/2014/main" id="{FDD1A241-7BB0-3B20-BDEE-CE9F1270FF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387" y="5828822"/>
            <a:ext cx="781688" cy="621341"/>
          </a:xfrm>
          <a:prstGeom prst="rect">
            <a:avLst/>
          </a:prstGeom>
        </p:spPr>
      </p:pic>
      <p:sp>
        <p:nvSpPr>
          <p:cNvPr id="15" name="TextBox 14">
            <a:extLst>
              <a:ext uri="{FF2B5EF4-FFF2-40B4-BE49-F238E27FC236}">
                <a16:creationId xmlns:a16="http://schemas.microsoft.com/office/drawing/2014/main" id="{86A813AA-30C4-1C73-17C7-D5B928CC3702}"/>
              </a:ext>
            </a:extLst>
          </p:cNvPr>
          <p:cNvSpPr txBox="1"/>
          <p:nvPr/>
        </p:nvSpPr>
        <p:spPr>
          <a:xfrm>
            <a:off x="381638" y="585444"/>
            <a:ext cx="93002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4000" b="0" i="0" u="none" strike="noStrike" kern="1200" cap="none" spc="0" normalizeH="0" baseline="0" noProof="0" dirty="0">
                <a:ln>
                  <a:noFill/>
                </a:ln>
                <a:solidFill>
                  <a:srgbClr val="015422"/>
                </a:solidFill>
                <a:effectLst/>
                <a:uLnTx/>
                <a:uFillTx/>
                <a:latin typeface="Lexend "/>
                <a:ea typeface="+mn-ea"/>
                <a:cs typeface="+mn-cs"/>
              </a:rPr>
              <a:t>SWOT </a:t>
            </a:r>
            <a:r>
              <a:rPr kumimoji="0" lang="ro-RO" sz="4000" b="0" i="0" u="none" strike="noStrike" kern="1200" cap="none" spc="0" normalizeH="0" baseline="0" noProof="0" dirty="0">
                <a:ln>
                  <a:noFill/>
                </a:ln>
                <a:solidFill>
                  <a:prstClr val="black"/>
                </a:solidFill>
                <a:effectLst/>
                <a:uLnTx/>
                <a:uFillTx/>
                <a:latin typeface="Lexend "/>
                <a:ea typeface="+mn-ea"/>
                <a:cs typeface="+mn-cs"/>
              </a:rPr>
              <a:t>Analysis</a:t>
            </a:r>
            <a:endParaRPr kumimoji="0" lang="en-US" sz="4000" b="0" i="0" u="none" strike="noStrike" kern="1200" cap="none" spc="0" normalizeH="0" baseline="0" noProof="0" dirty="0">
              <a:ln>
                <a:noFill/>
              </a:ln>
              <a:solidFill>
                <a:prstClr val="black"/>
              </a:solidFill>
              <a:effectLst/>
              <a:uLnTx/>
              <a:uFillTx/>
              <a:latin typeface="Lexend "/>
              <a:ea typeface="+mn-ea"/>
              <a:cs typeface="+mn-cs"/>
            </a:endParaRPr>
          </a:p>
        </p:txBody>
      </p:sp>
    </p:spTree>
    <p:extLst>
      <p:ext uri="{BB962C8B-B14F-4D97-AF65-F5344CB8AC3E}">
        <p14:creationId xmlns:p14="http://schemas.microsoft.com/office/powerpoint/2010/main" val="347295713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406C7103-FE12-7D41-E49F-DB70A6026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4" name="TextBox 3">
            <a:extLst>
              <a:ext uri="{FF2B5EF4-FFF2-40B4-BE49-F238E27FC236}">
                <a16:creationId xmlns:a16="http://schemas.microsoft.com/office/drawing/2014/main" id="{B98A66C1-7716-4628-2B3F-8CED0AE06960}"/>
              </a:ext>
            </a:extLst>
          </p:cNvPr>
          <p:cNvSpPr txBox="1"/>
          <p:nvPr/>
        </p:nvSpPr>
        <p:spPr>
          <a:xfrm>
            <a:off x="381638" y="577608"/>
            <a:ext cx="10967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Lexend  "/>
                <a:ea typeface="+mn-ea"/>
                <a:cs typeface="+mn-cs"/>
              </a:rPr>
              <a:t>Porter’s</a:t>
            </a:r>
            <a:r>
              <a:rPr kumimoji="0" lang="en-US" sz="4000" b="0" i="0" u="none" strike="noStrike" kern="1200" cap="none" spc="0" normalizeH="0" baseline="0" noProof="0" dirty="0">
                <a:ln>
                  <a:noFill/>
                </a:ln>
                <a:solidFill>
                  <a:srgbClr val="015422"/>
                </a:solidFill>
                <a:effectLst/>
                <a:uLnTx/>
                <a:uFillTx/>
                <a:latin typeface="Lexend  "/>
                <a:ea typeface="+mn-ea"/>
                <a:cs typeface="+mn-cs"/>
              </a:rPr>
              <a:t> five forces </a:t>
            </a:r>
            <a:r>
              <a:rPr kumimoji="0" lang="en-US" sz="4000" b="0" i="0" u="none" strike="noStrike" kern="1200" cap="none" spc="0" normalizeH="0" baseline="0" noProof="0" dirty="0">
                <a:ln>
                  <a:noFill/>
                </a:ln>
                <a:solidFill>
                  <a:srgbClr val="107701"/>
                </a:solidFill>
                <a:effectLst/>
                <a:uLnTx/>
                <a:uFillTx/>
                <a:latin typeface="Lexend  "/>
                <a:ea typeface="+mn-ea"/>
                <a:cs typeface="+mn-cs"/>
              </a:rPr>
              <a:t>analysis</a:t>
            </a:r>
            <a:endParaRPr kumimoji="0" lang="en-US" sz="4000" b="0" i="0" u="none" strike="noStrike" kern="1200" cap="none" spc="0" normalizeH="0" baseline="0" noProof="0" dirty="0">
              <a:ln>
                <a:noFill/>
              </a:ln>
              <a:solidFill>
                <a:srgbClr val="FF9100"/>
              </a:solidFill>
              <a:effectLst/>
              <a:uLnTx/>
              <a:uFillTx/>
              <a:latin typeface="Lexend  "/>
              <a:ea typeface="+mn-ea"/>
              <a:cs typeface="+mn-cs"/>
            </a:endParaRPr>
          </a:p>
        </p:txBody>
      </p:sp>
      <p:sp>
        <p:nvSpPr>
          <p:cNvPr id="7" name="Rectangle: Top Corners Rounded 6">
            <a:extLst>
              <a:ext uri="{FF2B5EF4-FFF2-40B4-BE49-F238E27FC236}">
                <a16:creationId xmlns:a16="http://schemas.microsoft.com/office/drawing/2014/main" id="{449FC579-F6E1-6467-571C-E00E9205A071}"/>
              </a:ext>
            </a:extLst>
          </p:cNvPr>
          <p:cNvSpPr/>
          <p:nvPr/>
        </p:nvSpPr>
        <p:spPr>
          <a:xfrm>
            <a:off x="0" y="1552312"/>
            <a:ext cx="12192000" cy="5305690"/>
          </a:xfrm>
          <a:prstGeom prst="round2SameRect">
            <a:avLst>
              <a:gd name="adj1" fmla="val 16956"/>
              <a:gd name="adj2" fmla="val 0"/>
            </a:avLst>
          </a:prstGeom>
          <a:gradFill>
            <a:gsLst>
              <a:gs pos="0">
                <a:srgbClr val="FF9100"/>
              </a:gs>
              <a:gs pos="100000">
                <a:srgbClr val="E87C1A"/>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srgbClr val="015422"/>
              </a:solidFill>
              <a:effectLst/>
              <a:uLnTx/>
              <a:uFillTx/>
              <a:latin typeface="Bauhaus 93" panose="04030905020B02020C02" pitchFamily="82" charset="0"/>
              <a:ea typeface="+mn-ea"/>
              <a:cs typeface="+mn-cs"/>
            </a:endParaRPr>
          </a:p>
        </p:txBody>
      </p:sp>
      <p:pic>
        <p:nvPicPr>
          <p:cNvPr id="23" name="Graphic 22">
            <a:extLst>
              <a:ext uri="{FF2B5EF4-FFF2-40B4-BE49-F238E27FC236}">
                <a16:creationId xmlns:a16="http://schemas.microsoft.com/office/drawing/2014/main" id="{5320B81F-8F21-2587-254D-0A24C1C3D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099" y="5170901"/>
            <a:ext cx="10853803" cy="533400"/>
          </a:xfrm>
          <a:prstGeom prst="rect">
            <a:avLst/>
          </a:prstGeom>
        </p:spPr>
      </p:pic>
      <p:sp>
        <p:nvSpPr>
          <p:cNvPr id="24" name="TextBox 23">
            <a:extLst>
              <a:ext uri="{FF2B5EF4-FFF2-40B4-BE49-F238E27FC236}">
                <a16:creationId xmlns:a16="http://schemas.microsoft.com/office/drawing/2014/main" id="{2FBBD2B8-BEF8-7D13-FF10-01C5CADE0E3E}"/>
              </a:ext>
            </a:extLst>
          </p:cNvPr>
          <p:cNvSpPr txBox="1"/>
          <p:nvPr/>
        </p:nvSpPr>
        <p:spPr>
          <a:xfrm>
            <a:off x="1166484" y="5268324"/>
            <a:ext cx="27228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white"/>
                </a:solidFill>
                <a:effectLst/>
                <a:uLnTx/>
                <a:uFillTx/>
                <a:latin typeface="Lexend  "/>
                <a:ea typeface="+mn-ea"/>
                <a:cs typeface="+mn-cs"/>
              </a:rPr>
              <a:t>LOW</a:t>
            </a:r>
            <a:endParaRPr kumimoji="0" lang="en-US" sz="1600" b="0" i="0" u="none" strike="noStrike" kern="1200" cap="none" spc="0" normalizeH="0" baseline="0" noProof="0" dirty="0">
              <a:ln>
                <a:noFill/>
              </a:ln>
              <a:solidFill>
                <a:prstClr val="white"/>
              </a:solidFill>
              <a:effectLst/>
              <a:uLnTx/>
              <a:uFillTx/>
              <a:latin typeface="Lexend  "/>
              <a:ea typeface="+mn-ea"/>
              <a:cs typeface="+mn-cs"/>
            </a:endParaRPr>
          </a:p>
        </p:txBody>
      </p:sp>
      <p:sp>
        <p:nvSpPr>
          <p:cNvPr id="25" name="TextBox 24">
            <a:extLst>
              <a:ext uri="{FF2B5EF4-FFF2-40B4-BE49-F238E27FC236}">
                <a16:creationId xmlns:a16="http://schemas.microsoft.com/office/drawing/2014/main" id="{D92EBD11-8F58-5590-2246-32D880EB1891}"/>
              </a:ext>
            </a:extLst>
          </p:cNvPr>
          <p:cNvSpPr txBox="1"/>
          <p:nvPr/>
        </p:nvSpPr>
        <p:spPr>
          <a:xfrm>
            <a:off x="4842873" y="5268324"/>
            <a:ext cx="27228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white"/>
                </a:solidFill>
                <a:effectLst/>
                <a:uLnTx/>
                <a:uFillTx/>
                <a:latin typeface="Lexend  "/>
                <a:ea typeface="+mn-ea"/>
                <a:cs typeface="+mn-cs"/>
              </a:rPr>
              <a:t>MODERATE</a:t>
            </a:r>
          </a:p>
        </p:txBody>
      </p:sp>
      <p:sp>
        <p:nvSpPr>
          <p:cNvPr id="26" name="TextBox 25">
            <a:extLst>
              <a:ext uri="{FF2B5EF4-FFF2-40B4-BE49-F238E27FC236}">
                <a16:creationId xmlns:a16="http://schemas.microsoft.com/office/drawing/2014/main" id="{DD8E8A49-0212-9A90-21E7-451E1BCC18CD}"/>
              </a:ext>
            </a:extLst>
          </p:cNvPr>
          <p:cNvSpPr txBox="1"/>
          <p:nvPr/>
        </p:nvSpPr>
        <p:spPr>
          <a:xfrm>
            <a:off x="8302709" y="5268324"/>
            <a:ext cx="27228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white"/>
                </a:solidFill>
                <a:effectLst/>
                <a:uLnTx/>
                <a:uFillTx/>
                <a:latin typeface="Lexend  "/>
                <a:ea typeface="+mn-ea"/>
                <a:cs typeface="+mn-cs"/>
              </a:rPr>
              <a:t>HIGH</a:t>
            </a:r>
            <a:endParaRPr kumimoji="0" lang="en-US" sz="1600" b="0" i="0" u="none" strike="noStrike" kern="1200" cap="none" spc="0" normalizeH="0" baseline="0" noProof="0" dirty="0">
              <a:ln>
                <a:noFill/>
              </a:ln>
              <a:solidFill>
                <a:prstClr val="white"/>
              </a:solidFill>
              <a:effectLst/>
              <a:uLnTx/>
              <a:uFillTx/>
              <a:latin typeface="Lexend  "/>
              <a:ea typeface="+mn-ea"/>
              <a:cs typeface="+mn-cs"/>
            </a:endParaRPr>
          </a:p>
        </p:txBody>
      </p:sp>
      <p:graphicFrame>
        <p:nvGraphicFramePr>
          <p:cNvPr id="27" name="Table 26">
            <a:extLst>
              <a:ext uri="{FF2B5EF4-FFF2-40B4-BE49-F238E27FC236}">
                <a16:creationId xmlns:a16="http://schemas.microsoft.com/office/drawing/2014/main" id="{538974F6-FC84-9850-748C-C33C155C860D}"/>
              </a:ext>
            </a:extLst>
          </p:cNvPr>
          <p:cNvGraphicFramePr>
            <a:graphicFrameLocks noGrp="1"/>
          </p:cNvGraphicFramePr>
          <p:nvPr/>
        </p:nvGraphicFramePr>
        <p:xfrm>
          <a:off x="669099" y="1906255"/>
          <a:ext cx="10853802" cy="2923014"/>
        </p:xfrm>
        <a:graphic>
          <a:graphicData uri="http://schemas.openxmlformats.org/drawingml/2006/table">
            <a:tbl>
              <a:tblPr firstRow="1" bandRow="1">
                <a:tableStyleId>{2D5ABB26-0587-4C30-8999-92F81FD0307C}</a:tableStyleId>
              </a:tblPr>
              <a:tblGrid>
                <a:gridCol w="3107498">
                  <a:extLst>
                    <a:ext uri="{9D8B030D-6E8A-4147-A177-3AD203B41FA5}">
                      <a16:colId xmlns:a16="http://schemas.microsoft.com/office/drawing/2014/main" val="1575027434"/>
                    </a:ext>
                  </a:extLst>
                </a:gridCol>
                <a:gridCol w="3294345">
                  <a:extLst>
                    <a:ext uri="{9D8B030D-6E8A-4147-A177-3AD203B41FA5}">
                      <a16:colId xmlns:a16="http://schemas.microsoft.com/office/drawing/2014/main" val="2392218003"/>
                    </a:ext>
                  </a:extLst>
                </a:gridCol>
                <a:gridCol w="4451959">
                  <a:extLst>
                    <a:ext uri="{9D8B030D-6E8A-4147-A177-3AD203B41FA5}">
                      <a16:colId xmlns:a16="http://schemas.microsoft.com/office/drawing/2014/main" val="1336567218"/>
                    </a:ext>
                  </a:extLst>
                </a:gridCol>
              </a:tblGrid>
              <a:tr h="487169">
                <a:tc>
                  <a:txBody>
                    <a:bodyPr/>
                    <a:lstStyle/>
                    <a:p>
                      <a:endParaRPr lang="en-US"/>
                    </a:p>
                  </a:txBody>
                  <a:tcPr>
                    <a:lnL w="12700" cap="flat" cmpd="sng" algn="ctr">
                      <a:no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dirty="0"/>
                    </a:p>
                  </a:txBody>
                  <a:tcPr>
                    <a:lnL w="12700" cap="flat" cmpd="sng" algn="ctr">
                      <a:solidFill>
                        <a:srgbClr val="FFC881"/>
                      </a:solid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C881"/>
                      </a:solidFill>
                      <a:prstDash val="solid"/>
                      <a:round/>
                      <a:headEnd type="none" w="med" len="med"/>
                      <a:tailEnd type="none" w="med" len="med"/>
                    </a:lnB>
                  </a:tcPr>
                </a:tc>
                <a:extLst>
                  <a:ext uri="{0D108BD9-81ED-4DB2-BD59-A6C34878D82A}">
                    <a16:rowId xmlns:a16="http://schemas.microsoft.com/office/drawing/2014/main" val="509088194"/>
                  </a:ext>
                </a:extLst>
              </a:tr>
              <a:tr h="487169">
                <a:tc>
                  <a:txBody>
                    <a:bodyPr/>
                    <a:lstStyle/>
                    <a:p>
                      <a:endParaRPr lang="en-US"/>
                    </a:p>
                  </a:txBody>
                  <a:tcPr>
                    <a:lnL w="12700" cap="flat" cmpd="sng" algn="ctr">
                      <a:no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extLst>
                  <a:ext uri="{0D108BD9-81ED-4DB2-BD59-A6C34878D82A}">
                    <a16:rowId xmlns:a16="http://schemas.microsoft.com/office/drawing/2014/main" val="1476522687"/>
                  </a:ext>
                </a:extLst>
              </a:tr>
              <a:tr h="487169">
                <a:tc>
                  <a:txBody>
                    <a:bodyPr/>
                    <a:lstStyle/>
                    <a:p>
                      <a:endParaRPr lang="en-US"/>
                    </a:p>
                  </a:txBody>
                  <a:tcPr>
                    <a:lnL w="12700" cap="flat" cmpd="sng" algn="ctr">
                      <a:no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extLst>
                  <a:ext uri="{0D108BD9-81ED-4DB2-BD59-A6C34878D82A}">
                    <a16:rowId xmlns:a16="http://schemas.microsoft.com/office/drawing/2014/main" val="1694726120"/>
                  </a:ext>
                </a:extLst>
              </a:tr>
              <a:tr h="487169">
                <a:tc>
                  <a:txBody>
                    <a:bodyPr/>
                    <a:lstStyle/>
                    <a:p>
                      <a:endParaRPr lang="en-US"/>
                    </a:p>
                  </a:txBody>
                  <a:tcPr>
                    <a:lnL w="12700" cap="flat" cmpd="sng" algn="ctr">
                      <a:no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dirty="0"/>
                    </a:p>
                  </a:txBody>
                  <a:tcPr>
                    <a:lnL w="12700" cap="flat" cmpd="sng" algn="ctr">
                      <a:solidFill>
                        <a:srgbClr val="FFC881"/>
                      </a:solid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extLst>
                  <a:ext uri="{0D108BD9-81ED-4DB2-BD59-A6C34878D82A}">
                    <a16:rowId xmlns:a16="http://schemas.microsoft.com/office/drawing/2014/main" val="3687007015"/>
                  </a:ext>
                </a:extLst>
              </a:tr>
              <a:tr h="487169">
                <a:tc>
                  <a:txBody>
                    <a:bodyPr/>
                    <a:lstStyle/>
                    <a:p>
                      <a:endParaRPr lang="en-US"/>
                    </a:p>
                  </a:txBody>
                  <a:tcPr>
                    <a:lnL w="12700" cap="flat" cmpd="sng" algn="ctr">
                      <a:no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extLst>
                  <a:ext uri="{0D108BD9-81ED-4DB2-BD59-A6C34878D82A}">
                    <a16:rowId xmlns:a16="http://schemas.microsoft.com/office/drawing/2014/main" val="2213002852"/>
                  </a:ext>
                </a:extLst>
              </a:tr>
              <a:tr h="487169">
                <a:tc>
                  <a:txBody>
                    <a:bodyPr/>
                    <a:lstStyle/>
                    <a:p>
                      <a:endParaRPr lang="en-US"/>
                    </a:p>
                  </a:txBody>
                  <a:tcPr>
                    <a:lnL w="12700" cap="flat" cmpd="sng" algn="ctr">
                      <a:no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a:p>
                  </a:txBody>
                  <a:tcPr>
                    <a:lnL w="12700" cap="flat" cmpd="sng" algn="ctr">
                      <a:solidFill>
                        <a:srgbClr val="FFC881"/>
                      </a:solidFill>
                      <a:prstDash val="solid"/>
                      <a:round/>
                      <a:headEnd type="none" w="med" len="med"/>
                      <a:tailEnd type="none" w="med" len="med"/>
                    </a:lnL>
                    <a:lnR w="12700" cap="flat" cmpd="sng" algn="ctr">
                      <a:solidFill>
                        <a:srgbClr val="FFC881"/>
                      </a:solid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tc>
                  <a:txBody>
                    <a:bodyPr/>
                    <a:lstStyle/>
                    <a:p>
                      <a:endParaRPr lang="en-US" dirty="0"/>
                    </a:p>
                  </a:txBody>
                  <a:tcPr>
                    <a:lnL w="12700" cap="flat" cmpd="sng" algn="ctr">
                      <a:solidFill>
                        <a:srgbClr val="FFC88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C881"/>
                      </a:solidFill>
                      <a:prstDash val="solid"/>
                      <a:round/>
                      <a:headEnd type="none" w="med" len="med"/>
                      <a:tailEnd type="none" w="med" len="med"/>
                    </a:lnT>
                    <a:lnB w="12700" cap="flat" cmpd="sng" algn="ctr">
                      <a:solidFill>
                        <a:srgbClr val="FFC881"/>
                      </a:solidFill>
                      <a:prstDash val="solid"/>
                      <a:round/>
                      <a:headEnd type="none" w="med" len="med"/>
                      <a:tailEnd type="none" w="med" len="med"/>
                    </a:lnB>
                  </a:tcPr>
                </a:tc>
                <a:extLst>
                  <a:ext uri="{0D108BD9-81ED-4DB2-BD59-A6C34878D82A}">
                    <a16:rowId xmlns:a16="http://schemas.microsoft.com/office/drawing/2014/main" val="3375666619"/>
                  </a:ext>
                </a:extLst>
              </a:tr>
            </a:tbl>
          </a:graphicData>
        </a:graphic>
      </p:graphicFrame>
      <p:sp>
        <p:nvSpPr>
          <p:cNvPr id="28" name="TextBox 27">
            <a:extLst>
              <a:ext uri="{FF2B5EF4-FFF2-40B4-BE49-F238E27FC236}">
                <a16:creationId xmlns:a16="http://schemas.microsoft.com/office/drawing/2014/main" id="{6B03202F-E671-7ED8-C180-C8129D535E43}"/>
              </a:ext>
            </a:extLst>
          </p:cNvPr>
          <p:cNvSpPr txBox="1"/>
          <p:nvPr/>
        </p:nvSpPr>
        <p:spPr>
          <a:xfrm>
            <a:off x="941015" y="1906255"/>
            <a:ext cx="27228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white"/>
                </a:solidFill>
                <a:effectLst/>
                <a:uLnTx/>
                <a:uFillTx/>
                <a:latin typeface="Lexend  "/>
                <a:ea typeface="+mn-ea"/>
                <a:cs typeface="+mn-cs"/>
              </a:rPr>
              <a:t>FORCE</a:t>
            </a:r>
            <a:endParaRPr kumimoji="0" lang="en-US" sz="1600" b="0" i="0" u="none" strike="noStrike" kern="1200" cap="none" spc="0" normalizeH="0" baseline="0" noProof="0" dirty="0">
              <a:ln>
                <a:noFill/>
              </a:ln>
              <a:solidFill>
                <a:prstClr val="white"/>
              </a:solidFill>
              <a:effectLst/>
              <a:uLnTx/>
              <a:uFillTx/>
              <a:latin typeface="Lexend  "/>
              <a:ea typeface="+mn-ea"/>
              <a:cs typeface="+mn-cs"/>
            </a:endParaRPr>
          </a:p>
        </p:txBody>
      </p:sp>
      <p:sp>
        <p:nvSpPr>
          <p:cNvPr id="29" name="TextBox 28">
            <a:extLst>
              <a:ext uri="{FF2B5EF4-FFF2-40B4-BE49-F238E27FC236}">
                <a16:creationId xmlns:a16="http://schemas.microsoft.com/office/drawing/2014/main" id="{27622D0B-331F-5484-71DC-89826A1D7B14}"/>
              </a:ext>
            </a:extLst>
          </p:cNvPr>
          <p:cNvSpPr txBox="1"/>
          <p:nvPr/>
        </p:nvSpPr>
        <p:spPr>
          <a:xfrm>
            <a:off x="4125629" y="1783144"/>
            <a:ext cx="27228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white"/>
                </a:solidFill>
                <a:effectLst/>
                <a:uLnTx/>
                <a:uFillTx/>
                <a:latin typeface="Lexend  "/>
                <a:ea typeface="+mn-ea"/>
                <a:cs typeface="+mn-cs"/>
              </a:rPr>
              <a:t>INTENSITY / DEGREE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white"/>
                </a:solidFill>
                <a:effectLst/>
                <a:uLnTx/>
                <a:uFillTx/>
                <a:latin typeface="Lexend  "/>
                <a:ea typeface="+mn-ea"/>
                <a:cs typeface="+mn-cs"/>
              </a:rPr>
              <a:t>OF INFLUENCE</a:t>
            </a:r>
          </a:p>
        </p:txBody>
      </p:sp>
      <p:sp>
        <p:nvSpPr>
          <p:cNvPr id="30" name="TextBox 29">
            <a:extLst>
              <a:ext uri="{FF2B5EF4-FFF2-40B4-BE49-F238E27FC236}">
                <a16:creationId xmlns:a16="http://schemas.microsoft.com/office/drawing/2014/main" id="{92F3B01C-3938-B585-2D63-1402C87E90AF}"/>
              </a:ext>
            </a:extLst>
          </p:cNvPr>
          <p:cNvSpPr txBox="1"/>
          <p:nvPr/>
        </p:nvSpPr>
        <p:spPr>
          <a:xfrm>
            <a:off x="7933784" y="1906255"/>
            <a:ext cx="27228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0" i="0" u="none" strike="noStrike" kern="1200" cap="none" spc="0" normalizeH="0" baseline="0" noProof="0" dirty="0">
                <a:ln>
                  <a:noFill/>
                </a:ln>
                <a:solidFill>
                  <a:prstClr val="white"/>
                </a:solidFill>
                <a:effectLst/>
                <a:uLnTx/>
                <a:uFillTx/>
                <a:latin typeface="Lexend  "/>
                <a:ea typeface="+mn-ea"/>
                <a:cs typeface="+mn-cs"/>
              </a:rPr>
              <a:t>KEY GROWTH LEVER</a:t>
            </a:r>
            <a:endParaRPr kumimoji="0" lang="en-US" sz="1600" b="0" i="0" u="none" strike="noStrike" kern="1200" cap="none" spc="0" normalizeH="0" baseline="0" noProof="0" dirty="0">
              <a:ln>
                <a:noFill/>
              </a:ln>
              <a:solidFill>
                <a:prstClr val="white"/>
              </a:solidFill>
              <a:effectLst/>
              <a:uLnTx/>
              <a:uFillTx/>
              <a:latin typeface="Lexend  "/>
              <a:ea typeface="+mn-ea"/>
              <a:cs typeface="+mn-cs"/>
            </a:endParaRPr>
          </a:p>
        </p:txBody>
      </p:sp>
      <p:sp>
        <p:nvSpPr>
          <p:cNvPr id="31" name="TextBox 30">
            <a:extLst>
              <a:ext uri="{FF2B5EF4-FFF2-40B4-BE49-F238E27FC236}">
                <a16:creationId xmlns:a16="http://schemas.microsoft.com/office/drawing/2014/main" id="{D7981C7F-7B74-C91C-F695-F6422CAA7AA2}"/>
              </a:ext>
            </a:extLst>
          </p:cNvPr>
          <p:cNvSpPr txBox="1"/>
          <p:nvPr/>
        </p:nvSpPr>
        <p:spPr>
          <a:xfrm>
            <a:off x="813148" y="2467018"/>
            <a:ext cx="2722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Lexend  "/>
                <a:ea typeface="+mn-ea"/>
                <a:cs typeface="+mn-cs"/>
              </a:rPr>
              <a:t>Threat of New Entrants</a:t>
            </a:r>
            <a:endParaRPr kumimoji="0" lang="en-US" sz="1200" b="0" i="0" u="none" strike="noStrike" kern="1200" cap="none" spc="0" normalizeH="0" baseline="0" noProof="0" dirty="0">
              <a:ln>
                <a:noFill/>
              </a:ln>
              <a:solidFill>
                <a:prstClr val="white"/>
              </a:solidFill>
              <a:effectLst/>
              <a:uLnTx/>
              <a:uFillTx/>
              <a:latin typeface="Lexend  "/>
              <a:ea typeface="+mn-ea"/>
              <a:cs typeface="+mn-cs"/>
            </a:endParaRPr>
          </a:p>
        </p:txBody>
      </p:sp>
      <p:sp>
        <p:nvSpPr>
          <p:cNvPr id="32" name="TextBox 31">
            <a:extLst>
              <a:ext uri="{FF2B5EF4-FFF2-40B4-BE49-F238E27FC236}">
                <a16:creationId xmlns:a16="http://schemas.microsoft.com/office/drawing/2014/main" id="{8E6B0940-7AD5-DC9B-E01F-A699C2D12AAF}"/>
              </a:ext>
            </a:extLst>
          </p:cNvPr>
          <p:cNvSpPr txBox="1"/>
          <p:nvPr/>
        </p:nvSpPr>
        <p:spPr>
          <a:xfrm>
            <a:off x="813148" y="2964246"/>
            <a:ext cx="2722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Lexend  "/>
                <a:ea typeface="+mn-ea"/>
                <a:cs typeface="+mn-cs"/>
              </a:rPr>
              <a:t>Bargaining Power of Suppliers</a:t>
            </a:r>
            <a:endParaRPr kumimoji="0" lang="en-US" sz="1200" b="0" i="0" u="none" strike="noStrike" kern="1200" cap="none" spc="0" normalizeH="0" baseline="0" noProof="0" dirty="0">
              <a:ln>
                <a:noFill/>
              </a:ln>
              <a:solidFill>
                <a:prstClr val="white"/>
              </a:solidFill>
              <a:effectLst/>
              <a:uLnTx/>
              <a:uFillTx/>
              <a:latin typeface="Lexend  "/>
              <a:ea typeface="+mn-ea"/>
              <a:cs typeface="+mn-cs"/>
            </a:endParaRPr>
          </a:p>
        </p:txBody>
      </p:sp>
      <p:sp>
        <p:nvSpPr>
          <p:cNvPr id="33" name="TextBox 32">
            <a:extLst>
              <a:ext uri="{FF2B5EF4-FFF2-40B4-BE49-F238E27FC236}">
                <a16:creationId xmlns:a16="http://schemas.microsoft.com/office/drawing/2014/main" id="{07193B98-CB8F-359A-F5CD-9D290E23A6E0}"/>
              </a:ext>
            </a:extLst>
          </p:cNvPr>
          <p:cNvSpPr txBox="1"/>
          <p:nvPr/>
        </p:nvSpPr>
        <p:spPr>
          <a:xfrm>
            <a:off x="813148" y="3461474"/>
            <a:ext cx="2722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Lexend  "/>
                <a:ea typeface="+mn-ea"/>
                <a:cs typeface="+mn-cs"/>
              </a:rPr>
              <a:t>Bargaining Power of Buyers</a:t>
            </a:r>
            <a:endParaRPr kumimoji="0" lang="en-US" sz="1200" b="0" i="0" u="none" strike="noStrike" kern="1200" cap="none" spc="0" normalizeH="0" baseline="0" noProof="0" dirty="0">
              <a:ln>
                <a:noFill/>
              </a:ln>
              <a:solidFill>
                <a:prstClr val="white"/>
              </a:solidFill>
              <a:effectLst/>
              <a:uLnTx/>
              <a:uFillTx/>
              <a:latin typeface="Lexend  "/>
              <a:ea typeface="+mn-ea"/>
              <a:cs typeface="+mn-cs"/>
            </a:endParaRPr>
          </a:p>
        </p:txBody>
      </p:sp>
      <p:sp>
        <p:nvSpPr>
          <p:cNvPr id="34" name="TextBox 33">
            <a:extLst>
              <a:ext uri="{FF2B5EF4-FFF2-40B4-BE49-F238E27FC236}">
                <a16:creationId xmlns:a16="http://schemas.microsoft.com/office/drawing/2014/main" id="{A99F632C-2F53-D347-0629-B46B56E801FF}"/>
              </a:ext>
            </a:extLst>
          </p:cNvPr>
          <p:cNvSpPr txBox="1"/>
          <p:nvPr/>
        </p:nvSpPr>
        <p:spPr>
          <a:xfrm>
            <a:off x="813148" y="3933844"/>
            <a:ext cx="2722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Lexend  "/>
                <a:ea typeface="+mn-ea"/>
                <a:cs typeface="+mn-cs"/>
              </a:rPr>
              <a:t>Threat of Substitutes</a:t>
            </a:r>
            <a:endParaRPr kumimoji="0" lang="en-US" sz="1200" b="0" i="0" u="none" strike="noStrike" kern="1200" cap="none" spc="0" normalizeH="0" baseline="0" noProof="0" dirty="0">
              <a:ln>
                <a:noFill/>
              </a:ln>
              <a:solidFill>
                <a:prstClr val="white"/>
              </a:solidFill>
              <a:effectLst/>
              <a:uLnTx/>
              <a:uFillTx/>
              <a:latin typeface="Lexend  "/>
              <a:ea typeface="+mn-ea"/>
              <a:cs typeface="+mn-cs"/>
            </a:endParaRPr>
          </a:p>
        </p:txBody>
      </p:sp>
      <p:sp>
        <p:nvSpPr>
          <p:cNvPr id="35" name="TextBox 34">
            <a:extLst>
              <a:ext uri="{FF2B5EF4-FFF2-40B4-BE49-F238E27FC236}">
                <a16:creationId xmlns:a16="http://schemas.microsoft.com/office/drawing/2014/main" id="{8A35F824-B431-B833-094C-85E86EC02CD6}"/>
              </a:ext>
            </a:extLst>
          </p:cNvPr>
          <p:cNvSpPr txBox="1"/>
          <p:nvPr/>
        </p:nvSpPr>
        <p:spPr>
          <a:xfrm>
            <a:off x="813148" y="4433119"/>
            <a:ext cx="2722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white"/>
                </a:solidFill>
                <a:effectLst/>
                <a:uLnTx/>
                <a:uFillTx/>
                <a:latin typeface="Lexend  "/>
                <a:ea typeface="+mn-ea"/>
                <a:cs typeface="+mn-cs"/>
              </a:rPr>
              <a:t>Competitive Rivalry</a:t>
            </a:r>
            <a:endParaRPr kumimoji="0" lang="en-US" sz="1200" b="0" i="0" u="none" strike="noStrike" kern="1200" cap="none" spc="0" normalizeH="0" baseline="0" noProof="0" dirty="0">
              <a:ln>
                <a:noFill/>
              </a:ln>
              <a:solidFill>
                <a:prstClr val="white"/>
              </a:solidFill>
              <a:effectLst/>
              <a:uLnTx/>
              <a:uFillTx/>
              <a:latin typeface="Lexend  "/>
              <a:ea typeface="+mn-ea"/>
              <a:cs typeface="+mn-cs"/>
            </a:endParaRPr>
          </a:p>
        </p:txBody>
      </p:sp>
      <p:sp>
        <p:nvSpPr>
          <p:cNvPr id="36" name="TextBox 35">
            <a:extLst>
              <a:ext uri="{FF2B5EF4-FFF2-40B4-BE49-F238E27FC236}">
                <a16:creationId xmlns:a16="http://schemas.microsoft.com/office/drawing/2014/main" id="{B65D3FBA-759D-76A2-03EC-35106AE6168B}"/>
              </a:ext>
            </a:extLst>
          </p:cNvPr>
          <p:cNvSpPr txBox="1"/>
          <p:nvPr/>
        </p:nvSpPr>
        <p:spPr>
          <a:xfrm>
            <a:off x="7482567" y="2404388"/>
            <a:ext cx="36252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Maintain tech edge and capital barriers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through vertical integration.</a:t>
            </a:r>
          </a:p>
        </p:txBody>
      </p:sp>
      <p:sp>
        <p:nvSpPr>
          <p:cNvPr id="41" name="TextBox 40">
            <a:extLst>
              <a:ext uri="{FF2B5EF4-FFF2-40B4-BE49-F238E27FC236}">
                <a16:creationId xmlns:a16="http://schemas.microsoft.com/office/drawing/2014/main" id="{206F913D-9586-C3B6-3940-A361460681AD}"/>
              </a:ext>
            </a:extLst>
          </p:cNvPr>
          <p:cNvSpPr txBox="1"/>
          <p:nvPr/>
        </p:nvSpPr>
        <p:spPr>
          <a:xfrm>
            <a:off x="7482567" y="2893233"/>
            <a:ext cx="36252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Scale in-house inputs (feed, compost)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and build strategic supplier partnerships.</a:t>
            </a:r>
          </a:p>
        </p:txBody>
      </p:sp>
      <p:sp>
        <p:nvSpPr>
          <p:cNvPr id="42" name="TextBox 41">
            <a:extLst>
              <a:ext uri="{FF2B5EF4-FFF2-40B4-BE49-F238E27FC236}">
                <a16:creationId xmlns:a16="http://schemas.microsoft.com/office/drawing/2014/main" id="{3E884D1A-566F-8D21-DAC4-FF8DEC5C80B4}"/>
              </a:ext>
            </a:extLst>
          </p:cNvPr>
          <p:cNvSpPr txBox="1"/>
          <p:nvPr/>
        </p:nvSpPr>
        <p:spPr>
          <a:xfrm>
            <a:off x="7428809" y="3382078"/>
            <a:ext cx="3732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Develop proprietary, value-added products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branded verticals to reduce buyer leverage.</a:t>
            </a:r>
          </a:p>
        </p:txBody>
      </p:sp>
      <p:sp>
        <p:nvSpPr>
          <p:cNvPr id="43" name="TextBox 42">
            <a:extLst>
              <a:ext uri="{FF2B5EF4-FFF2-40B4-BE49-F238E27FC236}">
                <a16:creationId xmlns:a16="http://schemas.microsoft.com/office/drawing/2014/main" id="{6F0D80ED-0A50-4E80-FF30-F831141D4FCB}"/>
              </a:ext>
            </a:extLst>
          </p:cNvPr>
          <p:cNvSpPr txBox="1"/>
          <p:nvPr/>
        </p:nvSpPr>
        <p:spPr>
          <a:xfrm>
            <a:off x="7148017" y="3870923"/>
            <a:ext cx="42943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Invest in R&amp;D and sustainability-driven differentiation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to defend against plant-based alternatives.</a:t>
            </a:r>
          </a:p>
        </p:txBody>
      </p:sp>
      <p:sp>
        <p:nvSpPr>
          <p:cNvPr id="44" name="TextBox 43">
            <a:extLst>
              <a:ext uri="{FF2B5EF4-FFF2-40B4-BE49-F238E27FC236}">
                <a16:creationId xmlns:a16="http://schemas.microsoft.com/office/drawing/2014/main" id="{5700EE52-86DF-4B7C-9DB8-DF4641863688}"/>
              </a:ext>
            </a:extLst>
          </p:cNvPr>
          <p:cNvSpPr txBox="1"/>
          <p:nvPr/>
        </p:nvSpPr>
        <p:spPr>
          <a:xfrm>
            <a:off x="7148017" y="4359768"/>
            <a:ext cx="42943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Drive innovation and pursue M&amp;A to consolidate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Lexend  "/>
                <a:ea typeface="+mn-ea"/>
                <a:cs typeface="+mn-cs"/>
              </a:rPr>
              <a:t>regional market and reduce fragmentation.</a:t>
            </a:r>
          </a:p>
        </p:txBody>
      </p:sp>
      <p:pic>
        <p:nvPicPr>
          <p:cNvPr id="46" name="Graphic 45">
            <a:extLst>
              <a:ext uri="{FF2B5EF4-FFF2-40B4-BE49-F238E27FC236}">
                <a16:creationId xmlns:a16="http://schemas.microsoft.com/office/drawing/2014/main" id="{BACF650A-8CB8-15D8-FD13-C38B94A7B2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3479" y="2461284"/>
            <a:ext cx="751563" cy="2319479"/>
          </a:xfrm>
          <a:prstGeom prst="rect">
            <a:avLst/>
          </a:prstGeom>
        </p:spPr>
      </p:pic>
      <p:pic>
        <p:nvPicPr>
          <p:cNvPr id="49" name="Graphic 48">
            <a:extLst>
              <a:ext uri="{FF2B5EF4-FFF2-40B4-BE49-F238E27FC236}">
                <a16:creationId xmlns:a16="http://schemas.microsoft.com/office/drawing/2014/main" id="{418C01B6-9AC9-2FAE-F448-A83077BC4F25}"/>
              </a:ext>
            </a:extLst>
          </p:cNvPr>
          <p:cNvPicPr>
            <a:picLocks noChangeAspect="1"/>
          </p:cNvPicPr>
          <p:nvPr/>
        </p:nvPicPr>
        <p:blipFill>
          <a:blip r:embed="rId7">
            <a:extLst>
              <a:ext uri="{96DAC541-7B7A-43D3-8B79-37D633B846F1}">
                <asvg:svgBlip xmlns:asvg="http://schemas.microsoft.com/office/drawing/2016/SVG/main" r:embed="rId8"/>
              </a:ext>
            </a:extLst>
          </a:blip>
          <a:srcRect l="5291" r="412"/>
          <a:stretch/>
        </p:blipFill>
        <p:spPr>
          <a:xfrm>
            <a:off x="0" y="6110255"/>
            <a:ext cx="8387654" cy="747746"/>
          </a:xfrm>
          <a:prstGeom prst="rect">
            <a:avLst/>
          </a:prstGeom>
        </p:spPr>
      </p:pic>
      <p:pic>
        <p:nvPicPr>
          <p:cNvPr id="50" name="Graphic 49">
            <a:extLst>
              <a:ext uri="{FF2B5EF4-FFF2-40B4-BE49-F238E27FC236}">
                <a16:creationId xmlns:a16="http://schemas.microsoft.com/office/drawing/2014/main" id="{DF0CC415-22B8-AE36-12DD-B2415AD915A0}"/>
              </a:ext>
            </a:extLst>
          </p:cNvPr>
          <p:cNvPicPr>
            <a:picLocks noChangeAspect="1"/>
          </p:cNvPicPr>
          <p:nvPr/>
        </p:nvPicPr>
        <p:blipFill>
          <a:blip r:embed="rId7">
            <a:extLst>
              <a:ext uri="{96DAC541-7B7A-43D3-8B79-37D633B846F1}">
                <asvg:svgBlip xmlns:asvg="http://schemas.microsoft.com/office/drawing/2016/SVG/main" r:embed="rId8"/>
              </a:ext>
            </a:extLst>
          </a:blip>
          <a:srcRect l="-4499" r="9450"/>
          <a:stretch/>
        </p:blipFill>
        <p:spPr>
          <a:xfrm>
            <a:off x="3737429" y="6110255"/>
            <a:ext cx="8454571" cy="747746"/>
          </a:xfrm>
          <a:prstGeom prst="rect">
            <a:avLst/>
          </a:prstGeom>
        </p:spPr>
      </p:pic>
    </p:spTree>
    <p:extLst>
      <p:ext uri="{BB962C8B-B14F-4D97-AF65-F5344CB8AC3E}">
        <p14:creationId xmlns:p14="http://schemas.microsoft.com/office/powerpoint/2010/main" val="202667473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EF614BA4-1C11-8809-B1A2-170B25FFC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F948B300-A157-6AEE-A838-F567965E964C}"/>
              </a:ext>
            </a:extLst>
          </p:cNvPr>
          <p:cNvSpPr txBox="1"/>
          <p:nvPr/>
        </p:nvSpPr>
        <p:spPr>
          <a:xfrm>
            <a:off x="381639" y="1016901"/>
            <a:ext cx="62186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
                <a:ea typeface="+mn-ea"/>
                <a:cs typeface="+mn-cs"/>
              </a:rPr>
              <a:t>DN AGRAR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
                <a:ea typeface="+mn-ea"/>
                <a:cs typeface="+mn-cs"/>
              </a:rPr>
              <a:t>Strategy for 2030: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
                <a:ea typeface="+mn-ea"/>
                <a:cs typeface="+mn-cs"/>
              </a:rPr>
              <a:t>A Vision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7C1A"/>
                </a:solidFill>
                <a:effectLst/>
                <a:uLnTx/>
                <a:uFillTx/>
                <a:latin typeface="Lexend  "/>
                <a:ea typeface="+mn-ea"/>
                <a:cs typeface="+mn-cs"/>
              </a:rPr>
              <a:t>Growth,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9100"/>
                </a:solidFill>
                <a:effectLst/>
                <a:uLnTx/>
                <a:uFillTx/>
                <a:latin typeface="Lexend  "/>
                <a:ea typeface="+mn-ea"/>
                <a:cs typeface="+mn-cs"/>
              </a:rPr>
              <a:t>Innovation,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881"/>
                </a:solidFill>
                <a:effectLst/>
                <a:uLnTx/>
                <a:uFillTx/>
                <a:latin typeface="Lexend  "/>
                <a:ea typeface="+mn-ea"/>
                <a:cs typeface="+mn-cs"/>
              </a:rPr>
              <a:t>and Value Creation</a:t>
            </a:r>
          </a:p>
        </p:txBody>
      </p:sp>
      <p:sp>
        <p:nvSpPr>
          <p:cNvPr id="6" name="Rectangle: Rounded Corners 5">
            <a:extLst>
              <a:ext uri="{FF2B5EF4-FFF2-40B4-BE49-F238E27FC236}">
                <a16:creationId xmlns:a16="http://schemas.microsoft.com/office/drawing/2014/main" id="{ECC15CCB-A2E2-C098-7EE6-7565E393DFED}"/>
              </a:ext>
            </a:extLst>
          </p:cNvPr>
          <p:cNvSpPr/>
          <p:nvPr/>
        </p:nvSpPr>
        <p:spPr>
          <a:xfrm>
            <a:off x="6186341" y="1021762"/>
            <a:ext cx="4257250" cy="381362"/>
          </a:xfrm>
          <a:prstGeom prst="roundRect">
            <a:avLst>
              <a:gd name="adj" fmla="val 50000"/>
            </a:avLst>
          </a:prstGeom>
          <a:gradFill flip="none" rotWithShape="1">
            <a:gsLst>
              <a:gs pos="84000">
                <a:srgbClr val="015422"/>
              </a:gs>
              <a:gs pos="0">
                <a:srgbClr val="7BB1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560C54D-96CD-EC83-7C79-77BD51922064}"/>
              </a:ext>
            </a:extLst>
          </p:cNvPr>
          <p:cNvSpPr txBox="1"/>
          <p:nvPr/>
        </p:nvSpPr>
        <p:spPr>
          <a:xfrm>
            <a:off x="6280731" y="1058554"/>
            <a:ext cx="22701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Lexend "/>
                <a:ea typeface="+mn-ea"/>
                <a:cs typeface="+mn-cs"/>
              </a:rPr>
              <a:t>BUSINESS SEGMENTS:</a:t>
            </a:r>
          </a:p>
        </p:txBody>
      </p:sp>
      <p:sp>
        <p:nvSpPr>
          <p:cNvPr id="7" name="Rectangle: Rounded Corners 6">
            <a:extLst>
              <a:ext uri="{FF2B5EF4-FFF2-40B4-BE49-F238E27FC236}">
                <a16:creationId xmlns:a16="http://schemas.microsoft.com/office/drawing/2014/main" id="{0A1ED7F2-F82D-6030-656C-DD11B8A64C9D}"/>
              </a:ext>
            </a:extLst>
          </p:cNvPr>
          <p:cNvSpPr/>
          <p:nvPr/>
        </p:nvSpPr>
        <p:spPr>
          <a:xfrm>
            <a:off x="6522178" y="1665533"/>
            <a:ext cx="2270173" cy="1029660"/>
          </a:xfrm>
          <a:prstGeom prst="roundRect">
            <a:avLst/>
          </a:prstGeom>
          <a:solidFill>
            <a:srgbClr val="FFFB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descr="A green circle with black background&#10;&#10;AI-generated content may be incorrect.">
            <a:extLst>
              <a:ext uri="{FF2B5EF4-FFF2-40B4-BE49-F238E27FC236}">
                <a16:creationId xmlns:a16="http://schemas.microsoft.com/office/drawing/2014/main" id="{5D8EB6D1-AEC2-CE73-9360-5F6ED803CA02}"/>
              </a:ext>
            </a:extLst>
          </p:cNvPr>
          <p:cNvPicPr>
            <a:picLocks noChangeAspect="1"/>
          </p:cNvPicPr>
          <p:nvPr/>
        </p:nvPicPr>
        <p:blipFill>
          <a:blip r:embed="rId3"/>
          <a:stretch>
            <a:fillRect/>
          </a:stretch>
        </p:blipFill>
        <p:spPr>
          <a:xfrm>
            <a:off x="6186341" y="1844246"/>
            <a:ext cx="671674" cy="667574"/>
          </a:xfrm>
          <a:prstGeom prst="rect">
            <a:avLst/>
          </a:prstGeom>
        </p:spPr>
      </p:pic>
      <p:grpSp>
        <p:nvGrpSpPr>
          <p:cNvPr id="18" name="Group 17">
            <a:extLst>
              <a:ext uri="{FF2B5EF4-FFF2-40B4-BE49-F238E27FC236}">
                <a16:creationId xmlns:a16="http://schemas.microsoft.com/office/drawing/2014/main" id="{DCB9B36B-C7CB-D62C-B215-AC473DE574C8}"/>
              </a:ext>
            </a:extLst>
          </p:cNvPr>
          <p:cNvGrpSpPr/>
          <p:nvPr/>
        </p:nvGrpSpPr>
        <p:grpSpPr>
          <a:xfrm>
            <a:off x="9112072" y="1665533"/>
            <a:ext cx="2606010" cy="1029660"/>
            <a:chOff x="9204351" y="1498387"/>
            <a:chExt cx="2606010" cy="1029660"/>
          </a:xfrm>
        </p:grpSpPr>
        <p:sp>
          <p:nvSpPr>
            <p:cNvPr id="8" name="Rectangle: Rounded Corners 7">
              <a:extLst>
                <a:ext uri="{FF2B5EF4-FFF2-40B4-BE49-F238E27FC236}">
                  <a16:creationId xmlns:a16="http://schemas.microsoft.com/office/drawing/2014/main" id="{470E6711-A47C-6131-D522-686B48C6EA60}"/>
                </a:ext>
              </a:extLst>
            </p:cNvPr>
            <p:cNvSpPr/>
            <p:nvPr/>
          </p:nvSpPr>
          <p:spPr>
            <a:xfrm>
              <a:off x="9540188" y="1498387"/>
              <a:ext cx="2270173" cy="1029660"/>
            </a:xfrm>
            <a:prstGeom prst="roundRect">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descr="A green circle with black background&#10;&#10;AI-generated content may be incorrect.">
              <a:extLst>
                <a:ext uri="{FF2B5EF4-FFF2-40B4-BE49-F238E27FC236}">
                  <a16:creationId xmlns:a16="http://schemas.microsoft.com/office/drawing/2014/main" id="{D3457E06-D757-D310-4A01-2AC813F727DE}"/>
                </a:ext>
              </a:extLst>
            </p:cNvPr>
            <p:cNvPicPr>
              <a:picLocks noChangeAspect="1"/>
            </p:cNvPicPr>
            <p:nvPr/>
          </p:nvPicPr>
          <p:blipFill>
            <a:blip r:embed="rId3"/>
            <a:stretch>
              <a:fillRect/>
            </a:stretch>
          </p:blipFill>
          <p:spPr>
            <a:xfrm>
              <a:off x="9204351" y="1677100"/>
              <a:ext cx="671674" cy="667574"/>
            </a:xfrm>
            <a:prstGeom prst="rect">
              <a:avLst/>
            </a:prstGeom>
          </p:spPr>
        </p:pic>
      </p:grpSp>
      <p:grpSp>
        <p:nvGrpSpPr>
          <p:cNvPr id="26" name="Group 25">
            <a:extLst>
              <a:ext uri="{FF2B5EF4-FFF2-40B4-BE49-F238E27FC236}">
                <a16:creationId xmlns:a16="http://schemas.microsoft.com/office/drawing/2014/main" id="{0E22955E-6910-A78B-F894-5FA13C704096}"/>
              </a:ext>
            </a:extLst>
          </p:cNvPr>
          <p:cNvGrpSpPr/>
          <p:nvPr/>
        </p:nvGrpSpPr>
        <p:grpSpPr>
          <a:xfrm>
            <a:off x="6186341" y="4163469"/>
            <a:ext cx="2606010" cy="1029660"/>
            <a:chOff x="6478405" y="1498387"/>
            <a:chExt cx="2606010" cy="1029660"/>
          </a:xfrm>
        </p:grpSpPr>
        <p:sp>
          <p:nvSpPr>
            <p:cNvPr id="27" name="Rectangle: Rounded Corners 26">
              <a:extLst>
                <a:ext uri="{FF2B5EF4-FFF2-40B4-BE49-F238E27FC236}">
                  <a16:creationId xmlns:a16="http://schemas.microsoft.com/office/drawing/2014/main" id="{788957F4-B99E-F08D-BC1D-C73F588642E2}"/>
                </a:ext>
              </a:extLst>
            </p:cNvPr>
            <p:cNvSpPr/>
            <p:nvPr/>
          </p:nvSpPr>
          <p:spPr>
            <a:xfrm>
              <a:off x="6814242" y="1498387"/>
              <a:ext cx="2270173" cy="1029660"/>
            </a:xfrm>
            <a:prstGeom prst="roundRect">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8" name="Picture 27" descr="A green circle with black background&#10;&#10;AI-generated content may be incorrect.">
              <a:extLst>
                <a:ext uri="{FF2B5EF4-FFF2-40B4-BE49-F238E27FC236}">
                  <a16:creationId xmlns:a16="http://schemas.microsoft.com/office/drawing/2014/main" id="{05BD291D-8470-E168-EA13-CB99DEAB888E}"/>
                </a:ext>
              </a:extLst>
            </p:cNvPr>
            <p:cNvPicPr>
              <a:picLocks noChangeAspect="1"/>
            </p:cNvPicPr>
            <p:nvPr/>
          </p:nvPicPr>
          <p:blipFill>
            <a:blip r:embed="rId3"/>
            <a:stretch>
              <a:fillRect/>
            </a:stretch>
          </p:blipFill>
          <p:spPr>
            <a:xfrm>
              <a:off x="6478405" y="1677100"/>
              <a:ext cx="671674" cy="667574"/>
            </a:xfrm>
            <a:prstGeom prst="rect">
              <a:avLst/>
            </a:prstGeom>
          </p:spPr>
        </p:pic>
      </p:grpSp>
      <p:grpSp>
        <p:nvGrpSpPr>
          <p:cNvPr id="29" name="Group 28">
            <a:extLst>
              <a:ext uri="{FF2B5EF4-FFF2-40B4-BE49-F238E27FC236}">
                <a16:creationId xmlns:a16="http://schemas.microsoft.com/office/drawing/2014/main" id="{D4067B00-4A81-73FD-5FC8-C1868BD93FF5}"/>
              </a:ext>
            </a:extLst>
          </p:cNvPr>
          <p:cNvGrpSpPr/>
          <p:nvPr/>
        </p:nvGrpSpPr>
        <p:grpSpPr>
          <a:xfrm>
            <a:off x="9112072" y="4163469"/>
            <a:ext cx="2606010" cy="1029660"/>
            <a:chOff x="9204351" y="1498387"/>
            <a:chExt cx="2606010" cy="1029660"/>
          </a:xfrm>
        </p:grpSpPr>
        <p:sp>
          <p:nvSpPr>
            <p:cNvPr id="30" name="Rectangle: Rounded Corners 29">
              <a:extLst>
                <a:ext uri="{FF2B5EF4-FFF2-40B4-BE49-F238E27FC236}">
                  <a16:creationId xmlns:a16="http://schemas.microsoft.com/office/drawing/2014/main" id="{3ECFE9CD-998A-3851-240C-D36B15BD34FB}"/>
                </a:ext>
              </a:extLst>
            </p:cNvPr>
            <p:cNvSpPr/>
            <p:nvPr/>
          </p:nvSpPr>
          <p:spPr>
            <a:xfrm>
              <a:off x="9540188" y="1498387"/>
              <a:ext cx="2270173" cy="1029660"/>
            </a:xfrm>
            <a:prstGeom prst="roundRect">
              <a:avLst/>
            </a:prstGeom>
            <a:solidFill>
              <a:srgbClr val="7B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1" name="Picture 30" descr="A green circle with black background&#10;&#10;AI-generated content may be incorrect.">
              <a:extLst>
                <a:ext uri="{FF2B5EF4-FFF2-40B4-BE49-F238E27FC236}">
                  <a16:creationId xmlns:a16="http://schemas.microsoft.com/office/drawing/2014/main" id="{0DD4703C-D1E4-DB5B-EED1-821BC9B53698}"/>
                </a:ext>
              </a:extLst>
            </p:cNvPr>
            <p:cNvPicPr>
              <a:picLocks noChangeAspect="1"/>
            </p:cNvPicPr>
            <p:nvPr/>
          </p:nvPicPr>
          <p:blipFill>
            <a:blip r:embed="rId3"/>
            <a:stretch>
              <a:fillRect/>
            </a:stretch>
          </p:blipFill>
          <p:spPr>
            <a:xfrm>
              <a:off x="9204351" y="1677100"/>
              <a:ext cx="671674" cy="667574"/>
            </a:xfrm>
            <a:prstGeom prst="rect">
              <a:avLst/>
            </a:prstGeom>
          </p:spPr>
        </p:pic>
      </p:grpSp>
      <p:grpSp>
        <p:nvGrpSpPr>
          <p:cNvPr id="32" name="Group 31">
            <a:extLst>
              <a:ext uri="{FF2B5EF4-FFF2-40B4-BE49-F238E27FC236}">
                <a16:creationId xmlns:a16="http://schemas.microsoft.com/office/drawing/2014/main" id="{CE155E3B-855D-794C-FF68-EA7BA4CD6095}"/>
              </a:ext>
            </a:extLst>
          </p:cNvPr>
          <p:cNvGrpSpPr/>
          <p:nvPr/>
        </p:nvGrpSpPr>
        <p:grpSpPr>
          <a:xfrm>
            <a:off x="6186341" y="2914501"/>
            <a:ext cx="2606010" cy="1029660"/>
            <a:chOff x="6478405" y="1498387"/>
            <a:chExt cx="2606010" cy="1029660"/>
          </a:xfrm>
        </p:grpSpPr>
        <p:sp>
          <p:nvSpPr>
            <p:cNvPr id="33" name="Rectangle: Rounded Corners 32">
              <a:extLst>
                <a:ext uri="{FF2B5EF4-FFF2-40B4-BE49-F238E27FC236}">
                  <a16:creationId xmlns:a16="http://schemas.microsoft.com/office/drawing/2014/main" id="{F4D58848-0591-41BB-CB11-C253F97321F4}"/>
                </a:ext>
              </a:extLst>
            </p:cNvPr>
            <p:cNvSpPr/>
            <p:nvPr/>
          </p:nvSpPr>
          <p:spPr>
            <a:xfrm>
              <a:off x="6814242" y="1498387"/>
              <a:ext cx="2270173" cy="1029660"/>
            </a:xfrm>
            <a:prstGeom prst="roundRect">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4" name="Picture 33" descr="A green circle with black background&#10;&#10;AI-generated content may be incorrect.">
              <a:extLst>
                <a:ext uri="{FF2B5EF4-FFF2-40B4-BE49-F238E27FC236}">
                  <a16:creationId xmlns:a16="http://schemas.microsoft.com/office/drawing/2014/main" id="{44C83719-E0F0-6E2F-70F7-E18AE77704EE}"/>
                </a:ext>
              </a:extLst>
            </p:cNvPr>
            <p:cNvPicPr>
              <a:picLocks noChangeAspect="1"/>
            </p:cNvPicPr>
            <p:nvPr/>
          </p:nvPicPr>
          <p:blipFill>
            <a:blip r:embed="rId3"/>
            <a:stretch>
              <a:fillRect/>
            </a:stretch>
          </p:blipFill>
          <p:spPr>
            <a:xfrm>
              <a:off x="6478405" y="1677100"/>
              <a:ext cx="671674" cy="667574"/>
            </a:xfrm>
            <a:prstGeom prst="rect">
              <a:avLst/>
            </a:prstGeom>
          </p:spPr>
        </p:pic>
      </p:grpSp>
      <p:grpSp>
        <p:nvGrpSpPr>
          <p:cNvPr id="35" name="Group 34">
            <a:extLst>
              <a:ext uri="{FF2B5EF4-FFF2-40B4-BE49-F238E27FC236}">
                <a16:creationId xmlns:a16="http://schemas.microsoft.com/office/drawing/2014/main" id="{064746FE-9DDA-C66B-B590-E6CA7F26710A}"/>
              </a:ext>
            </a:extLst>
          </p:cNvPr>
          <p:cNvGrpSpPr/>
          <p:nvPr/>
        </p:nvGrpSpPr>
        <p:grpSpPr>
          <a:xfrm>
            <a:off x="9112072" y="2914501"/>
            <a:ext cx="2606010" cy="1029660"/>
            <a:chOff x="9204351" y="1498387"/>
            <a:chExt cx="2606010" cy="1029660"/>
          </a:xfrm>
        </p:grpSpPr>
        <p:sp>
          <p:nvSpPr>
            <p:cNvPr id="36" name="Rectangle: Rounded Corners 35">
              <a:extLst>
                <a:ext uri="{FF2B5EF4-FFF2-40B4-BE49-F238E27FC236}">
                  <a16:creationId xmlns:a16="http://schemas.microsoft.com/office/drawing/2014/main" id="{E71EB81E-683A-7B7E-6EE6-2A03DECC55D4}"/>
                </a:ext>
              </a:extLst>
            </p:cNvPr>
            <p:cNvSpPr/>
            <p:nvPr/>
          </p:nvSpPr>
          <p:spPr>
            <a:xfrm>
              <a:off x="9540188" y="1498387"/>
              <a:ext cx="2270173" cy="1029660"/>
            </a:xfrm>
            <a:prstGeom prst="roundRect">
              <a:avLst/>
            </a:prstGeom>
            <a:solidFill>
              <a:srgbClr val="E87C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7" name="Picture 36" descr="A green circle with black background&#10;&#10;AI-generated content may be incorrect.">
              <a:extLst>
                <a:ext uri="{FF2B5EF4-FFF2-40B4-BE49-F238E27FC236}">
                  <a16:creationId xmlns:a16="http://schemas.microsoft.com/office/drawing/2014/main" id="{B819C875-EB0E-BBB8-6547-5E3F0D6DD54F}"/>
                </a:ext>
              </a:extLst>
            </p:cNvPr>
            <p:cNvPicPr>
              <a:picLocks noChangeAspect="1"/>
            </p:cNvPicPr>
            <p:nvPr/>
          </p:nvPicPr>
          <p:blipFill>
            <a:blip r:embed="rId3"/>
            <a:stretch>
              <a:fillRect/>
            </a:stretch>
          </p:blipFill>
          <p:spPr>
            <a:xfrm>
              <a:off x="9204351" y="1677100"/>
              <a:ext cx="671674" cy="667574"/>
            </a:xfrm>
            <a:prstGeom prst="rect">
              <a:avLst/>
            </a:prstGeom>
          </p:spPr>
        </p:pic>
      </p:grpSp>
      <p:sp>
        <p:nvSpPr>
          <p:cNvPr id="41" name="TextBox 40">
            <a:extLst>
              <a:ext uri="{FF2B5EF4-FFF2-40B4-BE49-F238E27FC236}">
                <a16:creationId xmlns:a16="http://schemas.microsoft.com/office/drawing/2014/main" id="{885D6A7E-87F2-81E5-270D-4BC706F349C8}"/>
              </a:ext>
            </a:extLst>
          </p:cNvPr>
          <p:cNvSpPr txBox="1"/>
          <p:nvPr/>
        </p:nvSpPr>
        <p:spPr>
          <a:xfrm>
            <a:off x="6335527" y="1939506"/>
            <a:ext cx="34496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1</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sp>
        <p:nvSpPr>
          <p:cNvPr id="42" name="TextBox 41">
            <a:extLst>
              <a:ext uri="{FF2B5EF4-FFF2-40B4-BE49-F238E27FC236}">
                <a16:creationId xmlns:a16="http://schemas.microsoft.com/office/drawing/2014/main" id="{1773F744-038D-518D-A1E7-AF7D68981ADF}"/>
              </a:ext>
            </a:extLst>
          </p:cNvPr>
          <p:cNvSpPr txBox="1"/>
          <p:nvPr/>
        </p:nvSpPr>
        <p:spPr>
          <a:xfrm>
            <a:off x="9275426" y="1939506"/>
            <a:ext cx="36099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2</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sp>
        <p:nvSpPr>
          <p:cNvPr id="43" name="TextBox 42">
            <a:extLst>
              <a:ext uri="{FF2B5EF4-FFF2-40B4-BE49-F238E27FC236}">
                <a16:creationId xmlns:a16="http://schemas.microsoft.com/office/drawing/2014/main" id="{F85CF138-8AE8-1BE7-1E41-916812B9E490}"/>
              </a:ext>
            </a:extLst>
          </p:cNvPr>
          <p:cNvSpPr txBox="1"/>
          <p:nvPr/>
        </p:nvSpPr>
        <p:spPr>
          <a:xfrm>
            <a:off x="6335527" y="3197871"/>
            <a:ext cx="354584"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3</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sp>
        <p:nvSpPr>
          <p:cNvPr id="44" name="TextBox 43">
            <a:extLst>
              <a:ext uri="{FF2B5EF4-FFF2-40B4-BE49-F238E27FC236}">
                <a16:creationId xmlns:a16="http://schemas.microsoft.com/office/drawing/2014/main" id="{D1012E89-C2EF-7FEE-6FB0-5BC5D1345B17}"/>
              </a:ext>
            </a:extLst>
          </p:cNvPr>
          <p:cNvSpPr txBox="1"/>
          <p:nvPr/>
        </p:nvSpPr>
        <p:spPr>
          <a:xfrm>
            <a:off x="9275426" y="3197871"/>
            <a:ext cx="383438"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4</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sp>
        <p:nvSpPr>
          <p:cNvPr id="45" name="TextBox 44">
            <a:extLst>
              <a:ext uri="{FF2B5EF4-FFF2-40B4-BE49-F238E27FC236}">
                <a16:creationId xmlns:a16="http://schemas.microsoft.com/office/drawing/2014/main" id="{1478AEE1-E43E-B837-4E2A-67511C8323F3}"/>
              </a:ext>
            </a:extLst>
          </p:cNvPr>
          <p:cNvSpPr txBox="1"/>
          <p:nvPr/>
        </p:nvSpPr>
        <p:spPr>
          <a:xfrm>
            <a:off x="6335527" y="4427621"/>
            <a:ext cx="367408"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5</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sp>
        <p:nvSpPr>
          <p:cNvPr id="46" name="TextBox 45">
            <a:extLst>
              <a:ext uri="{FF2B5EF4-FFF2-40B4-BE49-F238E27FC236}">
                <a16:creationId xmlns:a16="http://schemas.microsoft.com/office/drawing/2014/main" id="{BF8651DB-61F3-DDDB-6902-0A60419B0AAA}"/>
              </a:ext>
            </a:extLst>
          </p:cNvPr>
          <p:cNvSpPr txBox="1"/>
          <p:nvPr/>
        </p:nvSpPr>
        <p:spPr>
          <a:xfrm>
            <a:off x="9275426" y="4427621"/>
            <a:ext cx="36260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6</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sp>
        <p:nvSpPr>
          <p:cNvPr id="49" name="TextBox 48">
            <a:extLst>
              <a:ext uri="{FF2B5EF4-FFF2-40B4-BE49-F238E27FC236}">
                <a16:creationId xmlns:a16="http://schemas.microsoft.com/office/drawing/2014/main" id="{703D1A9F-66B5-4044-4D35-EA6DE484B7F2}"/>
              </a:ext>
            </a:extLst>
          </p:cNvPr>
          <p:cNvSpPr txBox="1"/>
          <p:nvPr/>
        </p:nvSpPr>
        <p:spPr>
          <a:xfrm>
            <a:off x="6917629" y="2039533"/>
            <a:ext cx="15231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MILK Production</a:t>
            </a:r>
          </a:p>
        </p:txBody>
      </p:sp>
      <p:sp>
        <p:nvSpPr>
          <p:cNvPr id="50" name="TextBox 49">
            <a:extLst>
              <a:ext uri="{FF2B5EF4-FFF2-40B4-BE49-F238E27FC236}">
                <a16:creationId xmlns:a16="http://schemas.microsoft.com/office/drawing/2014/main" id="{BFC713F8-A2F7-8815-FE17-5BB923D8BA1D}"/>
              </a:ext>
            </a:extLst>
          </p:cNvPr>
          <p:cNvSpPr txBox="1"/>
          <p:nvPr/>
        </p:nvSpPr>
        <p:spPr>
          <a:xfrm>
            <a:off x="9849064" y="2039533"/>
            <a:ext cx="9781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black"/>
                </a:solidFill>
                <a:effectLst/>
                <a:uLnTx/>
                <a:uFillTx/>
                <a:latin typeface="Lexend "/>
                <a:ea typeface="+mn-ea"/>
                <a:cs typeface="+mn-cs"/>
              </a:rPr>
              <a:t>COMPOST</a:t>
            </a:r>
            <a:endParaRPr kumimoji="0" lang="en-US" sz="1200" b="1" i="0" u="none" strike="noStrike" kern="1200" cap="none" spc="0" normalizeH="0" baseline="0" noProof="0" dirty="0">
              <a:ln>
                <a:noFill/>
              </a:ln>
              <a:solidFill>
                <a:prstClr val="black"/>
              </a:solidFill>
              <a:effectLst/>
              <a:uLnTx/>
              <a:uFillTx/>
              <a:latin typeface="Lexend "/>
              <a:ea typeface="+mn-ea"/>
              <a:cs typeface="+mn-cs"/>
            </a:endParaRPr>
          </a:p>
        </p:txBody>
      </p:sp>
      <p:sp>
        <p:nvSpPr>
          <p:cNvPr id="52" name="TextBox 51">
            <a:extLst>
              <a:ext uri="{FF2B5EF4-FFF2-40B4-BE49-F238E27FC236}">
                <a16:creationId xmlns:a16="http://schemas.microsoft.com/office/drawing/2014/main" id="{0BA6D423-52F8-8AE5-85C1-CBB228EFBF92}"/>
              </a:ext>
            </a:extLst>
          </p:cNvPr>
          <p:cNvSpPr txBox="1"/>
          <p:nvPr/>
        </p:nvSpPr>
        <p:spPr>
          <a:xfrm>
            <a:off x="6917629" y="3299841"/>
            <a:ext cx="14350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GREEN ENERGY</a:t>
            </a:r>
          </a:p>
        </p:txBody>
      </p:sp>
      <p:sp>
        <p:nvSpPr>
          <p:cNvPr id="53" name="TextBox 52">
            <a:extLst>
              <a:ext uri="{FF2B5EF4-FFF2-40B4-BE49-F238E27FC236}">
                <a16:creationId xmlns:a16="http://schemas.microsoft.com/office/drawing/2014/main" id="{E2A11C36-6C14-1E85-7700-7660CB6F74BF}"/>
              </a:ext>
            </a:extLst>
          </p:cNvPr>
          <p:cNvSpPr txBox="1"/>
          <p:nvPr/>
        </p:nvSpPr>
        <p:spPr>
          <a:xfrm>
            <a:off x="9849064" y="3126562"/>
            <a:ext cx="18036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VERTICAL FARMING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Production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wheatgrass</a:t>
            </a:r>
          </a:p>
        </p:txBody>
      </p:sp>
      <p:sp>
        <p:nvSpPr>
          <p:cNvPr id="54" name="TextBox 53">
            <a:extLst>
              <a:ext uri="{FF2B5EF4-FFF2-40B4-BE49-F238E27FC236}">
                <a16:creationId xmlns:a16="http://schemas.microsoft.com/office/drawing/2014/main" id="{6A5EE121-89B8-98FA-4791-097145F8F2A1}"/>
              </a:ext>
            </a:extLst>
          </p:cNvPr>
          <p:cNvSpPr txBox="1"/>
          <p:nvPr/>
        </p:nvSpPr>
        <p:spPr>
          <a:xfrm>
            <a:off x="6917629" y="4474063"/>
            <a:ext cx="17091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ALTERNATIVES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VALORIZING MILK</a:t>
            </a:r>
          </a:p>
        </p:txBody>
      </p:sp>
      <p:sp>
        <p:nvSpPr>
          <p:cNvPr id="55" name="TextBox 54">
            <a:extLst>
              <a:ext uri="{FF2B5EF4-FFF2-40B4-BE49-F238E27FC236}">
                <a16:creationId xmlns:a16="http://schemas.microsoft.com/office/drawing/2014/main" id="{767AF067-4D00-4AD9-C2F6-DBAD6F833261}"/>
              </a:ext>
            </a:extLst>
          </p:cNvPr>
          <p:cNvSpPr txBox="1"/>
          <p:nvPr/>
        </p:nvSpPr>
        <p:spPr>
          <a:xfrm>
            <a:off x="9849064" y="4525554"/>
            <a:ext cx="13901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dirty="0">
                <a:ln>
                  <a:noFill/>
                </a:ln>
                <a:solidFill>
                  <a:prstClr val="white"/>
                </a:solidFill>
                <a:effectLst/>
                <a:uLnTx/>
                <a:uFillTx/>
                <a:latin typeface="Lexend "/>
                <a:ea typeface="+mn-ea"/>
                <a:cs typeface="+mn-cs"/>
              </a:rPr>
              <a:t>GREENHOUSES</a:t>
            </a:r>
            <a:endParaRPr kumimoji="0" lang="en-US" sz="1200" b="1" i="0" u="none" strike="noStrike" kern="1200" cap="none" spc="0" normalizeH="0" baseline="0" noProof="0" dirty="0">
              <a:ln>
                <a:noFill/>
              </a:ln>
              <a:solidFill>
                <a:prstClr val="white"/>
              </a:solidFill>
              <a:effectLst/>
              <a:uLnTx/>
              <a:uFillTx/>
              <a:latin typeface="Lexend "/>
              <a:ea typeface="+mn-ea"/>
              <a:cs typeface="+mn-cs"/>
            </a:endParaRPr>
          </a:p>
        </p:txBody>
      </p:sp>
      <p:pic>
        <p:nvPicPr>
          <p:cNvPr id="58" name="Graphic 57">
            <a:extLst>
              <a:ext uri="{FF2B5EF4-FFF2-40B4-BE49-F238E27FC236}">
                <a16:creationId xmlns:a16="http://schemas.microsoft.com/office/drawing/2014/main" id="{AE1EB384-0848-A237-0179-F51BDAFCFE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575257" y="5626761"/>
            <a:ext cx="3142902" cy="1231240"/>
          </a:xfrm>
          <a:prstGeom prst="rect">
            <a:avLst/>
          </a:prstGeom>
        </p:spPr>
      </p:pic>
    </p:spTree>
    <p:extLst>
      <p:ext uri="{BB962C8B-B14F-4D97-AF65-F5344CB8AC3E}">
        <p14:creationId xmlns:p14="http://schemas.microsoft.com/office/powerpoint/2010/main" val="263818962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5422"/>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0257139-AC54-478B-5DA4-0092679C7F00}"/>
              </a:ext>
            </a:extLst>
          </p:cNvPr>
          <p:cNvSpPr/>
          <p:nvPr/>
        </p:nvSpPr>
        <p:spPr>
          <a:xfrm>
            <a:off x="6273568" y="4261569"/>
            <a:ext cx="5464311" cy="1928857"/>
          </a:xfrm>
          <a:prstGeom prst="roundRect">
            <a:avLst>
              <a:gd name="adj" fmla="val 4913"/>
            </a:avLst>
          </a:prstGeom>
          <a:solidFill>
            <a:srgbClr val="1A8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Rounded Corners 16">
            <a:extLst>
              <a:ext uri="{FF2B5EF4-FFF2-40B4-BE49-F238E27FC236}">
                <a16:creationId xmlns:a16="http://schemas.microsoft.com/office/drawing/2014/main" id="{5AD437C7-AEB4-F7CF-7F60-35E7FA7F9331}"/>
              </a:ext>
            </a:extLst>
          </p:cNvPr>
          <p:cNvSpPr/>
          <p:nvPr/>
        </p:nvSpPr>
        <p:spPr>
          <a:xfrm>
            <a:off x="454124" y="4261569"/>
            <a:ext cx="5464310" cy="1928857"/>
          </a:xfrm>
          <a:prstGeom prst="roundRect">
            <a:avLst>
              <a:gd name="adj" fmla="val 4913"/>
            </a:avLst>
          </a:prstGeom>
          <a:solidFill>
            <a:srgbClr val="EAC7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938B7FFC-B8D4-76B4-5B93-A857A98827C1}"/>
              </a:ext>
            </a:extLst>
          </p:cNvPr>
          <p:cNvSpPr/>
          <p:nvPr/>
        </p:nvSpPr>
        <p:spPr>
          <a:xfrm>
            <a:off x="6273568" y="1954585"/>
            <a:ext cx="5464311" cy="1928857"/>
          </a:xfrm>
          <a:prstGeom prst="roundRect">
            <a:avLst>
              <a:gd name="adj" fmla="val 4913"/>
            </a:avLst>
          </a:prstGeom>
          <a:solidFill>
            <a:srgbClr val="FFC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1" descr="A logo with white letters and green and orange circle&#10;&#10;AI-generated content may be incorrect.">
            <a:extLst>
              <a:ext uri="{FF2B5EF4-FFF2-40B4-BE49-F238E27FC236}">
                <a16:creationId xmlns:a16="http://schemas.microsoft.com/office/drawing/2014/main" id="{FAEA7E3D-983E-B9D7-1343-37347D1E6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F1091D7C-0B6B-99F8-0F82-280CBB424CC6}"/>
              </a:ext>
            </a:extLst>
          </p:cNvPr>
          <p:cNvSpPr txBox="1"/>
          <p:nvPr/>
        </p:nvSpPr>
        <p:spPr>
          <a:xfrm>
            <a:off x="1274981" y="667574"/>
            <a:ext cx="53253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exend" pitchFamily="2" charset="0"/>
                <a:ea typeface="+mn-ea"/>
                <a:cs typeface="+mn-cs"/>
              </a:rPr>
              <a:t>MILK Production</a:t>
            </a:r>
          </a:p>
        </p:txBody>
      </p:sp>
      <p:grpSp>
        <p:nvGrpSpPr>
          <p:cNvPr id="6" name="Group 5">
            <a:extLst>
              <a:ext uri="{FF2B5EF4-FFF2-40B4-BE49-F238E27FC236}">
                <a16:creationId xmlns:a16="http://schemas.microsoft.com/office/drawing/2014/main" id="{7FA08C94-A5E8-D295-0968-A260EB633000}"/>
              </a:ext>
            </a:extLst>
          </p:cNvPr>
          <p:cNvGrpSpPr/>
          <p:nvPr/>
        </p:nvGrpSpPr>
        <p:grpSpPr>
          <a:xfrm>
            <a:off x="454122" y="667574"/>
            <a:ext cx="671674" cy="667574"/>
            <a:chOff x="6278620" y="1592576"/>
            <a:chExt cx="671674" cy="667574"/>
          </a:xfrm>
        </p:grpSpPr>
        <p:pic>
          <p:nvPicPr>
            <p:cNvPr id="4" name="Picture 3" descr="A green circle with black background&#10;&#10;AI-generated content may be incorrect.">
              <a:extLst>
                <a:ext uri="{FF2B5EF4-FFF2-40B4-BE49-F238E27FC236}">
                  <a16:creationId xmlns:a16="http://schemas.microsoft.com/office/drawing/2014/main" id="{84C9CE06-4F24-F040-D1AF-BC1CE014B8A5}"/>
                </a:ext>
              </a:extLst>
            </p:cNvPr>
            <p:cNvPicPr>
              <a:picLocks noChangeAspect="1"/>
            </p:cNvPicPr>
            <p:nvPr/>
          </p:nvPicPr>
          <p:blipFill>
            <a:blip r:embed="rId3"/>
            <a:stretch>
              <a:fillRect/>
            </a:stretch>
          </p:blipFill>
          <p:spPr>
            <a:xfrm>
              <a:off x="6278620" y="1592576"/>
              <a:ext cx="671674" cy="667574"/>
            </a:xfrm>
            <a:prstGeom prst="rect">
              <a:avLst/>
            </a:prstGeom>
          </p:spPr>
        </p:pic>
        <p:sp>
          <p:nvSpPr>
            <p:cNvPr id="5" name="TextBox 4">
              <a:extLst>
                <a:ext uri="{FF2B5EF4-FFF2-40B4-BE49-F238E27FC236}">
                  <a16:creationId xmlns:a16="http://schemas.microsoft.com/office/drawing/2014/main" id="{1BA43F99-C81E-0190-5EDB-6FBC4B317832}"/>
                </a:ext>
              </a:extLst>
            </p:cNvPr>
            <p:cNvSpPr txBox="1"/>
            <p:nvPr/>
          </p:nvSpPr>
          <p:spPr>
            <a:xfrm>
              <a:off x="6427806" y="1687836"/>
              <a:ext cx="34496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500" b="0" i="0" u="none" strike="noStrike" kern="1200" cap="none" spc="0" normalizeH="0" baseline="0" noProof="0" dirty="0">
                  <a:ln>
                    <a:noFill/>
                  </a:ln>
                  <a:solidFill>
                    <a:prstClr val="white"/>
                  </a:solidFill>
                  <a:effectLst/>
                  <a:uLnTx/>
                  <a:uFillTx/>
                  <a:latin typeface="Lexend "/>
                  <a:ea typeface="+mn-ea"/>
                  <a:cs typeface="+mn-cs"/>
                </a:rPr>
                <a:t>1</a:t>
              </a:r>
              <a:endParaRPr kumimoji="0" lang="en-US" sz="2500" b="0" i="0" u="none" strike="noStrike" kern="1200" cap="none" spc="0" normalizeH="0" baseline="0" noProof="0" dirty="0">
                <a:ln>
                  <a:noFill/>
                </a:ln>
                <a:solidFill>
                  <a:prstClr val="white"/>
                </a:solidFill>
                <a:effectLst/>
                <a:uLnTx/>
                <a:uFillTx/>
                <a:latin typeface="Lexend "/>
                <a:ea typeface="+mn-ea"/>
                <a:cs typeface="+mn-cs"/>
              </a:endParaRPr>
            </a:p>
          </p:txBody>
        </p:sp>
      </p:grpSp>
      <p:sp>
        <p:nvSpPr>
          <p:cNvPr id="7" name="Rectangle: Rounded Corners 6">
            <a:extLst>
              <a:ext uri="{FF2B5EF4-FFF2-40B4-BE49-F238E27FC236}">
                <a16:creationId xmlns:a16="http://schemas.microsoft.com/office/drawing/2014/main" id="{4FEBDD41-9AD1-61B5-FDDB-2B8F44C7E9A4}"/>
              </a:ext>
            </a:extLst>
          </p:cNvPr>
          <p:cNvSpPr/>
          <p:nvPr/>
        </p:nvSpPr>
        <p:spPr>
          <a:xfrm>
            <a:off x="454124" y="1954585"/>
            <a:ext cx="5464310" cy="1928857"/>
          </a:xfrm>
          <a:prstGeom prst="roundRect">
            <a:avLst>
              <a:gd name="adj" fmla="val 4913"/>
            </a:avLst>
          </a:prstGeom>
          <a:solidFill>
            <a:srgbClr val="D5ED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FA581589-CC72-84CF-FA27-3D36E6D05921}"/>
              </a:ext>
            </a:extLst>
          </p:cNvPr>
          <p:cNvSpPr txBox="1"/>
          <p:nvPr/>
        </p:nvSpPr>
        <p:spPr>
          <a:xfrm>
            <a:off x="634044" y="2595847"/>
            <a:ext cx="21491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5422"/>
                </a:solidFill>
                <a:effectLst/>
                <a:uLnTx/>
                <a:uFillTx/>
                <a:latin typeface="Lexend "/>
                <a:ea typeface="+mn-ea"/>
                <a:cs typeface="+mn-cs"/>
              </a:rPr>
              <a:t>Investment </a:t>
            </a:r>
            <a:endParaRPr kumimoji="0" lang="ro-RO" sz="1800" b="1" i="0" u="none" strike="noStrike" kern="1200" cap="none" spc="0" normalizeH="0" baseline="0" noProof="0" dirty="0">
              <a:ln>
                <a:noFill/>
              </a:ln>
              <a:solidFill>
                <a:srgbClr val="01542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5422"/>
                </a:solidFill>
                <a:effectLst/>
                <a:uLnTx/>
                <a:uFillTx/>
                <a:latin typeface="Lexend "/>
                <a:ea typeface="+mn-ea"/>
                <a:cs typeface="+mn-cs"/>
              </a:rPr>
              <a:t>in CUT 2 Farm</a:t>
            </a:r>
          </a:p>
        </p:txBody>
      </p:sp>
      <p:sp>
        <p:nvSpPr>
          <p:cNvPr id="18" name="TextBox 17">
            <a:extLst>
              <a:ext uri="{FF2B5EF4-FFF2-40B4-BE49-F238E27FC236}">
                <a16:creationId xmlns:a16="http://schemas.microsoft.com/office/drawing/2014/main" id="{45B536D7-ED69-F15D-DB8E-19EAFE26A503}"/>
              </a:ext>
            </a:extLst>
          </p:cNvPr>
          <p:cNvSpPr txBox="1"/>
          <p:nvPr/>
        </p:nvSpPr>
        <p:spPr>
          <a:xfrm>
            <a:off x="2963125" y="2441958"/>
            <a:ext cx="2939824" cy="95410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5</a:t>
            </a:r>
            <a:r>
              <a:rPr kumimoji="0" lang="ro-RO"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t>
            </a:r>
            <a:r>
              <a:rPr kumimoji="0" lang="en-US"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000 dairy cows</a:t>
            </a: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15422"/>
              </a:buClr>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150</a:t>
            </a:r>
            <a:r>
              <a:rPr kumimoji="0" lang="ro-RO"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t>
            </a:r>
            <a:r>
              <a:rPr kumimoji="0" lang="en-US"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000 liters of milk per day, approx. 50 million per </a:t>
            </a:r>
            <a:r>
              <a:rPr kumimoji="0" lang="ro-RO"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year</a:t>
            </a:r>
            <a:r>
              <a:rPr kumimoji="0" lang="en-US"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p>
        </p:txBody>
      </p:sp>
      <p:sp>
        <p:nvSpPr>
          <p:cNvPr id="19" name="TextBox 18">
            <a:extLst>
              <a:ext uri="{FF2B5EF4-FFF2-40B4-BE49-F238E27FC236}">
                <a16:creationId xmlns:a16="http://schemas.microsoft.com/office/drawing/2014/main" id="{D748D39D-A26F-4118-C99A-D5AAE9D3F07D}"/>
              </a:ext>
            </a:extLst>
          </p:cNvPr>
          <p:cNvSpPr txBox="1"/>
          <p:nvPr/>
        </p:nvSpPr>
        <p:spPr>
          <a:xfrm>
            <a:off x="634044" y="4760124"/>
            <a:ext cx="22468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8042"/>
                </a:solidFill>
                <a:effectLst/>
                <a:uLnTx/>
                <a:uFillTx/>
                <a:latin typeface="Lexend "/>
                <a:ea typeface="+mn-ea"/>
                <a:cs typeface="+mn-cs"/>
              </a:rPr>
              <a:t>Research &amp; Development </a:t>
            </a:r>
            <a:endParaRPr kumimoji="0" lang="ro-RO" sz="1800" b="1" i="0" u="none" strike="noStrike" kern="1200" cap="none" spc="0" normalizeH="0" baseline="0" noProof="0" dirty="0">
              <a:ln>
                <a:noFill/>
              </a:ln>
              <a:solidFill>
                <a:srgbClr val="1A804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8042"/>
                </a:solidFill>
                <a:effectLst/>
                <a:uLnTx/>
                <a:uFillTx/>
                <a:latin typeface="Lexend "/>
                <a:ea typeface="+mn-ea"/>
                <a:cs typeface="+mn-cs"/>
              </a:rPr>
              <a:t>for </a:t>
            </a:r>
            <a:r>
              <a:rPr kumimoji="0" lang="en-US" sz="1800" b="1" i="0" u="none" strike="noStrike" kern="1200" cap="none" spc="0" normalizeH="0" baseline="0" noProof="0" dirty="0" err="1">
                <a:ln>
                  <a:noFill/>
                </a:ln>
                <a:solidFill>
                  <a:srgbClr val="1A8042"/>
                </a:solidFill>
                <a:effectLst/>
                <a:uLnTx/>
                <a:uFillTx/>
                <a:latin typeface="Lexend "/>
                <a:ea typeface="+mn-ea"/>
                <a:cs typeface="+mn-cs"/>
              </a:rPr>
              <a:t>Straja</a:t>
            </a:r>
            <a:r>
              <a:rPr kumimoji="0" lang="en-US" sz="1800" b="1" i="0" u="none" strike="noStrike" kern="1200" cap="none" spc="0" normalizeH="0" baseline="0" noProof="0" dirty="0">
                <a:ln>
                  <a:noFill/>
                </a:ln>
                <a:solidFill>
                  <a:srgbClr val="1A8042"/>
                </a:solidFill>
                <a:effectLst/>
                <a:uLnTx/>
                <a:uFillTx/>
                <a:latin typeface="Lexend "/>
                <a:ea typeface="+mn-ea"/>
                <a:cs typeface="+mn-cs"/>
              </a:rPr>
              <a:t> 2 Farm</a:t>
            </a:r>
            <a:endParaRPr kumimoji="0" lang="ro-RO" sz="1800" b="1" i="0" u="none" strike="noStrike" kern="1200" cap="none" spc="0" normalizeH="0" baseline="0" noProof="0" dirty="0">
              <a:ln>
                <a:noFill/>
              </a:ln>
              <a:solidFill>
                <a:srgbClr val="1A8042"/>
              </a:solidFill>
              <a:effectLst/>
              <a:uLnTx/>
              <a:uFillTx/>
              <a:latin typeface="Lexend "/>
              <a:ea typeface="+mn-ea"/>
              <a:cs typeface="+mn-cs"/>
            </a:endParaRPr>
          </a:p>
        </p:txBody>
      </p:sp>
      <p:sp>
        <p:nvSpPr>
          <p:cNvPr id="20" name="TextBox 19">
            <a:extLst>
              <a:ext uri="{FF2B5EF4-FFF2-40B4-BE49-F238E27FC236}">
                <a16:creationId xmlns:a16="http://schemas.microsoft.com/office/drawing/2014/main" id="{35DE39DF-EBDE-12A4-3442-87314FEF49FF}"/>
              </a:ext>
            </a:extLst>
          </p:cNvPr>
          <p:cNvSpPr txBox="1"/>
          <p:nvPr/>
        </p:nvSpPr>
        <p:spPr>
          <a:xfrm>
            <a:off x="2963125" y="4852457"/>
            <a:ext cx="2939824" cy="73866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1A8042"/>
              </a:buClr>
              <a:buSzTx/>
              <a:buFont typeface="Arial" panose="020B0604020202020204" pitchFamily="34" charset="0"/>
              <a:buChar char="•"/>
              <a:tabLst/>
              <a:defRPr/>
            </a:pPr>
            <a:r>
              <a:rPr kumimoji="0" lang="ro-RO"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5,000 dairy cows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1A8042"/>
              </a:buClr>
              <a:buSzTx/>
              <a:buFont typeface="Arial" panose="020B0604020202020204" pitchFamily="34" charset="0"/>
              <a:buChar char="•"/>
              <a:tabLst/>
              <a:defRPr/>
            </a:pPr>
            <a:r>
              <a:rPr kumimoji="0" lang="ro-RO"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50 million liters per year </a:t>
            </a:r>
          </a:p>
        </p:txBody>
      </p:sp>
      <p:sp>
        <p:nvSpPr>
          <p:cNvPr id="21" name="TextBox 20">
            <a:extLst>
              <a:ext uri="{FF2B5EF4-FFF2-40B4-BE49-F238E27FC236}">
                <a16:creationId xmlns:a16="http://schemas.microsoft.com/office/drawing/2014/main" id="{18B8E446-5F99-7AFF-DA70-2888A3DB4565}"/>
              </a:ext>
            </a:extLst>
          </p:cNvPr>
          <p:cNvSpPr txBox="1"/>
          <p:nvPr/>
        </p:nvSpPr>
        <p:spPr>
          <a:xfrm>
            <a:off x="6468971" y="4760124"/>
            <a:ext cx="22468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C881"/>
                </a:solidFill>
                <a:effectLst/>
                <a:uLnTx/>
                <a:uFillTx/>
                <a:latin typeface="Lexend "/>
                <a:ea typeface="+mn-ea"/>
                <a:cs typeface="+mn-cs"/>
              </a:rPr>
              <a:t>Straja</a:t>
            </a:r>
            <a:r>
              <a:rPr kumimoji="0" lang="en-US" sz="1800" b="1" i="0" u="none" strike="noStrike" kern="1200" cap="none" spc="0" normalizeH="0" baseline="0" noProof="0" dirty="0">
                <a:ln>
                  <a:noFill/>
                </a:ln>
                <a:solidFill>
                  <a:srgbClr val="FFC881"/>
                </a:solidFill>
                <a:effectLst/>
                <a:uLnTx/>
                <a:uFillTx/>
                <a:latin typeface="Lexend "/>
                <a:ea typeface="+mn-ea"/>
                <a:cs typeface="+mn-cs"/>
              </a:rPr>
              <a:t> 1 </a:t>
            </a:r>
            <a:endParaRPr kumimoji="0" lang="ro-RO" sz="1800" b="1" i="0" u="none" strike="noStrike" kern="1200" cap="none" spc="0" normalizeH="0" baseline="0" noProof="0" dirty="0">
              <a:ln>
                <a:noFill/>
              </a:ln>
              <a:solidFill>
                <a:srgbClr val="FFC881"/>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881"/>
                </a:solidFill>
                <a:effectLst/>
                <a:uLnTx/>
                <a:uFillTx/>
                <a:latin typeface="Lexend "/>
                <a:ea typeface="+mn-ea"/>
                <a:cs typeface="+mn-cs"/>
              </a:rPr>
              <a:t>Farm Status</a:t>
            </a:r>
            <a:endParaRPr kumimoji="0" lang="ro-RO" sz="1800" b="1" i="0" u="none" strike="noStrike" kern="1200" cap="none" spc="0" normalizeH="0" baseline="0" noProof="0" dirty="0">
              <a:ln>
                <a:noFill/>
              </a:ln>
              <a:solidFill>
                <a:srgbClr val="FFC881"/>
              </a:solidFill>
              <a:effectLst/>
              <a:uLnTx/>
              <a:uFillTx/>
              <a:latin typeface="Lexend "/>
              <a:ea typeface="+mn-ea"/>
              <a:cs typeface="+mn-cs"/>
            </a:endParaRPr>
          </a:p>
        </p:txBody>
      </p:sp>
      <p:sp>
        <p:nvSpPr>
          <p:cNvPr id="22" name="TextBox 21">
            <a:extLst>
              <a:ext uri="{FF2B5EF4-FFF2-40B4-BE49-F238E27FC236}">
                <a16:creationId xmlns:a16="http://schemas.microsoft.com/office/drawing/2014/main" id="{8533BD88-7E42-02CE-9197-AEA4E89F4667}"/>
              </a:ext>
            </a:extLst>
          </p:cNvPr>
          <p:cNvSpPr txBox="1"/>
          <p:nvPr/>
        </p:nvSpPr>
        <p:spPr>
          <a:xfrm>
            <a:off x="8798052" y="4637013"/>
            <a:ext cx="2939824" cy="116955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FFC881"/>
              </a:buClr>
              <a:buSzTx/>
              <a:buFont typeface="Arial" panose="020B0604020202020204" pitchFamily="34" charset="0"/>
              <a:buChar char="•"/>
              <a:tabLst/>
              <a:defRPr/>
            </a:pPr>
            <a:r>
              <a:rPr kumimoji="0" lang="ro-RO"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5,000 dairy cows </a:t>
            </a:r>
          </a:p>
          <a:p>
            <a:pPr marL="171450" marR="0" lvl="0" indent="-171450" algn="l" defTabSz="914400" rtl="0" eaLnBrk="1" fontAlgn="auto" latinLnBrk="0" hangingPunct="1">
              <a:lnSpc>
                <a:spcPct val="100000"/>
              </a:lnSpc>
              <a:spcBef>
                <a:spcPts val="0"/>
              </a:spcBef>
              <a:spcAft>
                <a:spcPts val="0"/>
              </a:spcAft>
              <a:buClr>
                <a:srgbClr val="FFC881"/>
              </a:buClr>
              <a:buSzTx/>
              <a:buFont typeface="Arial" panose="020B0604020202020204" pitchFamily="34" charset="0"/>
              <a:buChar char="•"/>
              <a:tabLst/>
              <a:defRPr/>
            </a:pPr>
            <a:endParaRPr kumimoji="0" lang="ro-RO"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FFC881"/>
              </a:buClr>
              <a:buSzTx/>
              <a:buFont typeface="Arial" panose="020B0604020202020204" pitchFamily="34" charset="0"/>
              <a:buChar char="•"/>
              <a:tabLst/>
              <a:defRPr/>
            </a:pPr>
            <a:r>
              <a:rPr kumimoji="0" lang="ro-RO"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150,000 liters per day</a:t>
            </a:r>
          </a:p>
          <a:p>
            <a:pPr marL="171450" marR="0" lvl="0" indent="-171450" algn="l" defTabSz="914400" rtl="0" eaLnBrk="1" fontAlgn="auto" latinLnBrk="0" hangingPunct="1">
              <a:lnSpc>
                <a:spcPct val="100000"/>
              </a:lnSpc>
              <a:spcBef>
                <a:spcPts val="0"/>
              </a:spcBef>
              <a:spcAft>
                <a:spcPts val="0"/>
              </a:spcAft>
              <a:buClr>
                <a:srgbClr val="FFC881"/>
              </a:buClr>
              <a:buSzTx/>
              <a:buFont typeface="Arial" panose="020B0604020202020204" pitchFamily="34" charset="0"/>
              <a:buChar char="•"/>
              <a:tabLst/>
              <a:defRPr/>
            </a:pPr>
            <a:endParaRPr kumimoji="0" lang="ro-RO"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FFC881"/>
              </a:buClr>
              <a:buSzTx/>
              <a:buFont typeface="Arial" panose="020B0604020202020204" pitchFamily="34" charset="0"/>
              <a:buChar char="•"/>
              <a:tabLst/>
              <a:defRPr/>
            </a:pPr>
            <a:r>
              <a:rPr kumimoji="0" lang="ro-RO" sz="1400" b="1" i="0" u="none" strike="noStrike" kern="1200" cap="none" spc="0" normalizeH="0" baseline="0" noProof="0" dirty="0">
                <a:ln>
                  <a:noFill/>
                </a:ln>
                <a:solidFill>
                  <a:prstClr val="white"/>
                </a:solidFill>
                <a:effectLst/>
                <a:uLnTx/>
                <a:uFillTx/>
                <a:latin typeface="Karla" panose="020B0004030503030003" pitchFamily="34" charset="0"/>
                <a:ea typeface="+mn-ea"/>
                <a:cs typeface="+mn-cs"/>
              </a:rPr>
              <a:t>Fully operational in 2028 </a:t>
            </a:r>
          </a:p>
        </p:txBody>
      </p:sp>
      <p:sp>
        <p:nvSpPr>
          <p:cNvPr id="23" name="TextBox 22">
            <a:extLst>
              <a:ext uri="{FF2B5EF4-FFF2-40B4-BE49-F238E27FC236}">
                <a16:creationId xmlns:a16="http://schemas.microsoft.com/office/drawing/2014/main" id="{495515E8-C4F6-E4C2-8590-64654157955E}"/>
              </a:ext>
            </a:extLst>
          </p:cNvPr>
          <p:cNvSpPr txBox="1"/>
          <p:nvPr/>
        </p:nvSpPr>
        <p:spPr>
          <a:xfrm>
            <a:off x="6468970" y="2318846"/>
            <a:ext cx="22468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8042"/>
                </a:solidFill>
                <a:effectLst/>
                <a:uLnTx/>
                <a:uFillTx/>
                <a:latin typeface="Lexend "/>
                <a:ea typeface="+mn-ea"/>
                <a:cs typeface="+mn-cs"/>
              </a:rPr>
              <a:t>Expanding </a:t>
            </a:r>
            <a:endParaRPr kumimoji="0" lang="ro-RO" sz="1800" b="1" i="0" u="none" strike="noStrike" kern="1200" cap="none" spc="0" normalizeH="0" baseline="0" noProof="0" dirty="0">
              <a:ln>
                <a:noFill/>
              </a:ln>
              <a:solidFill>
                <a:srgbClr val="1A8042"/>
              </a:solidFill>
              <a:effectLst/>
              <a:uLnTx/>
              <a:uFillTx/>
              <a:latin typeface="Lexend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8042"/>
                </a:solidFill>
                <a:effectLst/>
                <a:uLnTx/>
                <a:uFillTx/>
                <a:latin typeface="Lexend "/>
                <a:ea typeface="+mn-ea"/>
                <a:cs typeface="+mn-cs"/>
              </a:rPr>
              <a:t>milk production capacity at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8042"/>
                </a:solidFill>
                <a:effectLst/>
                <a:uLnTx/>
                <a:uFillTx/>
                <a:latin typeface="Lexend "/>
                <a:ea typeface="+mn-ea"/>
                <a:cs typeface="+mn-cs"/>
              </a:rPr>
              <a:t>APOLD Farm</a:t>
            </a:r>
            <a:endParaRPr kumimoji="0" lang="ro-RO" sz="1800" b="1" i="0" u="none" strike="noStrike" kern="1200" cap="none" spc="0" normalizeH="0" baseline="0" noProof="0" dirty="0">
              <a:ln>
                <a:noFill/>
              </a:ln>
              <a:solidFill>
                <a:srgbClr val="1A8042"/>
              </a:solidFill>
              <a:effectLst/>
              <a:uLnTx/>
              <a:uFillTx/>
              <a:latin typeface="Lexend "/>
              <a:ea typeface="+mn-ea"/>
              <a:cs typeface="+mn-cs"/>
            </a:endParaRPr>
          </a:p>
        </p:txBody>
      </p:sp>
      <p:sp>
        <p:nvSpPr>
          <p:cNvPr id="24" name="TextBox 23">
            <a:extLst>
              <a:ext uri="{FF2B5EF4-FFF2-40B4-BE49-F238E27FC236}">
                <a16:creationId xmlns:a16="http://schemas.microsoft.com/office/drawing/2014/main" id="{6B7B2DEE-0CA7-8CBF-F0F6-3AEDF5D72FEA}"/>
              </a:ext>
            </a:extLst>
          </p:cNvPr>
          <p:cNvSpPr txBox="1"/>
          <p:nvPr/>
        </p:nvSpPr>
        <p:spPr>
          <a:xfrm>
            <a:off x="8798052" y="2334234"/>
            <a:ext cx="2627754" cy="116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Our objective is to expand the milk production capacity of the </a:t>
            </a:r>
            <a:r>
              <a:rPr kumimoji="0" lang="en-US" sz="1400" b="0" i="0" u="none" strike="noStrike" kern="1200" cap="none" spc="0" normalizeH="0" baseline="0" noProof="0" dirty="0" err="1">
                <a:ln>
                  <a:noFill/>
                </a:ln>
                <a:solidFill>
                  <a:prstClr val="black"/>
                </a:solidFill>
                <a:effectLst/>
                <a:uLnTx/>
                <a:uFillTx/>
                <a:latin typeface="Karla" panose="020B0004030503030003" pitchFamily="34" charset="0"/>
                <a:ea typeface="+mn-ea"/>
                <a:cs typeface="+mn-cs"/>
              </a:rPr>
              <a:t>Apold</a:t>
            </a:r>
            <a:r>
              <a:rPr kumimoji="0" lang="en-US" sz="14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ro-RO" sz="14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F</a:t>
            </a:r>
            <a:r>
              <a:rPr kumimoji="0" lang="en-US" sz="14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arm, aiming for a daily output of</a:t>
            </a:r>
            <a:r>
              <a:rPr kumimoji="0" lang="en-US" sz="1400" b="1"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a:t>
            </a:r>
            <a:r>
              <a:rPr kumimoji="0" lang="en-US" sz="1400" b="1" i="0" u="none" strike="noStrike" kern="1200" cap="none" spc="0" normalizeH="0" baseline="0" noProof="0" dirty="0">
                <a:ln>
                  <a:noFill/>
                </a:ln>
                <a:solidFill>
                  <a:srgbClr val="1A8042"/>
                </a:solidFill>
                <a:effectLst/>
                <a:uLnTx/>
                <a:uFillTx/>
                <a:latin typeface="Karla" panose="020B0004030503030003" pitchFamily="34" charset="0"/>
                <a:ea typeface="+mn-ea"/>
                <a:cs typeface="+mn-cs"/>
              </a:rPr>
              <a:t>up to 100,000 liters of milk.</a:t>
            </a:r>
          </a:p>
        </p:txBody>
      </p:sp>
    </p:spTree>
    <p:extLst>
      <p:ext uri="{BB962C8B-B14F-4D97-AF65-F5344CB8AC3E}">
        <p14:creationId xmlns:p14="http://schemas.microsoft.com/office/powerpoint/2010/main" val="33909143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6"/>
        </a:solidFill>
        <a:effectLst/>
      </p:bgPr>
    </p:bg>
    <p:spTree>
      <p:nvGrpSpPr>
        <p:cNvPr id="1" name=""/>
        <p:cNvGrpSpPr/>
        <p:nvPr/>
      </p:nvGrpSpPr>
      <p:grpSpPr>
        <a:xfrm>
          <a:off x="0" y="0"/>
          <a:ext cx="0" cy="0"/>
          <a:chOff x="0" y="0"/>
          <a:chExt cx="0" cy="0"/>
        </a:xfrm>
      </p:grpSpPr>
      <p:pic>
        <p:nvPicPr>
          <p:cNvPr id="2" name="Picture 1" descr="A logo with white letters and green and orange circle&#10;&#10;AI-generated content may be incorrect.">
            <a:extLst>
              <a:ext uri="{FF2B5EF4-FFF2-40B4-BE49-F238E27FC236}">
                <a16:creationId xmlns:a16="http://schemas.microsoft.com/office/drawing/2014/main" id="{796DC8BC-129A-CADC-1BD4-3AF7D6AC7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96" y="313871"/>
            <a:ext cx="735065" cy="735065"/>
          </a:xfrm>
          <a:prstGeom prst="rect">
            <a:avLst/>
          </a:prstGeom>
        </p:spPr>
      </p:pic>
      <p:sp>
        <p:nvSpPr>
          <p:cNvPr id="3" name="TextBox 2">
            <a:extLst>
              <a:ext uri="{FF2B5EF4-FFF2-40B4-BE49-F238E27FC236}">
                <a16:creationId xmlns:a16="http://schemas.microsoft.com/office/drawing/2014/main" id="{E49C312C-0D5A-3252-8A51-F23919F368EA}"/>
              </a:ext>
            </a:extLst>
          </p:cNvPr>
          <p:cNvSpPr txBox="1"/>
          <p:nvPr/>
        </p:nvSpPr>
        <p:spPr>
          <a:xfrm>
            <a:off x="381638" y="667574"/>
            <a:ext cx="100763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Lexend  "/>
                <a:ea typeface="+mn-ea"/>
                <a:cs typeface="+mn-cs"/>
              </a:rPr>
              <a:t>Investment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87C1A"/>
                </a:solidFill>
                <a:effectLst/>
                <a:uLnTx/>
                <a:uFillTx/>
                <a:latin typeface="Lexend  "/>
                <a:ea typeface="+mn-ea"/>
                <a:cs typeface="+mn-cs"/>
              </a:rPr>
              <a:t>The Development of the CUT 2 Farm</a:t>
            </a:r>
          </a:p>
        </p:txBody>
      </p:sp>
      <p:sp>
        <p:nvSpPr>
          <p:cNvPr id="4" name="TextBox 3">
            <a:extLst>
              <a:ext uri="{FF2B5EF4-FFF2-40B4-BE49-F238E27FC236}">
                <a16:creationId xmlns:a16="http://schemas.microsoft.com/office/drawing/2014/main" id="{AB0D5101-3DA6-0F67-BE31-A1CE879338CC}"/>
              </a:ext>
            </a:extLst>
          </p:cNvPr>
          <p:cNvSpPr txBox="1"/>
          <p:nvPr/>
        </p:nvSpPr>
        <p:spPr>
          <a:xfrm>
            <a:off x="702133" y="2483796"/>
            <a:ext cx="366784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Lexend "/>
                <a:ea typeface="+mn-ea"/>
                <a:cs typeface="+mn-cs"/>
              </a:rPr>
              <a:t>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DN AGRAR Group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is set to embark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on the development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of the CUT 2 Farm,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 cutting-edge dairy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farming facility that </a:t>
            </a:r>
            <a:endParaRPr kumimoji="0" lang="ro-RO"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will accommodate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BB100"/>
                </a:solidFill>
                <a:effectLst/>
                <a:uLnTx/>
                <a:uFillTx/>
                <a:latin typeface="Karla" panose="020B0004030503030003" pitchFamily="34" charset="0"/>
                <a:ea typeface="+mn-ea"/>
                <a:cs typeface="+mn-cs"/>
              </a:rPr>
              <a:t>5,000 dairy cows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and produce </a:t>
            </a:r>
            <a:r>
              <a:rPr kumimoji="0" lang="en-US" sz="20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150,000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liters of milk daily.</a:t>
            </a:r>
          </a:p>
        </p:txBody>
      </p:sp>
      <p:sp>
        <p:nvSpPr>
          <p:cNvPr id="5" name="TextBox 4">
            <a:extLst>
              <a:ext uri="{FF2B5EF4-FFF2-40B4-BE49-F238E27FC236}">
                <a16:creationId xmlns:a16="http://schemas.microsoft.com/office/drawing/2014/main" id="{2BFD0EC3-708F-AB0E-E347-B116F1E569B6}"/>
              </a:ext>
            </a:extLst>
          </p:cNvPr>
          <p:cNvSpPr txBox="1"/>
          <p:nvPr/>
        </p:nvSpPr>
        <p:spPr>
          <a:xfrm>
            <a:off x="3938631" y="2239217"/>
            <a:ext cx="7871731" cy="1862048"/>
          </a:xfrm>
          <a:prstGeom prst="rect">
            <a:avLst/>
          </a:prstGeom>
          <a:noFill/>
        </p:spPr>
        <p:txBody>
          <a:bodyPr wrap="square" numCol="3" spcCol="5400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The farm will feature </a:t>
            </a:r>
            <a:r>
              <a:rPr kumimoji="0" lang="en-US" sz="1150" b="1"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two state-of-the-art milking rotors, facilitating three milking sessions per day </a:t>
            </a:r>
            <a:r>
              <a:rPr kumimoji="0" lang="en-US"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for optimal milk yield. Additionally, </a:t>
            </a:r>
            <a:r>
              <a:rPr kumimoji="0" lang="en-US" sz="1150" b="1" i="0" u="none" strike="noStrike" kern="1200" cap="none" spc="0" normalizeH="0" baseline="0" noProof="0" dirty="0">
                <a:ln>
                  <a:noFill/>
                </a:ln>
                <a:solidFill>
                  <a:srgbClr val="1A8042"/>
                </a:solidFill>
                <a:effectLst/>
                <a:uLnTx/>
                <a:uFillTx/>
                <a:latin typeface="Karla" panose="020B0004030503030003" pitchFamily="34" charset="0"/>
                <a:ea typeface="+mn-ea"/>
                <a:cs typeface="+mn-cs"/>
              </a:rPr>
              <a:t>robotic systems </a:t>
            </a:r>
            <a:r>
              <a:rPr kumimoji="0" lang="en-US"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will be installed in the milking parlors for automated udder dipping and cleaning, ensuring the highest standards of hygiene and animal welfare.</a:t>
            </a:r>
            <a:endParaRPr kumimoji="0" lang="ro-RO"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To enhance sustainability, between 20% and 30% of the livestock feed at the Cut 2 farm will be supplied by the </a:t>
            </a:r>
            <a:r>
              <a:rPr kumimoji="0" lang="en-US" sz="1150" b="1" i="0" u="none" strike="noStrike" kern="1200" cap="none" spc="0" normalizeH="0" baseline="0" noProof="0" dirty="0">
                <a:ln>
                  <a:noFill/>
                </a:ln>
                <a:solidFill>
                  <a:srgbClr val="107701"/>
                </a:solidFill>
                <a:effectLst/>
                <a:uLnTx/>
                <a:uFillTx/>
                <a:latin typeface="Karla" panose="020B0004030503030003" pitchFamily="34" charset="0"/>
                <a:ea typeface="+mn-ea"/>
                <a:cs typeface="+mn-cs"/>
              </a:rPr>
              <a:t>wheatgrass produced at the new vertical farm</a:t>
            </a:r>
            <a:r>
              <a:rPr kumimoji="0" lang="en-US"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 located on the Cut 2 premises. Furthermore, the manure will be valorized at the Biomethane facility.</a:t>
            </a:r>
            <a:endParaRPr kumimoji="0" lang="ro-RO"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o-RO"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In a bold move towards sustainability, the farm will integrate </a:t>
            </a:r>
            <a:r>
              <a:rPr kumimoji="0" lang="en-US" sz="1150" b="1" i="0" u="none" strike="noStrike" kern="1200" cap="none" spc="0" normalizeH="0" baseline="0" noProof="0" dirty="0">
                <a:ln>
                  <a:noFill/>
                </a:ln>
                <a:solidFill>
                  <a:srgbClr val="E87C1A"/>
                </a:solidFill>
                <a:effectLst/>
                <a:uLnTx/>
                <a:uFillTx/>
                <a:latin typeface="Karla" panose="020B0004030503030003" pitchFamily="34" charset="0"/>
                <a:ea typeface="+mn-ea"/>
                <a:cs typeface="+mn-cs"/>
              </a:rPr>
              <a:t>solar energy </a:t>
            </a:r>
            <a:r>
              <a:rPr kumimoji="0" lang="en-US" sz="1150" b="0" i="0" u="none" strike="noStrike" kern="1200" cap="none" spc="0" normalizeH="0" baseline="0" noProof="0" dirty="0">
                <a:ln>
                  <a:noFill/>
                </a:ln>
                <a:solidFill>
                  <a:prstClr val="black"/>
                </a:solidFill>
                <a:effectLst/>
                <a:uLnTx/>
                <a:uFillTx/>
                <a:latin typeface="Karla" panose="020B0004030503030003" pitchFamily="34" charset="0"/>
                <a:ea typeface="+mn-ea"/>
                <a:cs typeface="+mn-cs"/>
              </a:rPr>
              <a:t>to supply its electricity needs, minimizing the environmental impact and contributing to its long-term cost-efficiency.</a:t>
            </a:r>
          </a:p>
        </p:txBody>
      </p:sp>
      <p:sp>
        <p:nvSpPr>
          <p:cNvPr id="6" name="TextBox 5">
            <a:extLst>
              <a:ext uri="{FF2B5EF4-FFF2-40B4-BE49-F238E27FC236}">
                <a16:creationId xmlns:a16="http://schemas.microsoft.com/office/drawing/2014/main" id="{E399B9E8-75A1-5DB7-8607-63DB623FA3CA}"/>
              </a:ext>
            </a:extLst>
          </p:cNvPr>
          <p:cNvSpPr txBox="1"/>
          <p:nvPr/>
        </p:nvSpPr>
        <p:spPr>
          <a:xfrm>
            <a:off x="3890585" y="4356613"/>
            <a:ext cx="30180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5422"/>
                </a:solidFill>
                <a:effectLst/>
                <a:uLnTx/>
                <a:uFillTx/>
                <a:latin typeface="Lexend "/>
                <a:ea typeface="+mn-ea"/>
                <a:cs typeface="+mn-cs"/>
              </a:rPr>
              <a:t>Estimated Investment:</a:t>
            </a:r>
          </a:p>
        </p:txBody>
      </p:sp>
      <p:sp>
        <p:nvSpPr>
          <p:cNvPr id="7" name="Rectangle: Diagonal Corners Rounded 6">
            <a:extLst>
              <a:ext uri="{FF2B5EF4-FFF2-40B4-BE49-F238E27FC236}">
                <a16:creationId xmlns:a16="http://schemas.microsoft.com/office/drawing/2014/main" id="{91D704D6-FF08-0E7B-5186-F6FAAECA35A6}"/>
              </a:ext>
            </a:extLst>
          </p:cNvPr>
          <p:cNvSpPr/>
          <p:nvPr/>
        </p:nvSpPr>
        <p:spPr>
          <a:xfrm flipH="1">
            <a:off x="3957056" y="4695125"/>
            <a:ext cx="2385019" cy="488948"/>
          </a:xfrm>
          <a:prstGeom prst="round2DiagRect">
            <a:avLst>
              <a:gd name="adj1" fmla="val 28131"/>
              <a:gd name="adj2" fmla="val 0"/>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8" name="TextBox 7">
            <a:extLst>
              <a:ext uri="{FF2B5EF4-FFF2-40B4-BE49-F238E27FC236}">
                <a16:creationId xmlns:a16="http://schemas.microsoft.com/office/drawing/2014/main" id="{D9167D2E-8B0F-7494-0E8B-91C888C09526}"/>
              </a:ext>
            </a:extLst>
          </p:cNvPr>
          <p:cNvSpPr txBox="1"/>
          <p:nvPr/>
        </p:nvSpPr>
        <p:spPr>
          <a:xfrm>
            <a:off x="3969295" y="4781810"/>
            <a:ext cx="22930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Approx. EUR 1</a:t>
            </a:r>
            <a:r>
              <a:rPr kumimoji="0" lang="ro-RO" sz="1200" b="1" i="0" u="none" strike="noStrike" kern="1200" cap="none" spc="0" normalizeH="0" baseline="0" noProof="0" dirty="0">
                <a:ln>
                  <a:noFill/>
                </a:ln>
                <a:solidFill>
                  <a:prstClr val="white"/>
                </a:solidFill>
                <a:effectLst/>
                <a:uLnTx/>
                <a:uFillTx/>
                <a:latin typeface="Lexend "/>
                <a:ea typeface="+mn-ea"/>
                <a:cs typeface="+mn-cs"/>
              </a:rPr>
              <a:t>3-15</a:t>
            </a:r>
            <a:r>
              <a:rPr kumimoji="0" lang="en-US" sz="1200" b="1" i="0" u="none" strike="noStrike" kern="1200" cap="none" spc="0" normalizeH="0" baseline="0" noProof="0" dirty="0">
                <a:ln>
                  <a:noFill/>
                </a:ln>
                <a:solidFill>
                  <a:prstClr val="white"/>
                </a:solidFill>
                <a:effectLst/>
                <a:uLnTx/>
                <a:uFillTx/>
                <a:latin typeface="Lexend "/>
                <a:ea typeface="+mn-ea"/>
                <a:cs typeface="+mn-cs"/>
              </a:rPr>
              <a:t> million</a:t>
            </a:r>
          </a:p>
        </p:txBody>
      </p:sp>
      <p:sp>
        <p:nvSpPr>
          <p:cNvPr id="12" name="TextBox 11">
            <a:extLst>
              <a:ext uri="{FF2B5EF4-FFF2-40B4-BE49-F238E27FC236}">
                <a16:creationId xmlns:a16="http://schemas.microsoft.com/office/drawing/2014/main" id="{AF1EF496-D181-8BDF-4E45-0C1880AC32E8}"/>
              </a:ext>
            </a:extLst>
          </p:cNvPr>
          <p:cNvSpPr txBox="1"/>
          <p:nvPr/>
        </p:nvSpPr>
        <p:spPr>
          <a:xfrm>
            <a:off x="3890584" y="5305201"/>
            <a:ext cx="1880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7701"/>
                </a:solidFill>
                <a:effectLst/>
                <a:uLnTx/>
                <a:uFillTx/>
                <a:latin typeface="Lexend "/>
                <a:ea typeface="+mn-ea"/>
                <a:cs typeface="+mn-cs"/>
              </a:rPr>
              <a:t>Financing:</a:t>
            </a:r>
          </a:p>
        </p:txBody>
      </p:sp>
      <p:sp>
        <p:nvSpPr>
          <p:cNvPr id="14" name="Rectangle: Diagonal Corners Rounded 13">
            <a:extLst>
              <a:ext uri="{FF2B5EF4-FFF2-40B4-BE49-F238E27FC236}">
                <a16:creationId xmlns:a16="http://schemas.microsoft.com/office/drawing/2014/main" id="{E1959B4A-13BF-B699-4A06-E6A72903207B}"/>
              </a:ext>
            </a:extLst>
          </p:cNvPr>
          <p:cNvSpPr/>
          <p:nvPr/>
        </p:nvSpPr>
        <p:spPr>
          <a:xfrm flipH="1">
            <a:off x="3957057" y="5643712"/>
            <a:ext cx="2385020" cy="658831"/>
          </a:xfrm>
          <a:prstGeom prst="round2DiagRect">
            <a:avLst>
              <a:gd name="adj1" fmla="val 28131"/>
              <a:gd name="adj2" fmla="val 0"/>
            </a:avLst>
          </a:prstGeom>
          <a:solidFill>
            <a:srgbClr val="107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exend Black" pitchFamily="2" charset="0"/>
              <a:ea typeface="+mn-ea"/>
              <a:cs typeface="+mn-cs"/>
            </a:endParaRPr>
          </a:p>
        </p:txBody>
      </p:sp>
      <p:sp>
        <p:nvSpPr>
          <p:cNvPr id="15" name="TextBox 14">
            <a:extLst>
              <a:ext uri="{FF2B5EF4-FFF2-40B4-BE49-F238E27FC236}">
                <a16:creationId xmlns:a16="http://schemas.microsoft.com/office/drawing/2014/main" id="{7316A591-4C71-1899-8955-E402A7CC39B5}"/>
              </a:ext>
            </a:extLst>
          </p:cNvPr>
          <p:cNvSpPr txBox="1"/>
          <p:nvPr/>
        </p:nvSpPr>
        <p:spPr>
          <a:xfrm>
            <a:off x="3969295" y="5774703"/>
            <a:ext cx="22930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Bank loan (EUR 10 million)</a:t>
            </a:r>
            <a:r>
              <a:rPr kumimoji="0" lang="ro-RO" sz="1200" b="1" i="0" u="none" strike="noStrike" kern="1200" cap="none" spc="0" normalizeH="0" baseline="0" noProof="0" dirty="0">
                <a:ln>
                  <a:noFill/>
                </a:ln>
                <a:solidFill>
                  <a:prstClr val="white"/>
                </a:solidFill>
                <a:effectLst/>
                <a:uLnTx/>
                <a:uFillTx/>
                <a:latin typeface="Lexend "/>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exend "/>
                <a:ea typeface="+mn-ea"/>
                <a:cs typeface="+mn-cs"/>
              </a:rPr>
              <a:t>and Own sources</a:t>
            </a:r>
          </a:p>
        </p:txBody>
      </p:sp>
      <p:pic>
        <p:nvPicPr>
          <p:cNvPr id="17" name="Graphic 16">
            <a:extLst>
              <a:ext uri="{FF2B5EF4-FFF2-40B4-BE49-F238E27FC236}">
                <a16:creationId xmlns:a16="http://schemas.microsoft.com/office/drawing/2014/main" id="{2F106A21-913F-0866-268F-7A5B6F13BA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752" y="2168804"/>
            <a:ext cx="3064276" cy="4188337"/>
          </a:xfrm>
          <a:prstGeom prst="rect">
            <a:avLst/>
          </a:prstGeom>
        </p:spPr>
      </p:pic>
      <p:sp>
        <p:nvSpPr>
          <p:cNvPr id="20" name="Rectangle: Single Corner Rounded 19">
            <a:extLst>
              <a:ext uri="{FF2B5EF4-FFF2-40B4-BE49-F238E27FC236}">
                <a16:creationId xmlns:a16="http://schemas.microsoft.com/office/drawing/2014/main" id="{AA137297-D228-6A5A-EB68-F57D8BFBD271}"/>
              </a:ext>
            </a:extLst>
          </p:cNvPr>
          <p:cNvSpPr/>
          <p:nvPr/>
        </p:nvSpPr>
        <p:spPr>
          <a:xfrm rot="16200000">
            <a:off x="8157247" y="2835056"/>
            <a:ext cx="2513201" cy="5556310"/>
          </a:xfrm>
          <a:prstGeom prst="round1Rect">
            <a:avLst>
              <a:gd name="adj" fmla="val 29772"/>
            </a:avLst>
          </a:prstGeom>
          <a:solidFill>
            <a:srgbClr val="015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15422"/>
              </a:highligh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628EFADD-69D4-7090-65EA-06AD3843DD6E}"/>
              </a:ext>
            </a:extLst>
          </p:cNvPr>
          <p:cNvGrpSpPr/>
          <p:nvPr/>
        </p:nvGrpSpPr>
        <p:grpSpPr>
          <a:xfrm>
            <a:off x="9606598" y="4626061"/>
            <a:ext cx="2378943" cy="2157571"/>
            <a:chOff x="9785636" y="4626061"/>
            <a:chExt cx="2378943" cy="2157571"/>
          </a:xfrm>
        </p:grpSpPr>
        <p:pic>
          <p:nvPicPr>
            <p:cNvPr id="11" name="Graphic 10">
              <a:extLst>
                <a:ext uri="{FF2B5EF4-FFF2-40B4-BE49-F238E27FC236}">
                  <a16:creationId xmlns:a16="http://schemas.microsoft.com/office/drawing/2014/main" id="{43376C98-D1C3-9DCC-3806-C3AECEE91636}"/>
                </a:ext>
              </a:extLst>
            </p:cNvPr>
            <p:cNvPicPr>
              <a:picLocks noChangeAspect="1"/>
            </p:cNvPicPr>
            <p:nvPr/>
          </p:nvPicPr>
          <p:blipFill>
            <a:blip r:embed="rId6">
              <a:extLst>
                <a:ext uri="{96DAC541-7B7A-43D3-8B79-37D633B846F1}">
                  <asvg:svgBlip xmlns:asvg="http://schemas.microsoft.com/office/drawing/2016/SVG/main" r:embed="rId7"/>
                </a:ext>
              </a:extLst>
            </a:blip>
            <a:srcRect l="-6515" t="-9129" r="-6186" b="-14072"/>
            <a:stretch/>
          </p:blipFill>
          <p:spPr>
            <a:xfrm>
              <a:off x="9785636" y="4626061"/>
              <a:ext cx="2378943" cy="2157571"/>
            </a:xfrm>
            <a:prstGeom prst="rect">
              <a:avLst/>
            </a:prstGeom>
          </p:spPr>
        </p:pic>
        <p:sp>
          <p:nvSpPr>
            <p:cNvPr id="22" name="TextBox 21">
              <a:extLst>
                <a:ext uri="{FF2B5EF4-FFF2-40B4-BE49-F238E27FC236}">
                  <a16:creationId xmlns:a16="http://schemas.microsoft.com/office/drawing/2014/main" id="{89B80DFE-93DB-782F-FFCC-6F865505753E}"/>
                </a:ext>
              </a:extLst>
            </p:cNvPr>
            <p:cNvSpPr txBox="1"/>
            <p:nvPr/>
          </p:nvSpPr>
          <p:spPr>
            <a:xfrm>
              <a:off x="10702636" y="4909572"/>
              <a:ext cx="6486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Lexend "/>
                  <a:ea typeface="+mn-ea"/>
                  <a:cs typeface="+mn-cs"/>
                </a:rPr>
                <a:t>CUT 2</a:t>
              </a:r>
            </a:p>
          </p:txBody>
        </p:sp>
      </p:grpSp>
      <p:grpSp>
        <p:nvGrpSpPr>
          <p:cNvPr id="29" name="Group 28">
            <a:extLst>
              <a:ext uri="{FF2B5EF4-FFF2-40B4-BE49-F238E27FC236}">
                <a16:creationId xmlns:a16="http://schemas.microsoft.com/office/drawing/2014/main" id="{17D65C6F-F0F8-E72F-A1A8-90AE5E2F6073}"/>
              </a:ext>
            </a:extLst>
          </p:cNvPr>
          <p:cNvGrpSpPr/>
          <p:nvPr/>
        </p:nvGrpSpPr>
        <p:grpSpPr>
          <a:xfrm>
            <a:off x="7021193" y="4626061"/>
            <a:ext cx="2378943" cy="2078992"/>
            <a:chOff x="7412552" y="4626061"/>
            <a:chExt cx="2378943" cy="2078992"/>
          </a:xfrm>
        </p:grpSpPr>
        <p:pic>
          <p:nvPicPr>
            <p:cNvPr id="9" name="Graphic 8">
              <a:extLst>
                <a:ext uri="{FF2B5EF4-FFF2-40B4-BE49-F238E27FC236}">
                  <a16:creationId xmlns:a16="http://schemas.microsoft.com/office/drawing/2014/main" id="{540B04F1-ADA1-5F69-D694-7101EFD60FB8}"/>
                </a:ext>
              </a:extLst>
            </p:cNvPr>
            <p:cNvPicPr>
              <a:picLocks noChangeAspect="1"/>
            </p:cNvPicPr>
            <p:nvPr/>
          </p:nvPicPr>
          <p:blipFill>
            <a:blip r:embed="rId6">
              <a:extLst>
                <a:ext uri="{96DAC541-7B7A-43D3-8B79-37D633B846F1}">
                  <asvg:svgBlip xmlns:asvg="http://schemas.microsoft.com/office/drawing/2016/SVG/main" r:embed="rId7"/>
                </a:ext>
              </a:extLst>
            </a:blip>
            <a:srcRect l="-6515" t="-9129" r="-6186" b="-9585"/>
            <a:stretch/>
          </p:blipFill>
          <p:spPr>
            <a:xfrm>
              <a:off x="7412552" y="4626061"/>
              <a:ext cx="2378943" cy="2078992"/>
            </a:xfrm>
            <a:prstGeom prst="rect">
              <a:avLst/>
            </a:prstGeom>
          </p:spPr>
        </p:pic>
        <p:sp>
          <p:nvSpPr>
            <p:cNvPr id="23" name="TextBox 22">
              <a:extLst>
                <a:ext uri="{FF2B5EF4-FFF2-40B4-BE49-F238E27FC236}">
                  <a16:creationId xmlns:a16="http://schemas.microsoft.com/office/drawing/2014/main" id="{4B45D0E1-39F1-C92B-669A-54614326141A}"/>
                </a:ext>
              </a:extLst>
            </p:cNvPr>
            <p:cNvSpPr txBox="1"/>
            <p:nvPr/>
          </p:nvSpPr>
          <p:spPr>
            <a:xfrm>
              <a:off x="8307063" y="4909572"/>
              <a:ext cx="6486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Lexend "/>
                  <a:ea typeface="+mn-ea"/>
                  <a:cs typeface="+mn-cs"/>
                </a:rPr>
                <a:t>CUT </a:t>
              </a:r>
              <a:r>
                <a:rPr kumimoji="0" lang="ro-RO" sz="1050" b="1" i="0" u="none" strike="noStrike" kern="1200" cap="none" spc="0" normalizeH="0" baseline="0" noProof="0" dirty="0">
                  <a:ln>
                    <a:noFill/>
                  </a:ln>
                  <a:solidFill>
                    <a:prstClr val="white"/>
                  </a:solidFill>
                  <a:effectLst/>
                  <a:uLnTx/>
                  <a:uFillTx/>
                  <a:latin typeface="Lexend "/>
                  <a:ea typeface="+mn-ea"/>
                  <a:cs typeface="+mn-cs"/>
                </a:rPr>
                <a:t>1</a:t>
              </a:r>
              <a:endParaRPr kumimoji="0" lang="en-US" sz="1050" b="1" i="0" u="none" strike="noStrike" kern="1200" cap="none" spc="0" normalizeH="0" baseline="0" noProof="0" dirty="0">
                <a:ln>
                  <a:noFill/>
                </a:ln>
                <a:solidFill>
                  <a:prstClr val="white"/>
                </a:solidFill>
                <a:effectLst/>
                <a:uLnTx/>
                <a:uFillTx/>
                <a:latin typeface="Lexend "/>
                <a:ea typeface="+mn-ea"/>
                <a:cs typeface="+mn-cs"/>
              </a:endParaRPr>
            </a:p>
          </p:txBody>
        </p:sp>
      </p:grpSp>
    </p:spTree>
    <p:extLst>
      <p:ext uri="{BB962C8B-B14F-4D97-AF65-F5344CB8AC3E}">
        <p14:creationId xmlns:p14="http://schemas.microsoft.com/office/powerpoint/2010/main" val="2905338022"/>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5600</TotalTime>
  <Words>3975</Words>
  <Application>Microsoft Office PowerPoint</Application>
  <PresentationFormat>Widescreen</PresentationFormat>
  <Paragraphs>838</Paragraphs>
  <Slides>35</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Aptos</vt:lpstr>
      <vt:lpstr>Aptos Display</vt:lpstr>
      <vt:lpstr>Arial</vt:lpstr>
      <vt:lpstr>Bauhaus 93</vt:lpstr>
      <vt:lpstr>Calibri</vt:lpstr>
      <vt:lpstr>Helvetica</vt:lpstr>
      <vt:lpstr>Karla</vt:lpstr>
      <vt:lpstr>Karla Medium</vt:lpstr>
      <vt:lpstr>Lexend</vt:lpstr>
      <vt:lpstr>Lexend </vt:lpstr>
      <vt:lpstr>Lexend  </vt:lpstr>
      <vt:lpstr>Lexend Black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Sarca G V Andreea</dc:creator>
  <cp:lastModifiedBy>Lacrima POPA</cp:lastModifiedBy>
  <cp:revision>529</cp:revision>
  <cp:lastPrinted>2025-05-26T08:17:48Z</cp:lastPrinted>
  <dcterms:created xsi:type="dcterms:W3CDTF">2022-09-22T10:57:14Z</dcterms:created>
  <dcterms:modified xsi:type="dcterms:W3CDTF">2025-05-28T07:59:45Z</dcterms:modified>
</cp:coreProperties>
</file>