
<file path=[Content_Types].xml><?xml version="1.0" encoding="utf-8"?>
<Types xmlns="http://schemas.openxmlformats.org/package/2006/content-types">
  <Default Extension="bin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3.bin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image1700.bin" ContentType="image/sv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60" r:id="rId3"/>
    <p:sldId id="461" r:id="rId4"/>
    <p:sldId id="389" r:id="rId5"/>
    <p:sldId id="495" r:id="rId6"/>
    <p:sldId id="432" r:id="rId7"/>
    <p:sldId id="433" r:id="rId8"/>
    <p:sldId id="282" r:id="rId9"/>
    <p:sldId id="286" r:id="rId10"/>
    <p:sldId id="483" r:id="rId11"/>
    <p:sldId id="490" r:id="rId12"/>
    <p:sldId id="435" r:id="rId13"/>
    <p:sldId id="436" r:id="rId14"/>
    <p:sldId id="437" r:id="rId15"/>
    <p:sldId id="484" r:id="rId16"/>
    <p:sldId id="289" r:id="rId17"/>
    <p:sldId id="283" r:id="rId18"/>
    <p:sldId id="485" r:id="rId19"/>
    <p:sldId id="486" r:id="rId20"/>
    <p:sldId id="487" r:id="rId21"/>
    <p:sldId id="479" r:id="rId22"/>
    <p:sldId id="480" r:id="rId23"/>
    <p:sldId id="488" r:id="rId24"/>
    <p:sldId id="489" r:id="rId25"/>
    <p:sldId id="491" r:id="rId26"/>
    <p:sldId id="497" r:id="rId27"/>
    <p:sldId id="493" r:id="rId28"/>
    <p:sldId id="494" r:id="rId29"/>
    <p:sldId id="498" r:id="rId30"/>
    <p:sldId id="279" r:id="rId31"/>
    <p:sldId id="354" r:id="rId32"/>
    <p:sldId id="478" r:id="rId33"/>
    <p:sldId id="427" r:id="rId34"/>
  </p:sldIdLst>
  <p:sldSz cx="12192000" cy="6858000"/>
  <p:notesSz cx="7315200" cy="96012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BB911C-0A44-C896-CDCC-E01802C0F531}" name="Daniela Aldescu (VERTIK)" initials="DA" userId="S::daldescu@vertikgroup.eu::02d38be3-87d1-4341-8ad8-edc61badf429" providerId="AD"/>
  <p188:author id="{1D2B9A43-757E-EDE3-D167-0714A4ABCBB8}" name="Lacrima POPA" initials="LP" userId="S::lacrima.popa@dn-agrar.eu::93509d14-3cb5-4b43-af87-999365e6340f" providerId="AD"/>
  <p188:author id="{995AAE73-41A5-5F4A-90F2-78712119BC4D}" name="Madalina Stanciu (VERTIK)" initials="MS" userId="S::mstanciu@vertikgroup.eu::157a72c8-8b27-47d4-b9cb-f3f78052c39d" providerId="AD"/>
  <p188:author id="{9C8C80DC-2737-02BA-F895-19F59F914A3F}" name="Andreea Irimia (VERTIK)" initials="AI(" userId="S::airimia@vertikgroup.eu::6c309c73-671a-4d5b-9066-d3ab3cc5db4f" providerId="AD"/>
  <p188:author id="{2BABA9DC-31B2-83D5-6A8D-FB75AEE4CD03}" name="Vlad Obreja (VERTIK)" initials="VO" userId="S::vobreja@vertikgroup.eu::3ed25790-2a98-4d36-b70f-54f9ca63ce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303"/>
    <a:srgbClr val="017900"/>
    <a:srgbClr val="3C4245"/>
    <a:srgbClr val="3C424F"/>
    <a:srgbClr val="6A7D93"/>
    <a:srgbClr val="9E9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492C70-3433-456B-9314-9D5AFF66230D}" v="386" dt="2025-02-26T10:11:28.026"/>
    <p1510:client id="{FC70614B-0D8D-454A-9FD9-207145019F98}" v="12" dt="2025-02-27T09:55:33.6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1"/>
    <p:restoredTop sz="91474" autoAdjust="0"/>
  </p:normalViewPr>
  <p:slideViewPr>
    <p:cSldViewPr snapToGrid="0">
      <p:cViewPr varScale="1">
        <p:scale>
          <a:sx n="99" d="100"/>
          <a:sy n="9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vertiktogether-my.sharepoint.com/personal/daldescu_vertikgroup_eu/Documents/VERTIK%20Consultanta/DN%20AGRAR/16.Prezentari%20investitori%20pentru%20evenimente/Prezentare%20Romanian%20Business%20Day/EU%20Prices%20of%20cows%20RAW%20MIL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vertiktogether-my.sharepoint.com/personal/daldescu_vertikgroup_eu/Documents/VERTIK%20Consultanta/DN%20AGRAR/16.Prezentari%20investitori%20pentru%20evenimente/Prezentare%20Romanian%20Business%20Day/EU%20Prices%20of%20cows%20RAW%20MILK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14253048735844"/>
          <c:y val="3.8612170189331572E-2"/>
          <c:w val="0.82707900862840811"/>
          <c:h val="0.880980808626691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C000">
                  <a:alpha val="94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3B-4032-A970-64BCBD4EE51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33B-4032-A970-64BCBD4EE51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CD3-4FE8-81C4-73D4F2F55427}"/>
              </c:ext>
            </c:extLst>
          </c:dPt>
          <c:dPt>
            <c:idx val="3"/>
            <c:invertIfNegative val="0"/>
            <c:bubble3D val="0"/>
            <c:spPr>
              <a:solidFill>
                <a:srgbClr val="017900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CD3-4FE8-81C4-73D4F2F55427}"/>
              </c:ext>
            </c:extLst>
          </c:dPt>
          <c:dPt>
            <c:idx val="4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B0-40F4-AAC5-DAAB5BBF6E87}"/>
              </c:ext>
            </c:extLst>
          </c:dPt>
          <c:dLbls>
            <c:dLbl>
              <c:idx val="0"/>
              <c:layout>
                <c:manualLayout>
                  <c:x val="-3.6748110510538318E-3"/>
                  <c:y val="6.7776077446174811E-3"/>
                </c:manualLayout>
              </c:layout>
              <c:tx>
                <c:rich>
                  <a:bodyPr/>
                  <a:lstStyle/>
                  <a:p>
                    <a:fld id="{66F20A9F-0A1F-4BEC-B70F-533261889A58}" type="VALUE">
                      <a:rPr lang="en-US" sz="1050"/>
                      <a:pPr/>
                      <a:t>[VALUE]</a:t>
                    </a:fld>
                    <a:endParaRPr lang="ro-R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33B-4032-A970-64BCBD4EE513}"/>
                </c:ext>
              </c:extLst>
            </c:dLbl>
            <c:dLbl>
              <c:idx val="1"/>
              <c:layout>
                <c:manualLayout>
                  <c:x val="1.4467760043519023E-7"/>
                  <c:y val="3.5040232039673019E-2"/>
                </c:manualLayout>
              </c:layout>
              <c:tx>
                <c:rich>
                  <a:bodyPr/>
                  <a:lstStyle/>
                  <a:p>
                    <a:fld id="{60065CAE-1CCF-4E60-8C89-D60939385AAB}" type="VALUE">
                      <a:rPr lang="en-US" sz="1050"/>
                      <a:pPr/>
                      <a:t>[VALUE]</a:t>
                    </a:fld>
                    <a:endParaRPr lang="ro-R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9816988544249"/>
                      <c:h val="0.117400009919225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33B-4032-A970-64BCBD4EE513}"/>
                </c:ext>
              </c:extLst>
            </c:dLbl>
            <c:dLbl>
              <c:idx val="2"/>
              <c:layout>
                <c:manualLayout>
                  <c:x val="7.4263989771451112E-3"/>
                  <c:y val="-3.2119728416240844E-17"/>
                </c:manualLayout>
              </c:layout>
              <c:tx>
                <c:rich>
                  <a:bodyPr/>
                  <a:lstStyle/>
                  <a:p>
                    <a:fld id="{8460E4F9-86F2-42A2-B72A-1FA0CC820420}" type="VALUE">
                      <a:rPr lang="en-US" sz="1050"/>
                      <a:pPr/>
                      <a:t>[VALUE]</a:t>
                    </a:fld>
                    <a:endParaRPr lang="ro-R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CD3-4FE8-81C4-73D4F2F55427}"/>
                </c:ext>
              </c:extLst>
            </c:dLbl>
            <c:dLbl>
              <c:idx val="3"/>
              <c:layout>
                <c:manualLayout>
                  <c:x val="-1.11395984657176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D3-4FE8-81C4-73D4F2F5542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61543668555452"/>
                      <c:h val="0.104208997568751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FB0-40F4-AAC5-DAAB5BBF6E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Sheet1!$B$2:$B$6</c:f>
              <c:numCache>
                <c:formatCode>0.00</c:formatCode>
                <c:ptCount val="5"/>
                <c:pt idx="0">
                  <c:v>46.951664999999998</c:v>
                </c:pt>
                <c:pt idx="1">
                  <c:v>150.78946300000001</c:v>
                </c:pt>
                <c:pt idx="2">
                  <c:v>150.88616300000001</c:v>
                </c:pt>
                <c:pt idx="3">
                  <c:v>175.69903400000001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B-4032-A970-64BCBD4EE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36"/>
        <c:axId val="1134140896"/>
        <c:axId val="1134141376"/>
      </c:barChart>
      <c:catAx>
        <c:axId val="11341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1376"/>
        <c:crosses val="autoZero"/>
        <c:auto val="1"/>
        <c:lblAlgn val="ctr"/>
        <c:lblOffset val="100"/>
        <c:noMultiLvlLbl val="0"/>
      </c:catAx>
      <c:valAx>
        <c:axId val="1134141376"/>
        <c:scaling>
          <c:orientation val="minMax"/>
          <c:max val="180"/>
          <c:min val="2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0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99363856883233"/>
          <c:y val="0.37498308927796603"/>
          <c:w val="0.77824428676561708"/>
          <c:h val="0.531591565749796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C000">
                  <a:alpha val="94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D2-4C9F-AAEF-11592D0D0F9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D2-4C9F-AAEF-11592D0D0F9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6E7-42FB-951D-C9D88AE81598}"/>
              </c:ext>
            </c:extLst>
          </c:dPt>
          <c:dPt>
            <c:idx val="3"/>
            <c:invertIfNegative val="0"/>
            <c:bubble3D val="0"/>
            <c:spPr>
              <a:solidFill>
                <a:srgbClr val="017900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E7-42FB-951D-C9D88AE81598}"/>
              </c:ext>
            </c:extLst>
          </c:dPt>
          <c:dLbls>
            <c:dLbl>
              <c:idx val="0"/>
              <c:layout>
                <c:manualLayout>
                  <c:x val="0"/>
                  <c:y val="2.63820247009496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61543668555452"/>
                      <c:h val="0.104208997568751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5D2-4C9F-AAEF-11592D0D0F96}"/>
                </c:ext>
              </c:extLst>
            </c:dLbl>
            <c:dLbl>
              <c:idx val="1"/>
              <c:layout>
                <c:manualLayout>
                  <c:x val="3.7100580843188115E-3"/>
                  <c:y val="3.62752839638057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9816988544249"/>
                      <c:h val="0.117400009919225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5D2-4C9F-AAEF-11592D0D0F96}"/>
                </c:ext>
              </c:extLst>
            </c:dLbl>
            <c:dLbl>
              <c:idx val="2"/>
              <c:layout>
                <c:manualLayout>
                  <c:x val="-1.1130174252956503E-2"/>
                  <c:y val="1.31910123504748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E7-42FB-951D-C9D88AE81598}"/>
                </c:ext>
              </c:extLst>
            </c:dLbl>
            <c:dLbl>
              <c:idx val="3"/>
              <c:layout>
                <c:manualLayout>
                  <c:x val="0"/>
                  <c:y val="-2.9679777788568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E7-42FB-951D-C9D88AE815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0.00</c:formatCode>
                <c:ptCount val="4"/>
                <c:pt idx="0">
                  <c:v>16.892931999999998</c:v>
                </c:pt>
                <c:pt idx="1">
                  <c:v>43.344721999999997</c:v>
                </c:pt>
                <c:pt idx="2">
                  <c:v>53.97</c:v>
                </c:pt>
                <c:pt idx="3">
                  <c:v>70.72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D2-4C9F-AAEF-11592D0D0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36"/>
        <c:axId val="1134140896"/>
        <c:axId val="1134141376"/>
      </c:barChart>
      <c:catAx>
        <c:axId val="11341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1376"/>
        <c:crosses val="autoZero"/>
        <c:auto val="1"/>
        <c:lblAlgn val="ctr"/>
        <c:lblOffset val="100"/>
        <c:noMultiLvlLbl val="0"/>
      </c:catAx>
      <c:valAx>
        <c:axId val="11341413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0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99363856883233"/>
          <c:y val="0.52338197822080779"/>
          <c:w val="0.77824428676561708"/>
          <c:h val="0.383192676806954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PROFIT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C000">
                  <a:alpha val="94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3A-4DD1-B1D1-E67F467D467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3A-4DD1-B1D1-E67F467D467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6DE-4C9F-A5F9-615788116291}"/>
              </c:ext>
            </c:extLst>
          </c:dPt>
          <c:dPt>
            <c:idx val="3"/>
            <c:invertIfNegative val="0"/>
            <c:bubble3D val="0"/>
            <c:spPr>
              <a:solidFill>
                <a:srgbClr val="017900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DE-4C9F-A5F9-615788116291}"/>
              </c:ext>
            </c:extLst>
          </c:dPt>
          <c:dLbls>
            <c:dLbl>
              <c:idx val="0"/>
              <c:layout>
                <c:manualLayout>
                  <c:x val="1.4472487941771528E-7"/>
                  <c:y val="2.96797777885682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DA02B729-8EA5-470E-BB23-DDB43C4ACAEA}" type="VALUE">
                      <a:rPr lang="en-US" sz="1050"/>
                      <a:pPr>
                        <a:defRPr sz="1050" b="1"/>
                      </a:pPr>
                      <a:t>[VALUE]</a:t>
                    </a:fld>
                    <a:endParaRPr lang="ro-R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61543668555452"/>
                      <c:h val="0.1042089975687510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B3A-4DD1-B1D1-E67F467D467B}"/>
                </c:ext>
              </c:extLst>
            </c:dLbl>
            <c:dLbl>
              <c:idx val="1"/>
              <c:layout>
                <c:manualLayout>
                  <c:x val="-3.6758672131864049E-3"/>
                  <c:y val="4.2870790139043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9816988544249"/>
                      <c:h val="0.117400009919225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B3A-4DD1-B1D1-E67F467D467B}"/>
                </c:ext>
              </c:extLst>
            </c:dLbl>
            <c:dLbl>
              <c:idx val="2"/>
              <c:layout>
                <c:manualLayout>
                  <c:x val="7.3520238761317124E-3"/>
                  <c:y val="9.8932592628561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DE-4C9F-A5F9-615788116291}"/>
                </c:ext>
              </c:extLst>
            </c:dLbl>
            <c:dLbl>
              <c:idx val="3"/>
              <c:layout>
                <c:manualLayout>
                  <c:x val="-1.1028035814197569E-2"/>
                  <c:y val="-1.97865185257122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DE-4C9F-A5F9-6157881162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0.00</c:formatCode>
                <c:ptCount val="4"/>
                <c:pt idx="0">
                  <c:v>8.8889099999999992</c:v>
                </c:pt>
                <c:pt idx="1">
                  <c:v>13.94023</c:v>
                </c:pt>
                <c:pt idx="2">
                  <c:v>22.672944999999999</c:v>
                </c:pt>
                <c:pt idx="3">
                  <c:v>31.75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3A-4DD1-B1D1-E67F467D46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36"/>
        <c:axId val="1134140896"/>
        <c:axId val="1134141376"/>
      </c:barChart>
      <c:catAx>
        <c:axId val="11341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1376"/>
        <c:crosses val="autoZero"/>
        <c:auto val="1"/>
        <c:lblAlgn val="ctr"/>
        <c:lblOffset val="100"/>
        <c:noMultiLvlLbl val="0"/>
      </c:catAx>
      <c:valAx>
        <c:axId val="11341413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0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 of milk at the region level</a:t>
            </a:r>
          </a:p>
          <a:p>
            <a:pPr>
              <a:defRPr/>
            </a:pPr>
            <a:r>
              <a:rPr lang="en-GB" sz="1100" b="1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c/kg  </a:t>
            </a:r>
            <a:endParaRPr lang="ro-RO" sz="1100" b="1" i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22788188976377954"/>
          <c:y val="2.71844604776473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4748031496063"/>
          <c:y val="0.22635594091054387"/>
          <c:w val="0.65636307961504803"/>
          <c:h val="0.72380588154710257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01-425E-941A-573E75C5B51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D01-425E-941A-573E75C5B517}"/>
              </c:ext>
            </c:extLst>
          </c:dPt>
          <c:dPt>
            <c:idx val="2"/>
            <c:invertIfNegative val="0"/>
            <c:bubble3D val="0"/>
            <c:spPr>
              <a:solidFill>
                <a:srgbClr val="FAA30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D01-425E-941A-573E75C5B517}"/>
              </c:ext>
            </c:extLst>
          </c:dPt>
          <c:dPt>
            <c:idx val="3"/>
            <c:invertIfNegative val="0"/>
            <c:bubble3D val="0"/>
            <c:spPr>
              <a:solidFill>
                <a:srgbClr val="017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01-425E-941A-573E75C5B5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9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Sheet1!$A$5:$A$8</c:f>
              <c:strCache>
                <c:ptCount val="4"/>
                <c:pt idx="0">
                  <c:v>Hungary</c:v>
                </c:pt>
                <c:pt idx="1">
                  <c:v>Bulgaria</c:v>
                </c:pt>
                <c:pt idx="2">
                  <c:v>Poland</c:v>
                </c:pt>
                <c:pt idx="3">
                  <c:v>Romania</c:v>
                </c:pt>
              </c:strCache>
            </c:strRef>
          </c:cat>
          <c:val>
            <c:numRef>
              <c:f>Sheet1!$C$5:$C$8</c:f>
              <c:numCache>
                <c:formatCode>0.0</c:formatCode>
                <c:ptCount val="4"/>
                <c:pt idx="0">
                  <c:v>48.76</c:v>
                </c:pt>
                <c:pt idx="1">
                  <c:v>48.36</c:v>
                </c:pt>
                <c:pt idx="2">
                  <c:v>61.66</c:v>
                </c:pt>
                <c:pt idx="3" formatCode="0">
                  <c:v>50.62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01-425E-941A-573E75C5B51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32861600"/>
        <c:axId val="1032862560"/>
      </c:barChart>
      <c:catAx>
        <c:axId val="103286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32862560"/>
        <c:crosses val="autoZero"/>
        <c:auto val="1"/>
        <c:lblAlgn val="ctr"/>
        <c:lblOffset val="100"/>
        <c:noMultiLvlLbl val="0"/>
      </c:catAx>
      <c:valAx>
        <c:axId val="1032862560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103286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900" b="1" i="0" u="none" strike="noStrike" kern="1200" baseline="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GB" sz="1100" b="1" i="1" u="none" strike="noStrike" kern="1200" spc="0" baseline="0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u="none" strike="noStrike" kern="1200" spc="0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Amount of milk collected at the regional </a:t>
            </a:r>
          </a:p>
          <a:p>
            <a:pPr algn="ctr" rtl="0">
              <a:defRPr lang="en-GB" sz="1100" b="1" i="1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u="none" strike="noStrike" kern="1200" spc="0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GB" sz="1100" b="1" i="1" u="none" strike="noStrike" kern="1200" spc="0" baseline="0" dirty="0" smtClean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999583222335845"/>
          <c:y val="0.23880084600899831"/>
          <c:w val="0.77248880715654511"/>
          <c:h val="0.71087235401535454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715-4321-B9EE-8627DDD5749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15-4321-B9EE-8627DDD57496}"/>
              </c:ext>
            </c:extLst>
          </c:dPt>
          <c:dPt>
            <c:idx val="2"/>
            <c:invertIfNegative val="0"/>
            <c:bubble3D val="0"/>
            <c:spPr>
              <a:solidFill>
                <a:srgbClr val="FAA30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715-4321-B9EE-8627DDD57496}"/>
              </c:ext>
            </c:extLst>
          </c:dPt>
          <c:dPt>
            <c:idx val="3"/>
            <c:invertIfNegative val="0"/>
            <c:bubble3D val="0"/>
            <c:spPr>
              <a:solidFill>
                <a:srgbClr val="017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15-4321-B9EE-8627DDD5749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F2A98790-1974-4DE4-9D86-2998ACB0E617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715-4321-B9EE-8627DDD5749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452E8BD3-6697-4237-9E9A-6DE82B7496E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715-4321-B9EE-8627DDD5749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+3.8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715-4321-B9EE-8627DDD5749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+8.8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715-4321-B9EE-8627DDD574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Sheet1!$A$19:$A$22</c:f>
              <c:strCache>
                <c:ptCount val="4"/>
                <c:pt idx="0">
                  <c:v>Hungary</c:v>
                </c:pt>
                <c:pt idx="1">
                  <c:v>Bulgaria</c:v>
                </c:pt>
                <c:pt idx="2">
                  <c:v>Poland</c:v>
                </c:pt>
                <c:pt idx="3">
                  <c:v>Romania</c:v>
                </c:pt>
              </c:strCache>
            </c:strRef>
          </c:cat>
          <c:val>
            <c:numRef>
              <c:f>Sheet1!$C$19:$C$22</c:f>
              <c:numCache>
                <c:formatCode>General</c:formatCode>
                <c:ptCount val="4"/>
                <c:pt idx="0">
                  <c:v>6.4</c:v>
                </c:pt>
                <c:pt idx="1">
                  <c:v>6.3</c:v>
                </c:pt>
                <c:pt idx="2">
                  <c:v>3.8</c:v>
                </c:pt>
                <c:pt idx="3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5-4321-B9EE-8627DDD5749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03045952"/>
        <c:axId val="403030592"/>
      </c:barChart>
      <c:catAx>
        <c:axId val="403045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403030592"/>
        <c:crosses val="autoZero"/>
        <c:auto val="1"/>
        <c:lblAlgn val="ctr"/>
        <c:lblOffset val="100"/>
        <c:noMultiLvlLbl val="0"/>
      </c:catAx>
      <c:valAx>
        <c:axId val="403030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304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Rainfall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2022 -2023</c:v>
                </c:pt>
                <c:pt idx="1">
                  <c:v>2023 - 2024</c:v>
                </c:pt>
                <c:pt idx="2">
                  <c:v>2024 -2025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140</c:v>
                </c:pt>
                <c:pt idx="1">
                  <c:v>200</c:v>
                </c:pt>
                <c:pt idx="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8A-8742-910A-1AC550C5C7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502128"/>
        <c:axId val="373592720"/>
      </c:barChart>
      <c:catAx>
        <c:axId val="37350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373592720"/>
        <c:crosses val="autoZero"/>
        <c:auto val="1"/>
        <c:lblAlgn val="ctr"/>
        <c:lblOffset val="100"/>
        <c:noMultiLvlLbl val="0"/>
      </c:catAx>
      <c:valAx>
        <c:axId val="373592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37350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867E30-2FCE-4876-9EC8-E00067211D9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19FBCF-81A6-404D-B4B0-A2F7D019541A}">
      <dgm:prSet custT="1"/>
      <dgm:spPr>
        <a:ln>
          <a:solidFill>
            <a:srgbClr val="017900"/>
          </a:solidFill>
        </a:ln>
      </dgm:spPr>
      <dgm:t>
        <a:bodyPr/>
        <a:lstStyle/>
        <a:p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 300.000 liters per day</a:t>
          </a:r>
          <a:endParaRPr lang="en-US" sz="18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67D6569-F9EF-4DCB-81DE-546EE17AA92F}" type="parTrans" cxnId="{7242A124-D0F9-4FA7-9E7C-D38C37CBFDD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D27EE59-C865-44BF-BE55-6CDFAD5660C1}" type="sibTrans" cxnId="{7242A124-D0F9-4FA7-9E7C-D38C37CBFDD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93398D-5C17-40BF-8062-71E44A81AEBE}">
      <dgm:prSet custT="1"/>
      <dgm:spPr>
        <a:ln>
          <a:solidFill>
            <a:srgbClr val="017900"/>
          </a:solidFill>
        </a:ln>
      </dgm:spPr>
      <dgm:t>
        <a:bodyPr/>
        <a:lstStyle/>
        <a:p>
          <a:r>
            <a:rPr lang="en-US" sz="2000" b="0" baseline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5 farms will produce over 100 million liters of milk annually </a:t>
          </a:r>
          <a:endParaRPr lang="en-US" sz="1800" b="1" cap="small" baseline="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C4B8B12-6DB0-44A4-82AF-148CD816FFB2}" type="parTrans" cxnId="{BD0F420A-911B-43D4-A727-1711BD66C67C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FBA5B39-AFA6-43CA-90CB-F70C993E7BE4}" type="sibTrans" cxnId="{BD0F420A-911B-43D4-A727-1711BD66C67C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B5B6B65-C98C-43B0-8BE5-D60CD0561DAE}">
      <dgm:prSet custT="1"/>
      <dgm:spPr>
        <a:ln>
          <a:solidFill>
            <a:srgbClr val="017900"/>
          </a:solidFill>
        </a:ln>
      </dgm:spPr>
      <dgm:t>
        <a:bodyPr/>
        <a:lstStyle/>
        <a:p>
          <a:r>
            <a:rPr lang="en-US" sz="20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RO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</a:t>
          </a:r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herd of approx.</a:t>
          </a:r>
          <a:r>
            <a:rPr lang="en-RO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20.000 </a:t>
          </a:r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dairy cows and young stock</a:t>
          </a:r>
          <a:endParaRPr lang="en-US" sz="18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CC901E4-0F44-4DDE-80A9-0C72C4BBE1AF}" type="parTrans" cxnId="{4411D60D-BC2E-4404-A2CA-F4AF6398A03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8B13CFD-58D2-46E0-AAA2-6E0F0D0F91B7}" type="sibTrans" cxnId="{4411D60D-BC2E-4404-A2CA-F4AF6398A03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3C56AFE-A7E5-400A-9571-71F14AF7FFF5}" type="pres">
      <dgm:prSet presAssocID="{E9867E30-2FCE-4876-9EC8-E00067211D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F46BC4-4BA8-4FBC-BCA6-070135FB235A}" type="pres">
      <dgm:prSet presAssocID="{3D19FBCF-81A6-404D-B4B0-A2F7D019541A}" presName="hierRoot1" presStyleCnt="0"/>
      <dgm:spPr/>
    </dgm:pt>
    <dgm:pt modelId="{FCE7F6F8-5EFE-4D27-80D8-52F1D140CF72}" type="pres">
      <dgm:prSet presAssocID="{3D19FBCF-81A6-404D-B4B0-A2F7D019541A}" presName="composite" presStyleCnt="0"/>
      <dgm:spPr/>
    </dgm:pt>
    <dgm:pt modelId="{01A8387B-AD31-46BC-9723-811EB63121D3}" type="pres">
      <dgm:prSet presAssocID="{3D19FBCF-81A6-404D-B4B0-A2F7D019541A}" presName="background" presStyleLbl="node0" presStyleIdx="0" presStyleCnt="3"/>
      <dgm:spPr>
        <a:solidFill>
          <a:srgbClr val="FAA303"/>
        </a:solidFill>
      </dgm:spPr>
    </dgm:pt>
    <dgm:pt modelId="{3A5345AC-AB46-43E3-86CB-89BFAC9388C2}" type="pres">
      <dgm:prSet presAssocID="{3D19FBCF-81A6-404D-B4B0-A2F7D019541A}" presName="text" presStyleLbl="fgAcc0" presStyleIdx="0" presStyleCnt="3" custLinFactNeighborX="-868" custLinFactNeighborY="-1185">
        <dgm:presLayoutVars>
          <dgm:chPref val="3"/>
        </dgm:presLayoutVars>
      </dgm:prSet>
      <dgm:spPr/>
    </dgm:pt>
    <dgm:pt modelId="{F54BC75E-03C6-469C-AC8E-A65AFC13809A}" type="pres">
      <dgm:prSet presAssocID="{3D19FBCF-81A6-404D-B4B0-A2F7D019541A}" presName="hierChild2" presStyleCnt="0"/>
      <dgm:spPr/>
    </dgm:pt>
    <dgm:pt modelId="{1D88627C-F814-47A5-811F-CC23F56DFBA9}" type="pres">
      <dgm:prSet presAssocID="{D793398D-5C17-40BF-8062-71E44A81AEBE}" presName="hierRoot1" presStyleCnt="0"/>
      <dgm:spPr/>
    </dgm:pt>
    <dgm:pt modelId="{7F12F3D7-BC62-458A-80A5-2A4C340E6656}" type="pres">
      <dgm:prSet presAssocID="{D793398D-5C17-40BF-8062-71E44A81AEBE}" presName="composite" presStyleCnt="0"/>
      <dgm:spPr/>
    </dgm:pt>
    <dgm:pt modelId="{C1878271-6C75-497C-B2CE-DB2A2EE8EE4A}" type="pres">
      <dgm:prSet presAssocID="{D793398D-5C17-40BF-8062-71E44A81AEBE}" presName="background" presStyleLbl="node0" presStyleIdx="1" presStyleCnt="3"/>
      <dgm:spPr>
        <a:solidFill>
          <a:srgbClr val="FAA303"/>
        </a:solidFill>
      </dgm:spPr>
    </dgm:pt>
    <dgm:pt modelId="{D1751535-89ED-4A73-A8CB-A6BF2F2AD898}" type="pres">
      <dgm:prSet presAssocID="{D793398D-5C17-40BF-8062-71E44A81AEBE}" presName="text" presStyleLbl="fgAcc0" presStyleIdx="1" presStyleCnt="3">
        <dgm:presLayoutVars>
          <dgm:chPref val="3"/>
        </dgm:presLayoutVars>
      </dgm:prSet>
      <dgm:spPr/>
    </dgm:pt>
    <dgm:pt modelId="{9ED43806-61FE-4A3F-B4DD-500086E2E05A}" type="pres">
      <dgm:prSet presAssocID="{D793398D-5C17-40BF-8062-71E44A81AEBE}" presName="hierChild2" presStyleCnt="0"/>
      <dgm:spPr/>
    </dgm:pt>
    <dgm:pt modelId="{68281EB4-069D-4D12-B058-462BBEAE0A3A}" type="pres">
      <dgm:prSet presAssocID="{4B5B6B65-C98C-43B0-8BE5-D60CD0561DAE}" presName="hierRoot1" presStyleCnt="0"/>
      <dgm:spPr/>
    </dgm:pt>
    <dgm:pt modelId="{FF52E1F1-CBD8-4A21-8184-891E10B35E03}" type="pres">
      <dgm:prSet presAssocID="{4B5B6B65-C98C-43B0-8BE5-D60CD0561DAE}" presName="composite" presStyleCnt="0"/>
      <dgm:spPr/>
    </dgm:pt>
    <dgm:pt modelId="{3C871008-61DA-4A07-9C35-C871A88043DB}" type="pres">
      <dgm:prSet presAssocID="{4B5B6B65-C98C-43B0-8BE5-D60CD0561DAE}" presName="background" presStyleLbl="node0" presStyleIdx="2" presStyleCnt="3"/>
      <dgm:spPr>
        <a:solidFill>
          <a:srgbClr val="FAA303"/>
        </a:solidFill>
      </dgm:spPr>
    </dgm:pt>
    <dgm:pt modelId="{3E978300-0D2C-4142-B11A-61DF31A9BB8E}" type="pres">
      <dgm:prSet presAssocID="{4B5B6B65-C98C-43B0-8BE5-D60CD0561DAE}" presName="text" presStyleLbl="fgAcc0" presStyleIdx="2" presStyleCnt="3">
        <dgm:presLayoutVars>
          <dgm:chPref val="3"/>
        </dgm:presLayoutVars>
      </dgm:prSet>
      <dgm:spPr/>
    </dgm:pt>
    <dgm:pt modelId="{491CCB42-E189-4395-8826-18D917C621D6}" type="pres">
      <dgm:prSet presAssocID="{4B5B6B65-C98C-43B0-8BE5-D60CD0561DAE}" presName="hierChild2" presStyleCnt="0"/>
      <dgm:spPr/>
    </dgm:pt>
  </dgm:ptLst>
  <dgm:cxnLst>
    <dgm:cxn modelId="{DBD21207-6053-4EA2-868C-9C966A059911}" type="presOf" srcId="{E9867E30-2FCE-4876-9EC8-E00067211D91}" destId="{43C56AFE-A7E5-400A-9571-71F14AF7FFF5}" srcOrd="0" destOrd="0" presId="urn:microsoft.com/office/officeart/2005/8/layout/hierarchy1"/>
    <dgm:cxn modelId="{BD0F420A-911B-43D4-A727-1711BD66C67C}" srcId="{E9867E30-2FCE-4876-9EC8-E00067211D91}" destId="{D793398D-5C17-40BF-8062-71E44A81AEBE}" srcOrd="1" destOrd="0" parTransId="{1C4B8B12-6DB0-44A4-82AF-148CD816FFB2}" sibTransId="{3FBA5B39-AFA6-43CA-90CB-F70C993E7BE4}"/>
    <dgm:cxn modelId="{42A8C40C-2DED-46EE-A4FB-6CEB9ECEFE00}" type="presOf" srcId="{3D19FBCF-81A6-404D-B4B0-A2F7D019541A}" destId="{3A5345AC-AB46-43E3-86CB-89BFAC9388C2}" srcOrd="0" destOrd="0" presId="urn:microsoft.com/office/officeart/2005/8/layout/hierarchy1"/>
    <dgm:cxn modelId="{4411D60D-BC2E-4404-A2CA-F4AF6398A030}" srcId="{E9867E30-2FCE-4876-9EC8-E00067211D91}" destId="{4B5B6B65-C98C-43B0-8BE5-D60CD0561DAE}" srcOrd="2" destOrd="0" parTransId="{8CC901E4-0F44-4DDE-80A9-0C72C4BBE1AF}" sibTransId="{D8B13CFD-58D2-46E0-AAA2-6E0F0D0F91B7}"/>
    <dgm:cxn modelId="{7242A124-D0F9-4FA7-9E7C-D38C37CBFDDB}" srcId="{E9867E30-2FCE-4876-9EC8-E00067211D91}" destId="{3D19FBCF-81A6-404D-B4B0-A2F7D019541A}" srcOrd="0" destOrd="0" parTransId="{167D6569-F9EF-4DCB-81DE-546EE17AA92F}" sibTransId="{9D27EE59-C865-44BF-BE55-6CDFAD5660C1}"/>
    <dgm:cxn modelId="{6AAAED88-F966-4B32-8F93-8611B37442D8}" type="presOf" srcId="{D793398D-5C17-40BF-8062-71E44A81AEBE}" destId="{D1751535-89ED-4A73-A8CB-A6BF2F2AD898}" srcOrd="0" destOrd="0" presId="urn:microsoft.com/office/officeart/2005/8/layout/hierarchy1"/>
    <dgm:cxn modelId="{279F9E9A-D9FF-4DAF-9BF3-8ACA2D41A78E}" type="presOf" srcId="{4B5B6B65-C98C-43B0-8BE5-D60CD0561DAE}" destId="{3E978300-0D2C-4142-B11A-61DF31A9BB8E}" srcOrd="0" destOrd="0" presId="urn:microsoft.com/office/officeart/2005/8/layout/hierarchy1"/>
    <dgm:cxn modelId="{5230731C-9B4E-483C-9DB0-91A3E29D5D27}" type="presParOf" srcId="{43C56AFE-A7E5-400A-9571-71F14AF7FFF5}" destId="{18F46BC4-4BA8-4FBC-BCA6-070135FB235A}" srcOrd="0" destOrd="0" presId="urn:microsoft.com/office/officeart/2005/8/layout/hierarchy1"/>
    <dgm:cxn modelId="{3F3A4481-36D4-46D0-B947-0F5D5C916DB2}" type="presParOf" srcId="{18F46BC4-4BA8-4FBC-BCA6-070135FB235A}" destId="{FCE7F6F8-5EFE-4D27-80D8-52F1D140CF72}" srcOrd="0" destOrd="0" presId="urn:microsoft.com/office/officeart/2005/8/layout/hierarchy1"/>
    <dgm:cxn modelId="{62509BDC-EE99-4EDE-8479-BBE0375BC1D3}" type="presParOf" srcId="{FCE7F6F8-5EFE-4D27-80D8-52F1D140CF72}" destId="{01A8387B-AD31-46BC-9723-811EB63121D3}" srcOrd="0" destOrd="0" presId="urn:microsoft.com/office/officeart/2005/8/layout/hierarchy1"/>
    <dgm:cxn modelId="{B1C12C73-D918-43F1-8CE2-1A6869DE9D58}" type="presParOf" srcId="{FCE7F6F8-5EFE-4D27-80D8-52F1D140CF72}" destId="{3A5345AC-AB46-43E3-86CB-89BFAC9388C2}" srcOrd="1" destOrd="0" presId="urn:microsoft.com/office/officeart/2005/8/layout/hierarchy1"/>
    <dgm:cxn modelId="{6938B924-1287-4B8A-B1AD-1CFA379069FC}" type="presParOf" srcId="{18F46BC4-4BA8-4FBC-BCA6-070135FB235A}" destId="{F54BC75E-03C6-469C-AC8E-A65AFC13809A}" srcOrd="1" destOrd="0" presId="urn:microsoft.com/office/officeart/2005/8/layout/hierarchy1"/>
    <dgm:cxn modelId="{5206CD6F-A193-4236-A39C-F70CA4F618F7}" type="presParOf" srcId="{43C56AFE-A7E5-400A-9571-71F14AF7FFF5}" destId="{1D88627C-F814-47A5-811F-CC23F56DFBA9}" srcOrd="1" destOrd="0" presId="urn:microsoft.com/office/officeart/2005/8/layout/hierarchy1"/>
    <dgm:cxn modelId="{A4DA25ED-05A9-45FE-83A1-7A544201A996}" type="presParOf" srcId="{1D88627C-F814-47A5-811F-CC23F56DFBA9}" destId="{7F12F3D7-BC62-458A-80A5-2A4C340E6656}" srcOrd="0" destOrd="0" presId="urn:microsoft.com/office/officeart/2005/8/layout/hierarchy1"/>
    <dgm:cxn modelId="{0BAD8962-0A81-44E0-B98B-0F5DB61AFDAF}" type="presParOf" srcId="{7F12F3D7-BC62-458A-80A5-2A4C340E6656}" destId="{C1878271-6C75-497C-B2CE-DB2A2EE8EE4A}" srcOrd="0" destOrd="0" presId="urn:microsoft.com/office/officeart/2005/8/layout/hierarchy1"/>
    <dgm:cxn modelId="{E0038840-E004-4745-864C-DBF7B333521D}" type="presParOf" srcId="{7F12F3D7-BC62-458A-80A5-2A4C340E6656}" destId="{D1751535-89ED-4A73-A8CB-A6BF2F2AD898}" srcOrd="1" destOrd="0" presId="urn:microsoft.com/office/officeart/2005/8/layout/hierarchy1"/>
    <dgm:cxn modelId="{C7B23941-BAB4-4BB1-992A-CFBF3FB81BC1}" type="presParOf" srcId="{1D88627C-F814-47A5-811F-CC23F56DFBA9}" destId="{9ED43806-61FE-4A3F-B4DD-500086E2E05A}" srcOrd="1" destOrd="0" presId="urn:microsoft.com/office/officeart/2005/8/layout/hierarchy1"/>
    <dgm:cxn modelId="{4CC9C7D3-303D-4C7D-93F6-491BB420345F}" type="presParOf" srcId="{43C56AFE-A7E5-400A-9571-71F14AF7FFF5}" destId="{68281EB4-069D-4D12-B058-462BBEAE0A3A}" srcOrd="2" destOrd="0" presId="urn:microsoft.com/office/officeart/2005/8/layout/hierarchy1"/>
    <dgm:cxn modelId="{45314A99-8EB1-4277-A868-0E601C9E3ADF}" type="presParOf" srcId="{68281EB4-069D-4D12-B058-462BBEAE0A3A}" destId="{FF52E1F1-CBD8-4A21-8184-891E10B35E03}" srcOrd="0" destOrd="0" presId="urn:microsoft.com/office/officeart/2005/8/layout/hierarchy1"/>
    <dgm:cxn modelId="{FD6A35C3-BCD7-43DC-9843-EC69BA02F323}" type="presParOf" srcId="{FF52E1F1-CBD8-4A21-8184-891E10B35E03}" destId="{3C871008-61DA-4A07-9C35-C871A88043DB}" srcOrd="0" destOrd="0" presId="urn:microsoft.com/office/officeart/2005/8/layout/hierarchy1"/>
    <dgm:cxn modelId="{4E968FE2-B2D6-4599-BF70-D7C6E19D3301}" type="presParOf" srcId="{FF52E1F1-CBD8-4A21-8184-891E10B35E03}" destId="{3E978300-0D2C-4142-B11A-61DF31A9BB8E}" srcOrd="1" destOrd="0" presId="urn:microsoft.com/office/officeart/2005/8/layout/hierarchy1"/>
    <dgm:cxn modelId="{840FCF07-4F1B-47D6-B5ED-5BC20345C006}" type="presParOf" srcId="{68281EB4-069D-4D12-B058-462BBEAE0A3A}" destId="{491CCB42-E189-4395-8826-18D917C621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867E30-2FCE-4876-9EC8-E00067211D9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19FBCF-81A6-404D-B4B0-A2F7D019541A}">
      <dgm:prSet custT="1"/>
      <dgm:spPr>
        <a:ln>
          <a:solidFill>
            <a:srgbClr val="017900"/>
          </a:solidFill>
        </a:ln>
      </dgm:spPr>
      <dgm:t>
        <a:bodyPr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Straja</a:t>
          </a:r>
          <a:r>
            <a:rPr lang="en-US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farm project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 be finalized in 2027</a:t>
          </a:r>
        </a:p>
      </dgm:t>
    </dgm:pt>
    <dgm:pt modelId="{167D6569-F9EF-4DCB-81DE-546EE17AA92F}" type="parTrans" cxnId="{7242A124-D0F9-4FA7-9E7C-D38C37CBFDD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D27EE59-C865-44BF-BE55-6CDFAD5660C1}" type="sibTrans" cxnId="{7242A124-D0F9-4FA7-9E7C-D38C37CBFDDB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93398D-5C17-40BF-8062-71E44A81AEBE}">
      <dgm:prSet custT="1"/>
      <dgm:spPr>
        <a:ln>
          <a:solidFill>
            <a:srgbClr val="017900"/>
          </a:solidFill>
        </a:ln>
      </dgm:spPr>
      <dgm:t>
        <a:bodyPr/>
        <a:lstStyle/>
        <a:p>
          <a:r>
            <a:rPr lang="en-US" sz="17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Compost </a:t>
          </a:r>
          <a:r>
            <a:rPr lang="ro-RO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factory</a:t>
          </a:r>
          <a:r>
            <a: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started operations  in 2024</a:t>
          </a:r>
          <a:endParaRPr lang="en-US" sz="18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C4B8B12-6DB0-44A4-82AF-148CD816FFB2}" type="parTrans" cxnId="{BD0F420A-911B-43D4-A727-1711BD66C67C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FBA5B39-AFA6-43CA-90CB-F70C993E7BE4}" type="sibTrans" cxnId="{BD0F420A-911B-43D4-A727-1711BD66C67C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B5B6B65-C98C-43B0-8BE5-D60CD0561DAE}">
      <dgm:prSet custT="1"/>
      <dgm:spPr>
        <a:ln>
          <a:solidFill>
            <a:srgbClr val="017900"/>
          </a:solidFill>
        </a:ln>
      </dgm:spPr>
      <dgm:t>
        <a:bodyPr/>
        <a:lstStyle/>
        <a:p>
          <a:r>
            <a:rPr lang="en-US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Biomethane facility planned</a:t>
          </a:r>
          <a:r>
            <a:rPr lang="ro-RO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with a total capacity up to 20MW</a:t>
          </a:r>
          <a:endParaRPr lang="en-US" sz="17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CC901E4-0F44-4DDE-80A9-0C72C4BBE1AF}" type="parTrans" cxnId="{4411D60D-BC2E-4404-A2CA-F4AF6398A03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8B13CFD-58D2-46E0-AAA2-6E0F0D0F91B7}" type="sibTrans" cxnId="{4411D60D-BC2E-4404-A2CA-F4AF6398A030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3C56AFE-A7E5-400A-9571-71F14AF7FFF5}" type="pres">
      <dgm:prSet presAssocID="{E9867E30-2FCE-4876-9EC8-E00067211D9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F46BC4-4BA8-4FBC-BCA6-070135FB235A}" type="pres">
      <dgm:prSet presAssocID="{3D19FBCF-81A6-404D-B4B0-A2F7D019541A}" presName="hierRoot1" presStyleCnt="0"/>
      <dgm:spPr/>
    </dgm:pt>
    <dgm:pt modelId="{FCE7F6F8-5EFE-4D27-80D8-52F1D140CF72}" type="pres">
      <dgm:prSet presAssocID="{3D19FBCF-81A6-404D-B4B0-A2F7D019541A}" presName="composite" presStyleCnt="0"/>
      <dgm:spPr/>
    </dgm:pt>
    <dgm:pt modelId="{01A8387B-AD31-46BC-9723-811EB63121D3}" type="pres">
      <dgm:prSet presAssocID="{3D19FBCF-81A6-404D-B4B0-A2F7D019541A}" presName="background" presStyleLbl="node0" presStyleIdx="0" presStyleCnt="3"/>
      <dgm:spPr>
        <a:solidFill>
          <a:srgbClr val="FAA303"/>
        </a:solidFill>
      </dgm:spPr>
    </dgm:pt>
    <dgm:pt modelId="{3A5345AC-AB46-43E3-86CB-89BFAC9388C2}" type="pres">
      <dgm:prSet presAssocID="{3D19FBCF-81A6-404D-B4B0-A2F7D019541A}" presName="text" presStyleLbl="fgAcc0" presStyleIdx="0" presStyleCnt="3" custLinFactNeighborX="-868" custLinFactNeighborY="-1185">
        <dgm:presLayoutVars>
          <dgm:chPref val="3"/>
        </dgm:presLayoutVars>
      </dgm:prSet>
      <dgm:spPr/>
    </dgm:pt>
    <dgm:pt modelId="{F54BC75E-03C6-469C-AC8E-A65AFC13809A}" type="pres">
      <dgm:prSet presAssocID="{3D19FBCF-81A6-404D-B4B0-A2F7D019541A}" presName="hierChild2" presStyleCnt="0"/>
      <dgm:spPr/>
    </dgm:pt>
    <dgm:pt modelId="{1D88627C-F814-47A5-811F-CC23F56DFBA9}" type="pres">
      <dgm:prSet presAssocID="{D793398D-5C17-40BF-8062-71E44A81AEBE}" presName="hierRoot1" presStyleCnt="0"/>
      <dgm:spPr/>
    </dgm:pt>
    <dgm:pt modelId="{7F12F3D7-BC62-458A-80A5-2A4C340E6656}" type="pres">
      <dgm:prSet presAssocID="{D793398D-5C17-40BF-8062-71E44A81AEBE}" presName="composite" presStyleCnt="0"/>
      <dgm:spPr/>
    </dgm:pt>
    <dgm:pt modelId="{C1878271-6C75-497C-B2CE-DB2A2EE8EE4A}" type="pres">
      <dgm:prSet presAssocID="{D793398D-5C17-40BF-8062-71E44A81AEBE}" presName="background" presStyleLbl="node0" presStyleIdx="1" presStyleCnt="3"/>
      <dgm:spPr>
        <a:solidFill>
          <a:srgbClr val="FAA303"/>
        </a:solidFill>
      </dgm:spPr>
    </dgm:pt>
    <dgm:pt modelId="{D1751535-89ED-4A73-A8CB-A6BF2F2AD898}" type="pres">
      <dgm:prSet presAssocID="{D793398D-5C17-40BF-8062-71E44A81AEBE}" presName="text" presStyleLbl="fgAcc0" presStyleIdx="1" presStyleCnt="3">
        <dgm:presLayoutVars>
          <dgm:chPref val="3"/>
        </dgm:presLayoutVars>
      </dgm:prSet>
      <dgm:spPr/>
    </dgm:pt>
    <dgm:pt modelId="{9ED43806-61FE-4A3F-B4DD-500086E2E05A}" type="pres">
      <dgm:prSet presAssocID="{D793398D-5C17-40BF-8062-71E44A81AEBE}" presName="hierChild2" presStyleCnt="0"/>
      <dgm:spPr/>
    </dgm:pt>
    <dgm:pt modelId="{68281EB4-069D-4D12-B058-462BBEAE0A3A}" type="pres">
      <dgm:prSet presAssocID="{4B5B6B65-C98C-43B0-8BE5-D60CD0561DAE}" presName="hierRoot1" presStyleCnt="0"/>
      <dgm:spPr/>
    </dgm:pt>
    <dgm:pt modelId="{FF52E1F1-CBD8-4A21-8184-891E10B35E03}" type="pres">
      <dgm:prSet presAssocID="{4B5B6B65-C98C-43B0-8BE5-D60CD0561DAE}" presName="composite" presStyleCnt="0"/>
      <dgm:spPr/>
    </dgm:pt>
    <dgm:pt modelId="{3C871008-61DA-4A07-9C35-C871A88043DB}" type="pres">
      <dgm:prSet presAssocID="{4B5B6B65-C98C-43B0-8BE5-D60CD0561DAE}" presName="background" presStyleLbl="node0" presStyleIdx="2" presStyleCnt="3"/>
      <dgm:spPr>
        <a:solidFill>
          <a:srgbClr val="FAA303"/>
        </a:solidFill>
      </dgm:spPr>
    </dgm:pt>
    <dgm:pt modelId="{3E978300-0D2C-4142-B11A-61DF31A9BB8E}" type="pres">
      <dgm:prSet presAssocID="{4B5B6B65-C98C-43B0-8BE5-D60CD0561DAE}" presName="text" presStyleLbl="fgAcc0" presStyleIdx="2" presStyleCnt="3" custLinFactNeighborY="-1447">
        <dgm:presLayoutVars>
          <dgm:chPref val="3"/>
        </dgm:presLayoutVars>
      </dgm:prSet>
      <dgm:spPr/>
    </dgm:pt>
    <dgm:pt modelId="{491CCB42-E189-4395-8826-18D917C621D6}" type="pres">
      <dgm:prSet presAssocID="{4B5B6B65-C98C-43B0-8BE5-D60CD0561DAE}" presName="hierChild2" presStyleCnt="0"/>
      <dgm:spPr/>
    </dgm:pt>
  </dgm:ptLst>
  <dgm:cxnLst>
    <dgm:cxn modelId="{DBD21207-6053-4EA2-868C-9C966A059911}" type="presOf" srcId="{E9867E30-2FCE-4876-9EC8-E00067211D91}" destId="{43C56AFE-A7E5-400A-9571-71F14AF7FFF5}" srcOrd="0" destOrd="0" presId="urn:microsoft.com/office/officeart/2005/8/layout/hierarchy1"/>
    <dgm:cxn modelId="{BD0F420A-911B-43D4-A727-1711BD66C67C}" srcId="{E9867E30-2FCE-4876-9EC8-E00067211D91}" destId="{D793398D-5C17-40BF-8062-71E44A81AEBE}" srcOrd="1" destOrd="0" parTransId="{1C4B8B12-6DB0-44A4-82AF-148CD816FFB2}" sibTransId="{3FBA5B39-AFA6-43CA-90CB-F70C993E7BE4}"/>
    <dgm:cxn modelId="{42A8C40C-2DED-46EE-A4FB-6CEB9ECEFE00}" type="presOf" srcId="{3D19FBCF-81A6-404D-B4B0-A2F7D019541A}" destId="{3A5345AC-AB46-43E3-86CB-89BFAC9388C2}" srcOrd="0" destOrd="0" presId="urn:microsoft.com/office/officeart/2005/8/layout/hierarchy1"/>
    <dgm:cxn modelId="{4411D60D-BC2E-4404-A2CA-F4AF6398A030}" srcId="{E9867E30-2FCE-4876-9EC8-E00067211D91}" destId="{4B5B6B65-C98C-43B0-8BE5-D60CD0561DAE}" srcOrd="2" destOrd="0" parTransId="{8CC901E4-0F44-4DDE-80A9-0C72C4BBE1AF}" sibTransId="{D8B13CFD-58D2-46E0-AAA2-6E0F0D0F91B7}"/>
    <dgm:cxn modelId="{7242A124-D0F9-4FA7-9E7C-D38C37CBFDDB}" srcId="{E9867E30-2FCE-4876-9EC8-E00067211D91}" destId="{3D19FBCF-81A6-404D-B4B0-A2F7D019541A}" srcOrd="0" destOrd="0" parTransId="{167D6569-F9EF-4DCB-81DE-546EE17AA92F}" sibTransId="{9D27EE59-C865-44BF-BE55-6CDFAD5660C1}"/>
    <dgm:cxn modelId="{6AAAED88-F966-4B32-8F93-8611B37442D8}" type="presOf" srcId="{D793398D-5C17-40BF-8062-71E44A81AEBE}" destId="{D1751535-89ED-4A73-A8CB-A6BF2F2AD898}" srcOrd="0" destOrd="0" presId="urn:microsoft.com/office/officeart/2005/8/layout/hierarchy1"/>
    <dgm:cxn modelId="{279F9E9A-D9FF-4DAF-9BF3-8ACA2D41A78E}" type="presOf" srcId="{4B5B6B65-C98C-43B0-8BE5-D60CD0561DAE}" destId="{3E978300-0D2C-4142-B11A-61DF31A9BB8E}" srcOrd="0" destOrd="0" presId="urn:microsoft.com/office/officeart/2005/8/layout/hierarchy1"/>
    <dgm:cxn modelId="{5230731C-9B4E-483C-9DB0-91A3E29D5D27}" type="presParOf" srcId="{43C56AFE-A7E5-400A-9571-71F14AF7FFF5}" destId="{18F46BC4-4BA8-4FBC-BCA6-070135FB235A}" srcOrd="0" destOrd="0" presId="urn:microsoft.com/office/officeart/2005/8/layout/hierarchy1"/>
    <dgm:cxn modelId="{3F3A4481-36D4-46D0-B947-0F5D5C916DB2}" type="presParOf" srcId="{18F46BC4-4BA8-4FBC-BCA6-070135FB235A}" destId="{FCE7F6F8-5EFE-4D27-80D8-52F1D140CF72}" srcOrd="0" destOrd="0" presId="urn:microsoft.com/office/officeart/2005/8/layout/hierarchy1"/>
    <dgm:cxn modelId="{62509BDC-EE99-4EDE-8479-BBE0375BC1D3}" type="presParOf" srcId="{FCE7F6F8-5EFE-4D27-80D8-52F1D140CF72}" destId="{01A8387B-AD31-46BC-9723-811EB63121D3}" srcOrd="0" destOrd="0" presId="urn:microsoft.com/office/officeart/2005/8/layout/hierarchy1"/>
    <dgm:cxn modelId="{B1C12C73-D918-43F1-8CE2-1A6869DE9D58}" type="presParOf" srcId="{FCE7F6F8-5EFE-4D27-80D8-52F1D140CF72}" destId="{3A5345AC-AB46-43E3-86CB-89BFAC9388C2}" srcOrd="1" destOrd="0" presId="urn:microsoft.com/office/officeart/2005/8/layout/hierarchy1"/>
    <dgm:cxn modelId="{6938B924-1287-4B8A-B1AD-1CFA379069FC}" type="presParOf" srcId="{18F46BC4-4BA8-4FBC-BCA6-070135FB235A}" destId="{F54BC75E-03C6-469C-AC8E-A65AFC13809A}" srcOrd="1" destOrd="0" presId="urn:microsoft.com/office/officeart/2005/8/layout/hierarchy1"/>
    <dgm:cxn modelId="{5206CD6F-A193-4236-A39C-F70CA4F618F7}" type="presParOf" srcId="{43C56AFE-A7E5-400A-9571-71F14AF7FFF5}" destId="{1D88627C-F814-47A5-811F-CC23F56DFBA9}" srcOrd="1" destOrd="0" presId="urn:microsoft.com/office/officeart/2005/8/layout/hierarchy1"/>
    <dgm:cxn modelId="{A4DA25ED-05A9-45FE-83A1-7A544201A996}" type="presParOf" srcId="{1D88627C-F814-47A5-811F-CC23F56DFBA9}" destId="{7F12F3D7-BC62-458A-80A5-2A4C340E6656}" srcOrd="0" destOrd="0" presId="urn:microsoft.com/office/officeart/2005/8/layout/hierarchy1"/>
    <dgm:cxn modelId="{0BAD8962-0A81-44E0-B98B-0F5DB61AFDAF}" type="presParOf" srcId="{7F12F3D7-BC62-458A-80A5-2A4C340E6656}" destId="{C1878271-6C75-497C-B2CE-DB2A2EE8EE4A}" srcOrd="0" destOrd="0" presId="urn:microsoft.com/office/officeart/2005/8/layout/hierarchy1"/>
    <dgm:cxn modelId="{E0038840-E004-4745-864C-DBF7B333521D}" type="presParOf" srcId="{7F12F3D7-BC62-458A-80A5-2A4C340E6656}" destId="{D1751535-89ED-4A73-A8CB-A6BF2F2AD898}" srcOrd="1" destOrd="0" presId="urn:microsoft.com/office/officeart/2005/8/layout/hierarchy1"/>
    <dgm:cxn modelId="{C7B23941-BAB4-4BB1-992A-CFBF3FB81BC1}" type="presParOf" srcId="{1D88627C-F814-47A5-811F-CC23F56DFBA9}" destId="{9ED43806-61FE-4A3F-B4DD-500086E2E05A}" srcOrd="1" destOrd="0" presId="urn:microsoft.com/office/officeart/2005/8/layout/hierarchy1"/>
    <dgm:cxn modelId="{4CC9C7D3-303D-4C7D-93F6-491BB420345F}" type="presParOf" srcId="{43C56AFE-A7E5-400A-9571-71F14AF7FFF5}" destId="{68281EB4-069D-4D12-B058-462BBEAE0A3A}" srcOrd="2" destOrd="0" presId="urn:microsoft.com/office/officeart/2005/8/layout/hierarchy1"/>
    <dgm:cxn modelId="{45314A99-8EB1-4277-A868-0E601C9E3ADF}" type="presParOf" srcId="{68281EB4-069D-4D12-B058-462BBEAE0A3A}" destId="{FF52E1F1-CBD8-4A21-8184-891E10B35E03}" srcOrd="0" destOrd="0" presId="urn:microsoft.com/office/officeart/2005/8/layout/hierarchy1"/>
    <dgm:cxn modelId="{FD6A35C3-BCD7-43DC-9843-EC69BA02F323}" type="presParOf" srcId="{FF52E1F1-CBD8-4A21-8184-891E10B35E03}" destId="{3C871008-61DA-4A07-9C35-C871A88043DB}" srcOrd="0" destOrd="0" presId="urn:microsoft.com/office/officeart/2005/8/layout/hierarchy1"/>
    <dgm:cxn modelId="{4E968FE2-B2D6-4599-BF70-D7C6E19D3301}" type="presParOf" srcId="{FF52E1F1-CBD8-4A21-8184-891E10B35E03}" destId="{3E978300-0D2C-4142-B11A-61DF31A9BB8E}" srcOrd="1" destOrd="0" presId="urn:microsoft.com/office/officeart/2005/8/layout/hierarchy1"/>
    <dgm:cxn modelId="{840FCF07-4F1B-47D6-B5ED-5BC20345C006}" type="presParOf" srcId="{68281EB4-069D-4D12-B058-462BBEAE0A3A}" destId="{491CCB42-E189-4395-8826-18D917C621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8387B-AD31-46BC-9723-811EB63121D3}">
      <dsp:nvSpPr>
        <dsp:cNvPr id="0" name=""/>
        <dsp:cNvSpPr/>
      </dsp:nvSpPr>
      <dsp:spPr>
        <a:xfrm>
          <a:off x="-21121" y="169396"/>
          <a:ext cx="2433371" cy="1545191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345AC-AB46-43E3-86CB-89BFAC9388C2}">
      <dsp:nvSpPr>
        <dsp:cNvPr id="0" name=""/>
        <dsp:cNvSpPr/>
      </dsp:nvSpPr>
      <dsp:spPr>
        <a:xfrm>
          <a:off x="249252" y="426252"/>
          <a:ext cx="2433371" cy="1545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 300.000 liters per day</a:t>
          </a:r>
          <a:endParaRPr lang="en-US" sz="1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94509" y="471509"/>
        <a:ext cx="2342857" cy="1454677"/>
      </dsp:txXfrm>
    </dsp:sp>
    <dsp:sp modelId="{C1878271-6C75-497C-B2CE-DB2A2EE8EE4A}">
      <dsp:nvSpPr>
        <dsp:cNvPr id="0" name=""/>
        <dsp:cNvSpPr/>
      </dsp:nvSpPr>
      <dsp:spPr>
        <a:xfrm>
          <a:off x="2974121" y="187706"/>
          <a:ext cx="2433371" cy="1545191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51535-89ED-4A73-A8CB-A6BF2F2AD898}">
      <dsp:nvSpPr>
        <dsp:cNvPr id="0" name=""/>
        <dsp:cNvSpPr/>
      </dsp:nvSpPr>
      <dsp:spPr>
        <a:xfrm>
          <a:off x="3244495" y="444562"/>
          <a:ext cx="2433371" cy="1545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5 farms will produce over 100 million liters of milk annually </a:t>
          </a:r>
          <a:endParaRPr lang="en-US" sz="1800" b="1" kern="1200" cap="small" baseline="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289752" y="489819"/>
        <a:ext cx="2342857" cy="1454677"/>
      </dsp:txXfrm>
    </dsp:sp>
    <dsp:sp modelId="{3C871008-61DA-4A07-9C35-C871A88043DB}">
      <dsp:nvSpPr>
        <dsp:cNvPr id="0" name=""/>
        <dsp:cNvSpPr/>
      </dsp:nvSpPr>
      <dsp:spPr>
        <a:xfrm>
          <a:off x="5948242" y="187706"/>
          <a:ext cx="2433371" cy="1545191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78300-0D2C-4142-B11A-61DF31A9BB8E}">
      <dsp:nvSpPr>
        <dsp:cNvPr id="0" name=""/>
        <dsp:cNvSpPr/>
      </dsp:nvSpPr>
      <dsp:spPr>
        <a:xfrm>
          <a:off x="6218617" y="444562"/>
          <a:ext cx="2433371" cy="1545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RO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 </a:t>
          </a: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herd of approx.</a:t>
          </a:r>
          <a:r>
            <a:rPr lang="en-RO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20.000 </a:t>
          </a: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dairy cows and young stock</a:t>
          </a:r>
          <a:endParaRPr lang="en-US" sz="1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263874" y="489819"/>
        <a:ext cx="2342857" cy="14546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8387B-AD31-46BC-9723-811EB63121D3}">
      <dsp:nvSpPr>
        <dsp:cNvPr id="0" name=""/>
        <dsp:cNvSpPr/>
      </dsp:nvSpPr>
      <dsp:spPr>
        <a:xfrm>
          <a:off x="-23055" y="519999"/>
          <a:ext cx="2656135" cy="1686645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345AC-AB46-43E3-86CB-89BFAC9388C2}">
      <dsp:nvSpPr>
        <dsp:cNvPr id="0" name=""/>
        <dsp:cNvSpPr/>
      </dsp:nvSpPr>
      <dsp:spPr>
        <a:xfrm>
          <a:off x="272070" y="800369"/>
          <a:ext cx="2656135" cy="1686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Straja</a:t>
          </a:r>
          <a:r>
            <a:rPr lang="en-US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farm project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to be finalized in 2027</a:t>
          </a:r>
        </a:p>
      </dsp:txBody>
      <dsp:txXfrm>
        <a:off x="321470" y="849769"/>
        <a:ext cx="2557335" cy="1587845"/>
      </dsp:txXfrm>
    </dsp:sp>
    <dsp:sp modelId="{C1878271-6C75-497C-B2CE-DB2A2EE8EE4A}">
      <dsp:nvSpPr>
        <dsp:cNvPr id="0" name=""/>
        <dsp:cNvSpPr/>
      </dsp:nvSpPr>
      <dsp:spPr>
        <a:xfrm>
          <a:off x="3246387" y="539986"/>
          <a:ext cx="2656135" cy="1686645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51535-89ED-4A73-A8CB-A6BF2F2AD898}">
      <dsp:nvSpPr>
        <dsp:cNvPr id="0" name=""/>
        <dsp:cNvSpPr/>
      </dsp:nvSpPr>
      <dsp:spPr>
        <a:xfrm>
          <a:off x="3541513" y="820355"/>
          <a:ext cx="2656135" cy="1686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Compost </a:t>
          </a:r>
          <a:r>
            <a:rPr lang="ro-RO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factory</a:t>
          </a:r>
          <a:r>
            <a:rPr lang="en-US" sz="1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started operations  in 2024</a:t>
          </a:r>
          <a:endParaRPr lang="en-US" sz="1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590913" y="869755"/>
        <a:ext cx="2557335" cy="1587845"/>
      </dsp:txXfrm>
    </dsp:sp>
    <dsp:sp modelId="{3C871008-61DA-4A07-9C35-C871A88043DB}">
      <dsp:nvSpPr>
        <dsp:cNvPr id="0" name=""/>
        <dsp:cNvSpPr/>
      </dsp:nvSpPr>
      <dsp:spPr>
        <a:xfrm>
          <a:off x="6492775" y="515580"/>
          <a:ext cx="2656135" cy="1686645"/>
        </a:xfrm>
        <a:prstGeom prst="roundRect">
          <a:avLst>
            <a:gd name="adj" fmla="val 10000"/>
          </a:avLst>
        </a:prstGeom>
        <a:solidFill>
          <a:srgbClr val="FAA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78300-0D2C-4142-B11A-61DF31A9BB8E}">
      <dsp:nvSpPr>
        <dsp:cNvPr id="0" name=""/>
        <dsp:cNvSpPr/>
      </dsp:nvSpPr>
      <dsp:spPr>
        <a:xfrm>
          <a:off x="6787901" y="795950"/>
          <a:ext cx="2656135" cy="1686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7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Biomethane facility planned</a:t>
          </a:r>
          <a:r>
            <a:rPr lang="ro-RO" sz="17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with a total capacity up to 20MW</a:t>
          </a:r>
          <a:endParaRPr lang="en-US" sz="17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837301" y="845350"/>
        <a:ext cx="2557335" cy="1587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50F283B5-B998-A541-B971-C8F80DAC96E5}" type="datetimeFigureOut">
              <a:rPr lang="ro-RO" smtClean="0"/>
              <a:t>04.03.2025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453DC3B0-B014-C34C-BAD2-0F6DCD2F73E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9856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700F5-9D1C-C94B-8B02-4E5903C62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8D329-CE3A-8457-247E-81F9340B5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453C33-C958-F466-BF40-EF8083B17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6F1F9-6D2F-82AD-EA06-F94167A767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15208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D09E2-5FA0-C0C3-E529-BA5659630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5F1C29-243B-4C3A-0FA8-AE70B6674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A6975-00CF-E1FB-E08B-7E0755128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0989F-4D1C-5D00-154A-A1A46B9FBA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0912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18691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EE6F2-AB7B-AE9E-B053-064FA4339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E4CD6A-98AB-362A-D81A-9F32A439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26C32-1144-701D-5410-490A9CC7D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93DC2-1661-D5CA-1C75-3C6317539C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98770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F5A0B-03DD-3903-7DE6-F97DB6702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DAB708-370C-4E30-8F80-5FC35DF52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1AE579-21AD-B4BE-1E2C-D6A3DCF8C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8EE65-5D1C-6971-CE8A-0B1C4685E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8625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31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331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7094-BBED-C36D-09EC-037B0D45A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76003-2140-5B24-1B25-BF2ADB834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D812F-F6C1-216B-5CEC-40F40647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FB91-1501-FE47-BCB8-F07FC35C730C}" type="datetime1">
              <a:rPr lang="ro-RO" smtClean="0"/>
              <a:t>04.03.2025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E2D97-217A-CE08-123C-C0EC0E19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F0F12-0E54-BF96-C5B1-02F9C99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3540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7AC8-4129-DABB-D8A2-1630CFBC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22C19-F80D-99AE-7DD8-1A3061790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ADE97-081C-662A-91AB-DCE3562D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ABF2-CD94-8746-B8B0-939A3C9D7A1E}" type="datetime1">
              <a:rPr lang="ro-RO" smtClean="0"/>
              <a:t>04.03.2025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8F01C-7C8C-4325-983C-10ED859D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3CE38-8BFD-F74A-11E4-1463F593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7112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E50820-1220-11C4-6B0E-F38258240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CD617-A5AF-CFDB-F69B-90CE2126A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29DDF-F7AC-C959-882E-2F7D7F10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D020-C69E-8748-B81A-1F16FB32EAEB}" type="datetime1">
              <a:rPr lang="ro-RO" smtClean="0"/>
              <a:t>04.03.2025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3555E-F87B-52E9-3C3B-EB799D97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A94D-5AA3-16F1-53D3-BB34984D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862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0A79-0294-65F6-A51D-6FA953F6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3AAA-91DA-1CAA-E5AB-2262A3E98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BE360-D11A-A422-EDC1-AABDD806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731E7-416F-4A43-A7BC-E03B61CAAF86}" type="datetime1">
              <a:rPr lang="ro-RO" smtClean="0"/>
              <a:t>04.03.2025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ED28A-6D36-7E2C-7BA6-0A3CB98C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FB6D-344F-231D-0532-CAA66763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3603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DD3FA-9169-E190-E6F0-53CCA6B2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DCDE6-2790-B93E-BD62-8D3B5D81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53394-BD33-6C91-FA8F-866CD94E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6BD0-7797-1A4D-9EA8-EB97E753AA7D}" type="datetime1">
              <a:rPr lang="ro-RO" smtClean="0"/>
              <a:t>04.03.2025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38BC3-8D2E-23A5-AFB5-928458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9683-6460-8F79-725C-1AFC624D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4936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3076-7B98-5DB7-C509-81E607C9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4677B-C6BB-6591-FB90-C85270EBE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EBE49-FAD6-35C1-EBF3-E4B889BD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73347-3C77-EE1F-6A43-D6B7C4FE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3652-6ABB-DC4A-BC8B-0F37C8DE820E}" type="datetime1">
              <a:rPr lang="ro-RO" smtClean="0"/>
              <a:t>04.03.2025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9EC19-F3C7-8214-7A35-1121A129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5389C-2E2E-99B0-EDE3-466B3620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619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E6288-5B52-CBC0-7C83-17EEAAFA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4E185-87C8-E78F-FC5D-A867A74BE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30843-2E68-1118-DACC-4743F9FE3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774C2-DF2A-E28C-064F-14B1E28F1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F9637A-4DB6-7338-6E59-8A5E493A9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EF4F6-14E3-40EB-17A9-C9246A54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953D-A4F7-9748-9F21-173D5DCD5BBB}" type="datetime1">
              <a:rPr lang="ro-RO" smtClean="0"/>
              <a:t>04.03.2025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523527-E6D8-D134-5C88-A5777CEB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11DA3-28E2-36DF-5724-03149B1B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5680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633B2-C25F-C1C9-CDB3-850CEC88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C4C81-D2B6-788B-421A-C05C521F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A3AE-11EB-3C48-9256-7AB1E18F7BC5}" type="datetime1">
              <a:rPr lang="ro-RO" smtClean="0"/>
              <a:t>04.03.2025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C9257-5D92-78E2-8179-F62B18EA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8BF8FF-3954-8B3E-8ACF-09D476DE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0281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C36E7-055F-7004-8708-7CA999B0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C499-4113-0940-A86A-67BAF00A83B9}" type="datetime1">
              <a:rPr lang="ro-RO" smtClean="0"/>
              <a:t>04.03.2025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6B4AB-659F-E1A1-0A47-0403FAA5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BC47C-D3CE-3D6A-7251-1214913E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9183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9FBB-8B33-245F-E60F-9116C1DE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D835B-BBDE-4450-F688-EA21BFAF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D3963-69F4-740D-16C3-8D980231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51A91-0493-051E-3B94-E769BBF8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A9FD-5206-0045-BD5E-B8F72777E8C5}" type="datetime1">
              <a:rPr lang="ro-RO" smtClean="0"/>
              <a:t>04.03.2025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9CDF3-B673-B82C-A01D-C79105AA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E2148-B184-653A-9815-42FB01B7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1621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90EB9-6D01-BBA4-2898-A474D37F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C7A1D-EF02-3D44-B50A-D690788DB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EBCDA-061B-CCCD-CA81-3059286BB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69049-72F2-D22A-49BA-D0305170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EAF1-4DAD-4546-A136-89FE4722A5E1}" type="datetime1">
              <a:rPr lang="ro-RO" smtClean="0"/>
              <a:t>04.03.2025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73C1B-AD8C-1DAB-EDDA-24C9667AE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5D74-687A-981D-3F81-562B60D4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6582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EFD09-DAE5-EB80-1545-1B392D42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A8C22-2A16-8AA3-5650-428DD3C33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8568E-18E5-0599-DDAA-3ABB32770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BB1A-90FD-5D4A-B6FA-E7BF87ED65C3}" type="datetime1">
              <a:rPr lang="ro-RO" smtClean="0"/>
              <a:t>04.03.2025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F88DA-633F-EE8E-FF5C-D838F3EE9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D42CF-2607-A86F-6C55-0109CCB97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336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62" Type="http://schemas.openxmlformats.org/officeDocument/2006/relationships/image" Target="../media/image1700.bin"/><Relationship Id="rId3" Type="http://schemas.openxmlformats.org/officeDocument/2006/relationships/image" Target="../media/image47.bin"/><Relationship Id="rId366" Type="http://schemas.openxmlformats.org/officeDocument/2006/relationships/image" Target="../media/image51.jpeg"/><Relationship Id="rId2" Type="http://schemas.openxmlformats.org/officeDocument/2006/relationships/image" Target="../media/image2.png"/><Relationship Id="rId365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364" Type="http://schemas.openxmlformats.org/officeDocument/2006/relationships/image" Target="../media/image49.jpeg"/><Relationship Id="rId363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4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4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investors@dn-agrar.eu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2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Cows looking at the camera">
            <a:extLst>
              <a:ext uri="{FF2B5EF4-FFF2-40B4-BE49-F238E27FC236}">
                <a16:creationId xmlns:a16="http://schemas.microsoft.com/office/drawing/2014/main" id="{2F8D0210-EE5C-4867-0103-77FBDCB37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66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E54FA44-134D-7B95-44AA-60AF8E0A9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87" y="181471"/>
            <a:ext cx="3014130" cy="3014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8A696F-F001-5A9E-16EF-30B458159885}"/>
              </a:ext>
            </a:extLst>
          </p:cNvPr>
          <p:cNvSpPr txBox="1">
            <a:spLocks/>
          </p:cNvSpPr>
          <p:nvPr/>
        </p:nvSpPr>
        <p:spPr>
          <a:xfrm>
            <a:off x="167968" y="2784763"/>
            <a:ext cx="477494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o-RO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4000" dirty="0" err="1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resentation</a:t>
            </a:r>
            <a:endParaRPr lang="ro-RO" sz="4000" dirty="0">
              <a:solidFill>
                <a:srgbClr val="6A7D9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ro-RO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Preliminary </a:t>
            </a:r>
            <a:r>
              <a:rPr lang="en-US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Results 2024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1A279-920B-B4E5-5A66-686816021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112" y="45440"/>
            <a:ext cx="5891839" cy="273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9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B4D9F-2ECD-4962-F61A-E00D76641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ct">
            <a:extLst>
              <a:ext uri="{FF2B5EF4-FFF2-40B4-BE49-F238E27FC236}">
                <a16:creationId xmlns:a16="http://schemas.microsoft.com/office/drawing/2014/main" id="{8DA51618-972C-9112-BD31-BE4C0B037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7611711" y="5413432"/>
            <a:ext cx="304842" cy="304842"/>
          </a:xfrm>
          <a:prstGeom prst="rect">
            <a:avLst/>
          </a:prstGeom>
        </p:spPr>
      </p:pic>
      <p:pic>
        <p:nvPicPr>
          <p:cNvPr id="56" name="Rect">
            <a:extLst>
              <a:ext uri="{FF2B5EF4-FFF2-40B4-BE49-F238E27FC236}">
                <a16:creationId xmlns:a16="http://schemas.microsoft.com/office/drawing/2014/main" id="{4685101F-9FD9-E007-1D84-AE6D43F42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4480731" y="3880305"/>
            <a:ext cx="304842" cy="304842"/>
          </a:xfrm>
          <a:prstGeom prst="rect">
            <a:avLst/>
          </a:prstGeom>
        </p:spPr>
      </p:pic>
      <p:pic>
        <p:nvPicPr>
          <p:cNvPr id="55" name="Rect">
            <a:extLst>
              <a:ext uri="{FF2B5EF4-FFF2-40B4-BE49-F238E27FC236}">
                <a16:creationId xmlns:a16="http://schemas.microsoft.com/office/drawing/2014/main" id="{A28B0260-850C-67CF-4DB6-65E6F10B8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864998" y="3880305"/>
            <a:ext cx="304842" cy="304842"/>
          </a:xfrm>
          <a:prstGeom prst="rect">
            <a:avLst/>
          </a:prstGeom>
        </p:spPr>
      </p:pic>
      <p:pic>
        <p:nvPicPr>
          <p:cNvPr id="57" name="Rect">
            <a:extLst>
              <a:ext uri="{FF2B5EF4-FFF2-40B4-BE49-F238E27FC236}">
                <a16:creationId xmlns:a16="http://schemas.microsoft.com/office/drawing/2014/main" id="{EB7C47BF-C164-2D51-C0DD-AF0925A74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7620215" y="2521447"/>
            <a:ext cx="304842" cy="30484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8DC4FD-7DD8-DFCE-AA8D-068E130E8DDF}"/>
              </a:ext>
            </a:extLst>
          </p:cNvPr>
          <p:cNvSpPr/>
          <p:nvPr/>
        </p:nvSpPr>
        <p:spPr>
          <a:xfrm>
            <a:off x="7778845" y="1511375"/>
            <a:ext cx="2234657" cy="1143009"/>
          </a:xfrm>
          <a:prstGeom prst="roundRect">
            <a:avLst>
              <a:gd name="adj" fmla="val 10000"/>
            </a:avLst>
          </a:prstGeom>
          <a:ln>
            <a:solidFill>
              <a:srgbClr val="01790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58" name="Rect">
            <a:extLst>
              <a:ext uri="{FF2B5EF4-FFF2-40B4-BE49-F238E27FC236}">
                <a16:creationId xmlns:a16="http://schemas.microsoft.com/office/drawing/2014/main" id="{55F8909E-EA3F-638C-82DA-0A9DD0BCF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3647181" y="2436300"/>
            <a:ext cx="326223" cy="326223"/>
          </a:xfrm>
          <a:prstGeom prst="rect">
            <a:avLst/>
          </a:prstGeom>
        </p:spPr>
      </p:pic>
      <p:pic>
        <p:nvPicPr>
          <p:cNvPr id="37" name="Rect">
            <a:extLst>
              <a:ext uri="{FF2B5EF4-FFF2-40B4-BE49-F238E27FC236}">
                <a16:creationId xmlns:a16="http://schemas.microsoft.com/office/drawing/2014/main" id="{C4CA590A-6741-C711-03FF-CFEE3BC41A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3727014" y="5440147"/>
            <a:ext cx="326223" cy="32622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789AD2-F5B6-3F7D-1810-395D752FE492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6CE2706-C9E3-B85A-D6AF-C65B56BFA2F9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B0B3096-CE86-991C-7EA9-BCBB03A23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AF7E67-C393-F64A-3405-92BBAE864B51}"/>
              </a:ext>
            </a:extLst>
          </p:cNvPr>
          <p:cNvSpPr txBox="1"/>
          <p:nvPr/>
        </p:nvSpPr>
        <p:spPr>
          <a:xfrm>
            <a:off x="1041535" y="388146"/>
            <a:ext cx="1092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FACTORS THAT INFLUENCED THE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F97C376-BC59-E7A7-D672-C00DE30467BF}"/>
              </a:ext>
            </a:extLst>
          </p:cNvPr>
          <p:cNvSpPr txBox="1">
            <a:spLocks/>
          </p:cNvSpPr>
          <p:nvPr/>
        </p:nvSpPr>
        <p:spPr>
          <a:xfrm>
            <a:off x="8763000" y="64395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10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Rect">
            <a:extLst>
              <a:ext uri="{FF2B5EF4-FFF2-40B4-BE49-F238E27FC236}">
                <a16:creationId xmlns:a16="http://schemas.microsoft.com/office/drawing/2014/main" id="{228B0251-E567-A6F5-D3C2-A19F85E7C1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29525" y="2449016"/>
            <a:ext cx="326223" cy="32622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6802C5D-9263-2A70-9D5E-4AEE4080AB4C}"/>
              </a:ext>
            </a:extLst>
          </p:cNvPr>
          <p:cNvGrpSpPr/>
          <p:nvPr/>
        </p:nvGrpSpPr>
        <p:grpSpPr>
          <a:xfrm>
            <a:off x="986107" y="1447376"/>
            <a:ext cx="2280593" cy="1180930"/>
            <a:chOff x="1577919" y="654104"/>
            <a:chExt cx="2483393" cy="159645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3445B05-979A-A767-917A-3E3DAB43D167}"/>
                </a:ext>
              </a:extLst>
            </p:cNvPr>
            <p:cNvSpPr/>
            <p:nvPr/>
          </p:nvSpPr>
          <p:spPr>
            <a:xfrm>
              <a:off x="1627941" y="705368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231C732F-E325-A488-03F0-37AEC8C76A98}"/>
                </a:ext>
              </a:extLst>
            </p:cNvPr>
            <p:cNvSpPr txBox="1"/>
            <p:nvPr/>
          </p:nvSpPr>
          <p:spPr>
            <a:xfrm>
              <a:off x="1577919" y="654104"/>
              <a:ext cx="2342858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Increase in turnover by </a:t>
              </a:r>
              <a:r>
                <a:rPr lang="en-GB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16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A165FC7-6D10-4BBC-CC86-BD2CA705BEA5}"/>
              </a:ext>
            </a:extLst>
          </p:cNvPr>
          <p:cNvSpPr/>
          <p:nvPr/>
        </p:nvSpPr>
        <p:spPr>
          <a:xfrm>
            <a:off x="1041535" y="2942092"/>
            <a:ext cx="3203605" cy="1143009"/>
          </a:xfrm>
          <a:prstGeom prst="roundRect">
            <a:avLst>
              <a:gd name="adj" fmla="val 10000"/>
            </a:avLst>
          </a:prstGeom>
          <a:ln>
            <a:solidFill>
              <a:srgbClr val="01790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: Rounded Corners 4">
            <a:extLst>
              <a:ext uri="{FF2B5EF4-FFF2-40B4-BE49-F238E27FC236}">
                <a16:creationId xmlns:a16="http://schemas.microsoft.com/office/drawing/2014/main" id="{FBAF6761-7356-F075-D2C9-99C0D18846E8}"/>
              </a:ext>
            </a:extLst>
          </p:cNvPr>
          <p:cNvSpPr txBox="1"/>
          <p:nvPr/>
        </p:nvSpPr>
        <p:spPr>
          <a:xfrm>
            <a:off x="7820406" y="1558745"/>
            <a:ext cx="2151535" cy="10760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Income from</a:t>
            </a:r>
            <a:r>
              <a:rPr lang="ro-RO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ro-RO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ubsidies  decreased by </a:t>
            </a:r>
            <a:r>
              <a:rPr lang="en-GB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  <a:r>
              <a:rPr lang="ro-RO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Rect">
            <a:extLst>
              <a:ext uri="{FF2B5EF4-FFF2-40B4-BE49-F238E27FC236}">
                <a16:creationId xmlns:a16="http://schemas.microsoft.com/office/drawing/2014/main" id="{C6A6B880-7182-7D82-E7AC-121856D05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7870487" y="3861063"/>
            <a:ext cx="304842" cy="30484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34724CA-E536-17D8-4586-1E0D9983B11D}"/>
              </a:ext>
            </a:extLst>
          </p:cNvPr>
          <p:cNvGrpSpPr/>
          <p:nvPr/>
        </p:nvGrpSpPr>
        <p:grpSpPr>
          <a:xfrm>
            <a:off x="3861776" y="4478871"/>
            <a:ext cx="3558474" cy="1226883"/>
            <a:chOff x="1759492" y="460373"/>
            <a:chExt cx="2452917" cy="1670501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5E657D3-4318-2B64-B89B-5718EBA102D2}"/>
                </a:ext>
              </a:extLst>
            </p:cNvPr>
            <p:cNvSpPr/>
            <p:nvPr/>
          </p:nvSpPr>
          <p:spPr>
            <a:xfrm>
              <a:off x="1759492" y="475210"/>
              <a:ext cx="2433371" cy="1545192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982337E-2B3D-0F8A-D507-AF559E815BDA}"/>
                </a:ext>
              </a:extLst>
            </p:cNvPr>
            <p:cNvSpPr txBox="1"/>
            <p:nvPr/>
          </p:nvSpPr>
          <p:spPr>
            <a:xfrm>
              <a:off x="1869552" y="460373"/>
              <a:ext cx="2342857" cy="1670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Value adjustments regarding current assets (stocks of crops)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48CB31F-75BC-DF82-7A9B-D3BD0A9977AF}"/>
              </a:ext>
            </a:extLst>
          </p:cNvPr>
          <p:cNvSpPr/>
          <p:nvPr/>
        </p:nvSpPr>
        <p:spPr>
          <a:xfrm>
            <a:off x="3810293" y="1491225"/>
            <a:ext cx="3255668" cy="1143009"/>
          </a:xfrm>
          <a:prstGeom prst="roundRect">
            <a:avLst>
              <a:gd name="adj" fmla="val 10000"/>
            </a:avLst>
          </a:prstGeom>
          <a:ln>
            <a:solidFill>
              <a:srgbClr val="01790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: Rounded Corners 4">
            <a:extLst>
              <a:ext uri="{FF2B5EF4-FFF2-40B4-BE49-F238E27FC236}">
                <a16:creationId xmlns:a16="http://schemas.microsoft.com/office/drawing/2014/main" id="{2CE2956A-633C-3A4F-BF9A-2E81EDA3BA4E}"/>
              </a:ext>
            </a:extLst>
          </p:cNvPr>
          <p:cNvSpPr txBox="1"/>
          <p:nvPr/>
        </p:nvSpPr>
        <p:spPr>
          <a:xfrm>
            <a:off x="1001074" y="3044247"/>
            <a:ext cx="3316977" cy="10760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in raw materials</a:t>
            </a:r>
          </a:p>
          <a:p>
            <a:pPr algn="ctr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consumables by 8%</a:t>
            </a:r>
          </a:p>
          <a:p>
            <a:pPr algn="ctr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expenses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F0B89C0-8306-D964-0762-D252D90587BB}"/>
              </a:ext>
            </a:extLst>
          </p:cNvPr>
          <p:cNvGrpSpPr/>
          <p:nvPr/>
        </p:nvGrpSpPr>
        <p:grpSpPr>
          <a:xfrm>
            <a:off x="4603900" y="2939987"/>
            <a:ext cx="2854502" cy="1171566"/>
            <a:chOff x="767219" y="387648"/>
            <a:chExt cx="2433371" cy="1583796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A9649D0-8ACF-7C04-9085-31ABB2C742FA}"/>
                </a:ext>
              </a:extLst>
            </p:cNvPr>
            <p:cNvSpPr/>
            <p:nvPr/>
          </p:nvSpPr>
          <p:spPr>
            <a:xfrm>
              <a:off x="767219" y="387648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Rectangle: Rounded Corners 4">
              <a:extLst>
                <a:ext uri="{FF2B5EF4-FFF2-40B4-BE49-F238E27FC236}">
                  <a16:creationId xmlns:a16="http://schemas.microsoft.com/office/drawing/2014/main" id="{7540A201-2E08-0DB2-DFE7-D5540EF1371D}"/>
                </a:ext>
              </a:extLst>
            </p:cNvPr>
            <p:cNvSpPr txBox="1"/>
            <p:nvPr/>
          </p:nvSpPr>
          <p:spPr>
            <a:xfrm>
              <a:off x="857733" y="516767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 personnel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expenses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by  </a:t>
              </a:r>
              <a:r>
                <a:rPr lang="en-GB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00892EC-DF90-987A-4930-C1B12A19F26E}"/>
              </a:ext>
            </a:extLst>
          </p:cNvPr>
          <p:cNvGrpSpPr/>
          <p:nvPr/>
        </p:nvGrpSpPr>
        <p:grpSpPr>
          <a:xfrm>
            <a:off x="7998835" y="2876726"/>
            <a:ext cx="2593362" cy="1175520"/>
            <a:chOff x="249252" y="382302"/>
            <a:chExt cx="2433371" cy="1589141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CB9BD8B-4380-8042-695D-A78E0E4F9780}"/>
                </a:ext>
              </a:extLst>
            </p:cNvPr>
            <p:cNvSpPr/>
            <p:nvPr/>
          </p:nvSpPr>
          <p:spPr>
            <a:xfrm>
              <a:off x="249252" y="426252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: Rounded Corners 4">
              <a:extLst>
                <a:ext uri="{FF2B5EF4-FFF2-40B4-BE49-F238E27FC236}">
                  <a16:creationId xmlns:a16="http://schemas.microsoft.com/office/drawing/2014/main" id="{DC69731C-906F-134C-8C4C-5972A4196004}"/>
                </a:ext>
              </a:extLst>
            </p:cNvPr>
            <p:cNvSpPr txBox="1"/>
            <p:nvPr/>
          </p:nvSpPr>
          <p:spPr>
            <a:xfrm>
              <a:off x="294509" y="382302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depreciation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by 2</a:t>
              </a:r>
              <a:r>
                <a:rPr lang="en-GB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EAEA65E-B1A9-F7ED-E78F-D380F9175D4B}"/>
              </a:ext>
            </a:extLst>
          </p:cNvPr>
          <p:cNvGrpSpPr/>
          <p:nvPr/>
        </p:nvGrpSpPr>
        <p:grpSpPr>
          <a:xfrm>
            <a:off x="7693355" y="4452321"/>
            <a:ext cx="3049286" cy="1226884"/>
            <a:chOff x="249252" y="407331"/>
            <a:chExt cx="2433371" cy="1670501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76853EC-ED9F-42B2-AC13-6E2E143EDE4D}"/>
                </a:ext>
              </a:extLst>
            </p:cNvPr>
            <p:cNvSpPr/>
            <p:nvPr/>
          </p:nvSpPr>
          <p:spPr>
            <a:xfrm>
              <a:off x="249252" y="426252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Rectangle: Rounded Corners 4">
              <a:extLst>
                <a:ext uri="{FF2B5EF4-FFF2-40B4-BE49-F238E27FC236}">
                  <a16:creationId xmlns:a16="http://schemas.microsoft.com/office/drawing/2014/main" id="{91CB2F89-0165-FFA6-EDA1-11FD57DCEC52}"/>
                </a:ext>
              </a:extLst>
            </p:cNvPr>
            <p:cNvSpPr txBox="1"/>
            <p:nvPr/>
          </p:nvSpPr>
          <p:spPr>
            <a:xfrm>
              <a:off x="294509" y="407331"/>
              <a:ext cx="2342857" cy="1670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corporate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income tax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expenses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by </a:t>
              </a:r>
              <a:r>
                <a:rPr lang="en-GB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71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 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Rect">
            <a:extLst>
              <a:ext uri="{FF2B5EF4-FFF2-40B4-BE49-F238E27FC236}">
                <a16:creationId xmlns:a16="http://schemas.microsoft.com/office/drawing/2014/main" id="{D3D850F5-A3A3-C8B6-83C7-16848AED63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916215" y="5420835"/>
            <a:ext cx="326223" cy="3262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60C9BA-B38A-19DF-A8D0-641A995C3BA6}"/>
              </a:ext>
            </a:extLst>
          </p:cNvPr>
          <p:cNvSpPr txBox="1"/>
          <p:nvPr/>
        </p:nvSpPr>
        <p:spPr>
          <a:xfrm>
            <a:off x="3979584" y="1537986"/>
            <a:ext cx="2824320" cy="12268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Decrease in production costs for crops by approximately 4.4%.</a:t>
            </a:r>
            <a:endParaRPr lang="en-US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36D73E-DEB4-8E21-0A10-A240091AABF9}"/>
              </a:ext>
            </a:extLst>
          </p:cNvPr>
          <p:cNvGrpSpPr/>
          <p:nvPr/>
        </p:nvGrpSpPr>
        <p:grpSpPr>
          <a:xfrm>
            <a:off x="1041535" y="4479980"/>
            <a:ext cx="2540651" cy="1171566"/>
            <a:chOff x="767219" y="387648"/>
            <a:chExt cx="2433371" cy="158379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9A52026-1B95-B8CB-FC54-E2F71FB1248E}"/>
                </a:ext>
              </a:extLst>
            </p:cNvPr>
            <p:cNvSpPr/>
            <p:nvPr/>
          </p:nvSpPr>
          <p:spPr>
            <a:xfrm>
              <a:off x="767219" y="387648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39821BE8-B95F-1B6A-E22E-07E087D14487}"/>
                </a:ext>
              </a:extLst>
            </p:cNvPr>
            <p:cNvSpPr txBox="1"/>
            <p:nvPr/>
          </p:nvSpPr>
          <p:spPr>
            <a:xfrm>
              <a:off x="857733" y="516767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evolution of investments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196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277E6-E1B5-934D-D077-BDBEE3A21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0821C9-EB69-E9D9-778D-25D0A7DB8F87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6328B62-5EF9-D152-984E-46698C3B15B5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2C025B-CC1B-AD95-D16C-F02246BE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508C09-C1AB-765A-793F-2B886A3CAECA}"/>
              </a:ext>
            </a:extLst>
          </p:cNvPr>
          <p:cNvSpPr txBox="1"/>
          <p:nvPr/>
        </p:nvSpPr>
        <p:spPr>
          <a:xfrm>
            <a:off x="1041535" y="388146"/>
            <a:ext cx="1131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CONTINOUS FINANCIAL GROWTH PERFORMANCE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707E589-63A3-8AC2-E152-18B6A0F0AF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8258250"/>
              </p:ext>
            </p:extLst>
          </p:nvPr>
        </p:nvGraphicFramePr>
        <p:xfrm>
          <a:off x="699539" y="2304228"/>
          <a:ext cx="3455960" cy="3747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DBD7F59-7E06-5DD8-2F10-8445B2849506}"/>
              </a:ext>
            </a:extLst>
          </p:cNvPr>
          <p:cNvSpPr txBox="1"/>
          <p:nvPr/>
        </p:nvSpPr>
        <p:spPr>
          <a:xfrm>
            <a:off x="1041535" y="1830770"/>
            <a:ext cx="2762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TURNOVER</a:t>
            </a:r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mil. RON</a:t>
            </a:r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C91D21-AC29-70F2-E1BD-4AC98CBF67B6}"/>
              </a:ext>
            </a:extLst>
          </p:cNvPr>
          <p:cNvSpPr/>
          <p:nvPr/>
        </p:nvSpPr>
        <p:spPr>
          <a:xfrm>
            <a:off x="618567" y="1603561"/>
            <a:ext cx="3528854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A589F2-21AF-CD82-0676-75F3B1AD5E7B}"/>
              </a:ext>
            </a:extLst>
          </p:cNvPr>
          <p:cNvSpPr/>
          <p:nvPr/>
        </p:nvSpPr>
        <p:spPr>
          <a:xfrm>
            <a:off x="4503502" y="1603561"/>
            <a:ext cx="3358527" cy="4622003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82873D-932A-2CBC-C780-98E9D2298AF2}"/>
              </a:ext>
            </a:extLst>
          </p:cNvPr>
          <p:cNvSpPr/>
          <p:nvPr/>
        </p:nvSpPr>
        <p:spPr>
          <a:xfrm>
            <a:off x="8042040" y="1603561"/>
            <a:ext cx="3454831" cy="4613576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6225954-FD1A-2884-4A53-651AD1132C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9706575"/>
              </p:ext>
            </p:extLst>
          </p:nvPr>
        </p:nvGraphicFramePr>
        <p:xfrm>
          <a:off x="4438902" y="2235581"/>
          <a:ext cx="3423127" cy="3851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744FE38-477A-D700-2712-64BF8C2A7AF7}"/>
              </a:ext>
            </a:extLst>
          </p:cNvPr>
          <p:cNvSpPr txBox="1"/>
          <p:nvPr/>
        </p:nvSpPr>
        <p:spPr>
          <a:xfrm>
            <a:off x="4807795" y="1830312"/>
            <a:ext cx="2762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EBITDA, mil. RON</a:t>
            </a:r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F15953-3F7B-4C37-B4B2-39C2C9C898B1}"/>
              </a:ext>
            </a:extLst>
          </p:cNvPr>
          <p:cNvSpPr txBox="1"/>
          <p:nvPr/>
        </p:nvSpPr>
        <p:spPr>
          <a:xfrm>
            <a:off x="8504442" y="1819096"/>
            <a:ext cx="2762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PROFIT, mil. RON</a:t>
            </a:r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29E1B4D-52C7-81AE-5E98-000168A8B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950757"/>
              </p:ext>
            </p:extLst>
          </p:nvPr>
        </p:nvGraphicFramePr>
        <p:xfrm>
          <a:off x="8153284" y="2212879"/>
          <a:ext cx="3454831" cy="3851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5C2CF11-A8FC-013B-07A7-CF7A1554B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1656" y="1605845"/>
            <a:ext cx="517265" cy="602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8C23B8-ABD8-AE5D-5EE1-0D002115D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19" y="1605914"/>
            <a:ext cx="517265" cy="6020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73BDCA-F1C3-C9CC-40CF-4DFA69C8F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3053" y="1596228"/>
            <a:ext cx="517265" cy="602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CD6EAC-E141-C539-F576-FED7A2077D68}"/>
              </a:ext>
            </a:extLst>
          </p:cNvPr>
          <p:cNvSpPr txBox="1"/>
          <p:nvPr/>
        </p:nvSpPr>
        <p:spPr>
          <a:xfrm>
            <a:off x="1041535" y="1083936"/>
            <a:ext cx="6081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 Results were above the budgeted figures</a:t>
            </a:r>
            <a:endParaRPr lang="en-GB" b="1" dirty="0">
              <a:solidFill>
                <a:srgbClr val="FAA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3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146246" y="375219"/>
            <a:ext cx="82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PRELIMINARY FINANCIAL RESULTS HIGHLIGHTS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2E522C5-4A1F-E3A0-2C48-3457D252C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084298"/>
              </p:ext>
            </p:extLst>
          </p:nvPr>
        </p:nvGraphicFramePr>
        <p:xfrm>
          <a:off x="5410329" y="1326705"/>
          <a:ext cx="6400542" cy="4737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8963">
                  <a:extLst>
                    <a:ext uri="{9D8B030D-6E8A-4147-A177-3AD203B41FA5}">
                      <a16:colId xmlns:a16="http://schemas.microsoft.com/office/drawing/2014/main" val="1400327029"/>
                    </a:ext>
                  </a:extLst>
                </a:gridCol>
                <a:gridCol w="1168598">
                  <a:extLst>
                    <a:ext uri="{9D8B030D-6E8A-4147-A177-3AD203B41FA5}">
                      <a16:colId xmlns:a16="http://schemas.microsoft.com/office/drawing/2014/main" val="3409493443"/>
                    </a:ext>
                  </a:extLst>
                </a:gridCol>
                <a:gridCol w="1180903">
                  <a:extLst>
                    <a:ext uri="{9D8B030D-6E8A-4147-A177-3AD203B41FA5}">
                      <a16:colId xmlns:a16="http://schemas.microsoft.com/office/drawing/2014/main" val="1850854319"/>
                    </a:ext>
                  </a:extLst>
                </a:gridCol>
                <a:gridCol w="902078">
                  <a:extLst>
                    <a:ext uri="{9D8B030D-6E8A-4147-A177-3AD203B41FA5}">
                      <a16:colId xmlns:a16="http://schemas.microsoft.com/office/drawing/2014/main" val="3314497017"/>
                    </a:ext>
                  </a:extLst>
                </a:gridCol>
              </a:tblGrid>
              <a:tr h="479100">
                <a:tc>
                  <a:txBody>
                    <a:bodyPr/>
                    <a:lstStyle/>
                    <a:p>
                      <a:pPr algn="ctr" fontAlgn="t"/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PROFIT AND LOSS ACCOUNT</a:t>
                      </a:r>
                    </a:p>
                    <a:p>
                      <a:pPr algn="ctr" fontAlgn="t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(RON)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3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∆%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242780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OPERATING INCOME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264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319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815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234,724,747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12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61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396716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OPERATING EXPENSES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218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862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630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200,188,600 </a:t>
                      </a:r>
                      <a:endParaRPr lang="en-US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9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33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US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484049"/>
                  </a:ext>
                </a:extLst>
              </a:tr>
              <a:tr h="612683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OPERATING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45,457,185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34,536,147 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31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62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52544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INCOME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1,132,716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2,781,307 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59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27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615369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EXPENSES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473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10,519,474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19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45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84586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340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785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(7,738,167)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0642"/>
                  </a:ext>
                </a:extLst>
              </a:tr>
              <a:tr h="45762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GROSS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116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26,797,980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42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24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634049"/>
                  </a:ext>
                </a:extLst>
              </a:tr>
              <a:tr h="700136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GROUP NET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22,672,945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40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02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38728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8F4AC71-75E8-A4EE-EC9D-EB7C4905E8C9}"/>
              </a:ext>
            </a:extLst>
          </p:cNvPr>
          <p:cNvSpPr txBox="1"/>
          <p:nvPr/>
        </p:nvSpPr>
        <p:spPr>
          <a:xfrm>
            <a:off x="914673" y="1694185"/>
            <a:ext cx="3885928" cy="37548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Operating revenues amounted to RON 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264</a:t>
            </a: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million, an increase of 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compared to the same period last year.</a:t>
            </a:r>
          </a:p>
          <a:p>
            <a:pPr algn="just">
              <a:buClr>
                <a:srgbClr val="017900"/>
              </a:buClr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Operating expenses increased by 9% in 2024 compared to 2023, reaching RON 219 million. The main contribution came from expenses related to value adjustments for tangible and intangible assets, which reached RON 25 million, a 21% increase compared to the same period last year.</a:t>
            </a: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Revenues from the production of tangible fixed assets increased by 139%, reaching RON 20 million, due to the registration as fixed assets of young dairy cows that have entered the milk production process.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9EFADEE-DD28-94A5-79AF-EBA803D64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42" y="1770140"/>
            <a:ext cx="326422" cy="32642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4A79764-6C4E-E72F-54A8-C60DDCE58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38" y="2623601"/>
            <a:ext cx="326422" cy="326422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AEE2127-9FCD-1606-A428-6ADB3A696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42" y="4234399"/>
            <a:ext cx="326422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6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180344" y="435790"/>
            <a:ext cx="748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MAIN ELEMENTS OF THE BALANCE SHEET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6FDA18-58CD-0CE7-DA4B-87057E5CA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643413"/>
              </p:ext>
            </p:extLst>
          </p:nvPr>
        </p:nvGraphicFramePr>
        <p:xfrm>
          <a:off x="5516295" y="1536673"/>
          <a:ext cx="6546428" cy="4397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3860">
                  <a:extLst>
                    <a:ext uri="{9D8B030D-6E8A-4147-A177-3AD203B41FA5}">
                      <a16:colId xmlns:a16="http://schemas.microsoft.com/office/drawing/2014/main" val="2064077222"/>
                    </a:ext>
                  </a:extLst>
                </a:gridCol>
                <a:gridCol w="1231941">
                  <a:extLst>
                    <a:ext uri="{9D8B030D-6E8A-4147-A177-3AD203B41FA5}">
                      <a16:colId xmlns:a16="http://schemas.microsoft.com/office/drawing/2014/main" val="1570088667"/>
                    </a:ext>
                  </a:extLst>
                </a:gridCol>
                <a:gridCol w="982379">
                  <a:extLst>
                    <a:ext uri="{9D8B030D-6E8A-4147-A177-3AD203B41FA5}">
                      <a16:colId xmlns:a16="http://schemas.microsoft.com/office/drawing/2014/main" val="2967212118"/>
                    </a:ext>
                  </a:extLst>
                </a:gridCol>
                <a:gridCol w="648248">
                  <a:extLst>
                    <a:ext uri="{9D8B030D-6E8A-4147-A177-3AD203B41FA5}">
                      <a16:colId xmlns:a16="http://schemas.microsoft.com/office/drawing/2014/main" val="976271848"/>
                    </a:ext>
                  </a:extLst>
                </a:gridCol>
              </a:tblGrid>
              <a:tr h="374752">
                <a:tc>
                  <a:txBody>
                    <a:bodyPr/>
                    <a:lstStyle/>
                    <a:p>
                      <a:pPr algn="ctr" fontAlgn="t"/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BALANCE SHEET INDICATORS 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(RON)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AA303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3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31/12/202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AA303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∆%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758518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FIXED 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,5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,0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09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058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79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987243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CURRENT 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5,7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991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606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308895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DEFERRED EXPENSES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930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441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310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221694"/>
                  </a:ext>
                </a:extLst>
              </a:tr>
              <a:tr h="32478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GB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61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665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930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974 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813308"/>
                  </a:ext>
                </a:extLst>
              </a:tr>
              <a:tr h="599601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DEBTS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AMOUNTS TO BE PAID WITHIN UP TO</a:t>
                      </a:r>
                    </a:p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ONE YEAR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609</a:t>
                      </a:r>
                      <a:endParaRPr lang="en-GB" sz="110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76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397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539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412859"/>
                  </a:ext>
                </a:extLst>
              </a:tr>
              <a:tr h="5996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DEBTS: AMOUNTS TO BE PAID IN MORE </a:t>
                      </a:r>
                    </a:p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THAN ONE YEAR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744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192526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PROVISIONS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386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046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89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534585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DEFERRED REVENUES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746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867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001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(7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612563"/>
                  </a:ext>
                </a:extLst>
              </a:tr>
              <a:tr h="32478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 - TOTAL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</a:t>
                      </a:r>
                      <a:r>
                        <a:rPr lang="en-US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564</a:t>
                      </a:r>
                      <a:r>
                        <a:rPr lang="en-US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955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283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462507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EQUITY - TOTAL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987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183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798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950168"/>
                  </a:ext>
                </a:extLst>
              </a:tr>
              <a:tr h="37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EQUITY AND DEBT</a:t>
                      </a:r>
                      <a:endParaRPr lang="en-GB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665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930</a:t>
                      </a:r>
                      <a:endParaRPr lang="en-GB" sz="110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974 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9291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802702-48FC-139F-0BB0-91370FC34441}"/>
              </a:ext>
            </a:extLst>
          </p:cNvPr>
          <p:cNvSpPr txBox="1"/>
          <p:nvPr/>
        </p:nvSpPr>
        <p:spPr>
          <a:xfrm>
            <a:off x="838200" y="1481906"/>
            <a:ext cx="4352365" cy="50475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buClr>
                <a:srgbClr val="017900"/>
              </a:buClr>
            </a:pP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Equity increased by </a:t>
            </a:r>
            <a:r>
              <a:rPr lang="ro-RO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24</a:t>
            </a: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% compared to December 31, 2023, reaching RON 1</a:t>
            </a:r>
            <a:r>
              <a:rPr lang="ro-RO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65</a:t>
            </a:r>
            <a:r>
              <a:rPr lang="en-US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 million. The </a:t>
            </a: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evolution was determined by the recording of a net profit of RON 32 million as of December 31, 2024.</a:t>
            </a:r>
          </a:p>
          <a:p>
            <a:pPr algn="just">
              <a:buClr>
                <a:srgbClr val="017900"/>
              </a:buClr>
            </a:pPr>
            <a:endParaRPr lang="en-US" sz="1400" dirty="0">
              <a:solidFill>
                <a:srgbClr val="3C424F"/>
              </a:solidFill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Long-term liabilities increased by 15% compared to the end of 2023, so as of December 31, 2024, the balance of long-term liabilities reached RON 110 million.</a:t>
            </a:r>
          </a:p>
          <a:p>
            <a:pPr algn="just">
              <a:buClr>
                <a:srgbClr val="017900"/>
              </a:buClr>
            </a:pPr>
            <a:endParaRPr lang="ro-RO" sz="1400" dirty="0">
              <a:solidFill>
                <a:srgbClr val="3C424F"/>
              </a:solidFill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Provisions for the year 2024 remained at the same level as at the end of 2023, at RON 386 thousand.</a:t>
            </a:r>
          </a:p>
          <a:p>
            <a:pPr algn="just">
              <a:buClr>
                <a:srgbClr val="017900"/>
              </a:buClr>
            </a:pPr>
            <a:endParaRPr lang="ro-RO" sz="14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GB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Compared to the end of 2023, there was an increase in long-term loans contracted from Exim Bank by RON 35 million, representing a 319% increase, as a result of contracting a financing of EUR 9.2 million in April 2024 for the construction project of the DN AGRAR </a:t>
            </a:r>
            <a:r>
              <a:rPr lang="en-GB" sz="1400" dirty="0" err="1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</a:t>
            </a:r>
            <a:r>
              <a:rPr lang="en-GB" sz="14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farm, as well as a refinancing carried out for the loans from ING Bank.</a:t>
            </a:r>
            <a:endParaRPr lang="en-US" sz="1400" dirty="0">
              <a:solidFill>
                <a:srgbClr val="3C424F"/>
              </a:solidFill>
              <a:effectLst/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1400" dirty="0">
              <a:effectLst/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819F5B4-B18B-D91E-421C-768B0D441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29" y="1510642"/>
            <a:ext cx="326422" cy="32642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791CA80-34B9-7350-2F17-2E134817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54" y="2586486"/>
            <a:ext cx="326422" cy="32642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AD0ED84-3B28-F40E-FCDB-7291C43E1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70" y="3600686"/>
            <a:ext cx="326422" cy="32642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1B89BDF-B287-9655-FCE0-54FF88FCB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78" y="4414556"/>
            <a:ext cx="326422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3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DAF2CBFC-6B71-C384-A0B8-706A0D99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-12053"/>
            <a:ext cx="8011886" cy="685799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667352-62E5-B914-E5D0-E0184A7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FEF71-21C0-0D4A-A648-3BAF92E3EBF2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1B24A-B490-347A-3C59-4001FF302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BC0A34-2853-4601-950D-CE9AB2696D28}"/>
              </a:ext>
            </a:extLst>
          </p:cNvPr>
          <p:cNvSpPr txBox="1"/>
          <p:nvPr/>
        </p:nvSpPr>
        <p:spPr>
          <a:xfrm>
            <a:off x="239713" y="2855745"/>
            <a:ext cx="41440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</a:t>
            </a:r>
          </a:p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</a:t>
            </a:r>
            <a:endParaRPr lang="ro-RO" sz="4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phic 2" descr="Badge 3 outline">
            <a:extLst>
              <a:ext uri="{FF2B5EF4-FFF2-40B4-BE49-F238E27FC236}">
                <a16:creationId xmlns:a16="http://schemas.microsoft.com/office/drawing/2014/main" id="{0400D4EB-D972-DDDD-52BE-2B325DB59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453" y="21172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91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02F86-9325-C1C7-C765-9B80A97C7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592157-B212-2C89-2D60-489AAC278EE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3FB0BD2-E63C-EAA1-50A2-0ADB8EFC3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BDFD0-AF75-5851-46F8-E6D5F20FC25E}"/>
              </a:ext>
            </a:extLst>
          </p:cNvPr>
          <p:cNvSpPr txBox="1"/>
          <p:nvPr/>
        </p:nvSpPr>
        <p:spPr>
          <a:xfrm>
            <a:off x="1211579" y="420564"/>
            <a:ext cx="1060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 GROWTH IN MILK DELIVERIES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0AD8AB-8E15-782C-1434-8853781C3400}"/>
              </a:ext>
            </a:extLst>
          </p:cNvPr>
          <p:cNvSpPr txBox="1"/>
          <p:nvPr/>
        </p:nvSpPr>
        <p:spPr>
          <a:xfrm>
            <a:off x="838200" y="4498444"/>
            <a:ext cx="3866589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 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 production has maintained </a:t>
            </a:r>
            <a:r>
              <a:rPr lang="en-GB" sz="1500" b="1" i="0" dirty="0">
                <a:solidFill>
                  <a:srgbClr val="0179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upward trend</a:t>
            </a:r>
            <a:r>
              <a:rPr lang="en-GB" sz="1500" b="0" i="0" dirty="0">
                <a:solidFill>
                  <a:srgbClr val="6B7C9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en-GB" sz="1500" b="0" i="0" dirty="0">
                <a:solidFill>
                  <a:srgbClr val="6B7C9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GB" sz="1500" b="1" i="0" dirty="0">
                <a:solidFill>
                  <a:srgbClr val="0179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monthly average of over 5 million </a:t>
            </a:r>
            <a:r>
              <a:rPr lang="en-GB" sz="1500" b="1" i="0" dirty="0" err="1">
                <a:solidFill>
                  <a:srgbClr val="0179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</a:t>
            </a:r>
            <a:r>
              <a:rPr lang="en-GB" sz="1500" b="1" i="0" dirty="0">
                <a:solidFill>
                  <a:srgbClr val="0179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 </a:t>
            </a:r>
            <a:r>
              <a:rPr lang="en-GB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Approximately</a:t>
            </a:r>
            <a:r>
              <a:rPr lang="ro-RO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en-GB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million liters of milk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were 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delivered 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2024, exceeding the target of 60 million liters for 2024.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53B6407-CC8C-CA28-6CFB-3323567A50D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15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 descr="A green circle with white text and orange text&#10;&#10;AI-generated content may be incorrect.">
            <a:extLst>
              <a:ext uri="{FF2B5EF4-FFF2-40B4-BE49-F238E27FC236}">
                <a16:creationId xmlns:a16="http://schemas.microsoft.com/office/drawing/2014/main" id="{33A06515-F314-67A8-A903-3F4E335E5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890" y="1466679"/>
            <a:ext cx="2137653" cy="2162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496FBE-CF6C-4EC9-F81C-F2A2FC619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830" y="2252012"/>
            <a:ext cx="6723557" cy="3122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E9751A-3D94-07E7-B3DD-11C4D007B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408" y="2057319"/>
            <a:ext cx="938746" cy="1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94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72BB47-0405-1EBC-23C7-91E62615902B}"/>
              </a:ext>
            </a:extLst>
          </p:cNvPr>
          <p:cNvSpPr txBox="1"/>
          <p:nvPr/>
        </p:nvSpPr>
        <p:spPr>
          <a:xfrm>
            <a:off x="1196261" y="421136"/>
            <a:ext cx="10142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MILK MARKET &amp;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OUTLOOK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5CBFC3-AB4C-7CA9-2F6B-F171A5E6B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0DD25-7E40-BCA2-6C7F-1821DF8670CE}"/>
              </a:ext>
            </a:extLst>
          </p:cNvPr>
          <p:cNvSpPr txBox="1"/>
          <p:nvPr/>
        </p:nvSpPr>
        <p:spPr>
          <a:xfrm>
            <a:off x="1148502" y="1680605"/>
            <a:ext cx="3525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milk market</a:t>
            </a:r>
            <a:endParaRPr lang="ro-RO" sz="20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D0489-D029-EF7E-6063-714A7B1F9BE6}"/>
              </a:ext>
            </a:extLst>
          </p:cNvPr>
          <p:cNvSpPr txBox="1"/>
          <p:nvPr/>
        </p:nvSpPr>
        <p:spPr>
          <a:xfrm>
            <a:off x="379984" y="5665086"/>
            <a:ext cx="5132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900" i="1" dirty="0"/>
              <a:t>*</a:t>
            </a:r>
            <a:r>
              <a:rPr lang="en-US" sz="900" i="1" dirty="0"/>
              <a:t>https://agriculture.ec.europa.eu/data-and-analysis/markets/price-data/price-monitoring-sector/milk-and-dairy-products_en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95834-4DAA-8A97-AF19-5762B4625A6F}"/>
              </a:ext>
            </a:extLst>
          </p:cNvPr>
          <p:cNvSpPr txBox="1"/>
          <p:nvPr/>
        </p:nvSpPr>
        <p:spPr>
          <a:xfrm>
            <a:off x="9775167" y="5665086"/>
            <a:ext cx="223501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900" i="1" dirty="0"/>
              <a:t>*</a:t>
            </a:r>
            <a:r>
              <a:rPr lang="en-US" sz="900" i="1" dirty="0"/>
              <a:t>Source: https://agriculture.ec.europa.eu/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355306-C607-5702-8B8E-1A9EF59A69AF}"/>
              </a:ext>
            </a:extLst>
          </p:cNvPr>
          <p:cNvSpPr txBox="1"/>
          <p:nvPr/>
        </p:nvSpPr>
        <p:spPr>
          <a:xfrm>
            <a:off x="6267371" y="4715657"/>
            <a:ext cx="1422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of Dec 2024</a:t>
            </a:r>
            <a:endParaRPr lang="ro-RO" sz="12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6719FF-7348-7550-3E25-808A9ED55345}"/>
              </a:ext>
            </a:extLst>
          </p:cNvPr>
          <p:cNvSpPr txBox="1"/>
          <p:nvPr/>
        </p:nvSpPr>
        <p:spPr>
          <a:xfrm>
            <a:off x="9861350" y="4690984"/>
            <a:ext cx="1422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of </a:t>
            </a:r>
            <a:r>
              <a:rPr lang="ro-RO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</a:t>
            </a:r>
            <a:r>
              <a:rPr lang="en-GB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2024</a:t>
            </a:r>
            <a:endParaRPr lang="ro-RO" sz="12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9437851-6C8B-7F86-2EDC-C6E980B5FF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4391057"/>
              </p:ext>
            </p:extLst>
          </p:nvPr>
        </p:nvGraphicFramePr>
        <p:xfrm>
          <a:off x="8740425" y="2118009"/>
          <a:ext cx="4572000" cy="2803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129EC3A-CEA8-3C0C-A234-A027A31B59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058681"/>
              </p:ext>
            </p:extLst>
          </p:nvPr>
        </p:nvGraphicFramePr>
        <p:xfrm>
          <a:off x="5275507" y="2097030"/>
          <a:ext cx="3723808" cy="2775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38F52F3-55D5-F18F-90E9-D68546852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49" y="2118009"/>
            <a:ext cx="4517840" cy="29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05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DAF2CBFC-6B71-C384-A0B8-706A0D99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88" y="-12053"/>
            <a:ext cx="8748712" cy="6857999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667352-62E5-B914-E5D0-E0184A7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17</a:t>
            </a:fld>
            <a:endParaRPr lang="ro-RO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1B24A-B490-347A-3C59-4001FF302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BC0A34-2853-4601-950D-CE9AB2696D28}"/>
              </a:ext>
            </a:extLst>
          </p:cNvPr>
          <p:cNvSpPr txBox="1"/>
          <p:nvPr/>
        </p:nvSpPr>
        <p:spPr>
          <a:xfrm>
            <a:off x="239713" y="2855745"/>
            <a:ext cx="4508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</a:t>
            </a:r>
          </a:p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PROJECTS AND OUTLOOK</a:t>
            </a:r>
            <a:endParaRPr lang="ro-RO" sz="4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raphic 1" descr="Badge 4 outline">
            <a:extLst>
              <a:ext uri="{FF2B5EF4-FFF2-40B4-BE49-F238E27FC236}">
                <a16:creationId xmlns:a16="http://schemas.microsoft.com/office/drawing/2014/main" id="{4705540D-8450-042E-B2E6-89C273570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713" y="100415"/>
            <a:ext cx="2654915" cy="26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23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E16B18-47BB-28C6-6044-66D2DE92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18</a:t>
            </a:fld>
            <a:endParaRPr lang="ro-RO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EE1977A-B244-C512-9D7E-E1783FDB0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282269"/>
            <a:ext cx="924971" cy="92497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606AB-4288-F3E2-10EA-29B08B7DC36A}"/>
              </a:ext>
            </a:extLst>
          </p:cNvPr>
          <p:cNvCxnSpPr>
            <a:cxnSpLocks/>
          </p:cNvCxnSpPr>
          <p:nvPr/>
        </p:nvCxnSpPr>
        <p:spPr>
          <a:xfrm>
            <a:off x="99135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6B1694A-2793-6B0A-0303-9FAA231D87C0}"/>
              </a:ext>
            </a:extLst>
          </p:cNvPr>
          <p:cNvSpPr txBox="1"/>
          <p:nvPr/>
        </p:nvSpPr>
        <p:spPr>
          <a:xfrm>
            <a:off x="1127614" y="423567"/>
            <a:ext cx="7419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STRATEGIC VIEW BY 2027/ 2028</a:t>
            </a:r>
          </a:p>
        </p:txBody>
      </p:sp>
      <p:graphicFrame>
        <p:nvGraphicFramePr>
          <p:cNvPr id="6" name="TextBox 12">
            <a:extLst>
              <a:ext uri="{FF2B5EF4-FFF2-40B4-BE49-F238E27FC236}">
                <a16:creationId xmlns:a16="http://schemas.microsoft.com/office/drawing/2014/main" id="{F2C76B76-AC6C-D098-9A95-7F47AD2B20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968448"/>
              </p:ext>
            </p:extLst>
          </p:nvPr>
        </p:nvGraphicFramePr>
        <p:xfrm>
          <a:off x="2701811" y="1699120"/>
          <a:ext cx="8651989" cy="2177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B64CD4-ADA1-430C-CCFF-A8C6570C6B1F}"/>
              </a:ext>
            </a:extLst>
          </p:cNvPr>
          <p:cNvSpPr txBox="1"/>
          <p:nvPr/>
        </p:nvSpPr>
        <p:spPr>
          <a:xfrm>
            <a:off x="483161" y="2061976"/>
            <a:ext cx="2077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a Major European Milk Producer</a:t>
            </a:r>
            <a:endParaRPr lang="en-US" sz="20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9" name="TextBox 12">
            <a:extLst>
              <a:ext uri="{FF2B5EF4-FFF2-40B4-BE49-F238E27FC236}">
                <a16:creationId xmlns:a16="http://schemas.microsoft.com/office/drawing/2014/main" id="{0B837314-797D-DD0A-C6A2-F716079EF7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9213577"/>
              </p:ext>
            </p:extLst>
          </p:nvPr>
        </p:nvGraphicFramePr>
        <p:xfrm>
          <a:off x="2419422" y="3491924"/>
          <a:ext cx="9444037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159AA50-C249-F820-149B-76614D996D63}"/>
              </a:ext>
            </a:extLst>
          </p:cNvPr>
          <p:cNvSpPr txBox="1"/>
          <p:nvPr/>
        </p:nvSpPr>
        <p:spPr>
          <a:xfrm>
            <a:off x="579049" y="4475369"/>
            <a:ext cx="20774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Strategic Projects</a:t>
            </a:r>
            <a:endParaRPr lang="en-US" sz="20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61BB5-249B-5098-9E5A-1D212D1D8DE9}"/>
              </a:ext>
            </a:extLst>
          </p:cNvPr>
          <p:cNvSpPr txBox="1"/>
          <p:nvPr/>
        </p:nvSpPr>
        <p:spPr>
          <a:xfrm>
            <a:off x="4224297" y="1207240"/>
            <a:ext cx="60972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Clear and Achievable Vision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053090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w standing under an umbrella">
            <a:extLst>
              <a:ext uri="{FF2B5EF4-FFF2-40B4-BE49-F238E27FC236}">
                <a16:creationId xmlns:a16="http://schemas.microsoft.com/office/drawing/2014/main" id="{E76CC8A2-B983-0E2C-D70C-1D6446595D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1" r="861" b="6"/>
          <a:stretch/>
        </p:blipFill>
        <p:spPr>
          <a:xfrm>
            <a:off x="925216" y="915524"/>
            <a:ext cx="9986891" cy="594247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441E558-D459-8AAA-1319-82B5D111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36" y="288831"/>
            <a:ext cx="924971" cy="924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62F33-524C-0C89-9435-87C477E42E88}"/>
              </a:ext>
            </a:extLst>
          </p:cNvPr>
          <p:cNvSpPr txBox="1"/>
          <p:nvPr/>
        </p:nvSpPr>
        <p:spPr>
          <a:xfrm>
            <a:off x="9575521" y="4209462"/>
            <a:ext cx="1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F6285-DE8F-3D7A-A89F-941837015ACB}"/>
              </a:ext>
            </a:extLst>
          </p:cNvPr>
          <p:cNvSpPr txBox="1"/>
          <p:nvPr/>
        </p:nvSpPr>
        <p:spPr>
          <a:xfrm>
            <a:off x="9281201" y="4521962"/>
            <a:ext cx="2900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,2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1174F3-CE40-5E71-E8F8-018909E9C944}"/>
              </a:ext>
            </a:extLst>
          </p:cNvPr>
          <p:cNvCxnSpPr>
            <a:cxnSpLocks/>
          </p:cNvCxnSpPr>
          <p:nvPr/>
        </p:nvCxnSpPr>
        <p:spPr>
          <a:xfrm>
            <a:off x="114503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8EF0099-A24A-8641-97FA-7FF4B5B8D00C}"/>
              </a:ext>
            </a:extLst>
          </p:cNvPr>
          <p:cNvSpPr txBox="1"/>
          <p:nvPr/>
        </p:nvSpPr>
        <p:spPr>
          <a:xfrm>
            <a:off x="1297698" y="387676"/>
            <a:ext cx="9749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FARMS 2027/2028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AFA2B7-30BB-4034-D756-5EBA2B4DCCB6}"/>
              </a:ext>
            </a:extLst>
          </p:cNvPr>
          <p:cNvSpPr txBox="1"/>
          <p:nvPr/>
        </p:nvSpPr>
        <p:spPr>
          <a:xfrm>
            <a:off x="2077041" y="2940423"/>
            <a:ext cx="2608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BD2D1-8F15-3F5D-20C7-37406B184FD7}"/>
              </a:ext>
            </a:extLst>
          </p:cNvPr>
          <p:cNvSpPr txBox="1"/>
          <p:nvPr/>
        </p:nvSpPr>
        <p:spPr>
          <a:xfrm>
            <a:off x="1780347" y="3304245"/>
            <a:ext cx="38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 +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0E539-4A56-73DA-C6AD-E6C6022AEF25}"/>
              </a:ext>
            </a:extLst>
          </p:cNvPr>
          <p:cNvSpPr txBox="1"/>
          <p:nvPr/>
        </p:nvSpPr>
        <p:spPr>
          <a:xfrm>
            <a:off x="1071137" y="4730263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 AGRAR FARM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F3BF4-B66F-0592-4150-1E1B0C792358}"/>
              </a:ext>
            </a:extLst>
          </p:cNvPr>
          <p:cNvSpPr txBox="1"/>
          <p:nvPr/>
        </p:nvSpPr>
        <p:spPr>
          <a:xfrm>
            <a:off x="720008" y="5120444"/>
            <a:ext cx="3301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dairy cattle +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liters/day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350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cows milked/hour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D81C706-44FA-CB9A-C603-889DA31FF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024" y="4216460"/>
            <a:ext cx="326422" cy="32642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4DD8387-2A1F-3768-A8DF-0C41CA48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55" y="4733878"/>
            <a:ext cx="326422" cy="32642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46BE79A2-C36F-5428-D551-0691F7B32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619" y="2970091"/>
            <a:ext cx="326422" cy="3264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49B196-4EA4-62D1-DC8F-B27882129145}"/>
              </a:ext>
            </a:extLst>
          </p:cNvPr>
          <p:cNvSpPr txBox="1"/>
          <p:nvPr/>
        </p:nvSpPr>
        <p:spPr>
          <a:xfrm>
            <a:off x="8209976" y="5573144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PRODLACT FARM</a:t>
            </a:r>
            <a:endParaRPr lang="en-GB" b="1" dirty="0">
              <a:solidFill>
                <a:srgbClr val="FAA303"/>
              </a:solidFill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7EE06909-4D6B-9450-7CB4-833DE000D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554" y="5573144"/>
            <a:ext cx="326422" cy="3264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1DC09F-A21C-48F7-9D44-68C4B10B5936}"/>
              </a:ext>
            </a:extLst>
          </p:cNvPr>
          <p:cNvSpPr txBox="1"/>
          <p:nvPr/>
        </p:nvSpPr>
        <p:spPr>
          <a:xfrm>
            <a:off x="7883554" y="5911272"/>
            <a:ext cx="4140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3,000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young stock animals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Raising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 cattle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and Cut farms </a:t>
            </a:r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C545F560-174E-38A8-E35C-E322CE1D7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617" y="2910025"/>
            <a:ext cx="326422" cy="3264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456A13-E295-CBCF-54C7-62A9AA8FE23D}"/>
              </a:ext>
            </a:extLst>
          </p:cNvPr>
          <p:cNvSpPr txBox="1"/>
          <p:nvPr/>
        </p:nvSpPr>
        <p:spPr>
          <a:xfrm>
            <a:off x="7159038" y="3248153"/>
            <a:ext cx="3934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5,000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665AB8-6B46-8D82-63E3-92E50AF10079}"/>
              </a:ext>
            </a:extLst>
          </p:cNvPr>
          <p:cNvSpPr txBox="1"/>
          <p:nvPr/>
        </p:nvSpPr>
        <p:spPr>
          <a:xfrm>
            <a:off x="7388789" y="2897756"/>
            <a:ext cx="1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CF2A83-9DE9-5E2F-1F68-B5784E341C65}"/>
              </a:ext>
            </a:extLst>
          </p:cNvPr>
          <p:cNvSpPr txBox="1"/>
          <p:nvPr/>
        </p:nvSpPr>
        <p:spPr>
          <a:xfrm>
            <a:off x="3921290" y="1493342"/>
            <a:ext cx="4045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~ </a:t>
            </a:r>
            <a:r>
              <a:rPr lang="en-GB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100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million </a:t>
            </a:r>
            <a:r>
              <a:rPr lang="en-GB" sz="1800" b="1" dirty="0" err="1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of milk </a:t>
            </a:r>
            <a:r>
              <a:rPr lang="en-GB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will be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delivered annually, starting 2028</a:t>
            </a:r>
            <a:endParaRPr lang="en-US" sz="1800" dirty="0"/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E42C16FB-D591-35D3-1E0F-8C8ADB65A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026" y="1166920"/>
            <a:ext cx="326422" cy="32642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6AA845E-3EF8-799D-15BE-2897F1B35D32}"/>
              </a:ext>
            </a:extLst>
          </p:cNvPr>
          <p:cNvSpPr txBox="1"/>
          <p:nvPr/>
        </p:nvSpPr>
        <p:spPr>
          <a:xfrm>
            <a:off x="9105711" y="1519870"/>
            <a:ext cx="3251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……….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4AE7D6-EB5A-63FD-E2BA-EF77BA34F31D}"/>
              </a:ext>
            </a:extLst>
          </p:cNvPr>
          <p:cNvSpPr txBox="1"/>
          <p:nvPr/>
        </p:nvSpPr>
        <p:spPr>
          <a:xfrm>
            <a:off x="9411448" y="1135709"/>
            <a:ext cx="2915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AQUISITION</a:t>
            </a:r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FARM </a:t>
            </a:r>
            <a:endParaRPr lang="en-GB" b="1" dirty="0">
              <a:solidFill>
                <a:srgbClr val="FAA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13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0EDE0-0A3E-F780-3424-6DD1726D18B3}"/>
              </a:ext>
            </a:extLst>
          </p:cNvPr>
          <p:cNvSpPr txBox="1"/>
          <p:nvPr/>
        </p:nvSpPr>
        <p:spPr>
          <a:xfrm>
            <a:off x="1211580" y="420564"/>
            <a:ext cx="452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</a:t>
            </a:r>
          </a:p>
        </p:txBody>
      </p:sp>
      <p:pic>
        <p:nvPicPr>
          <p:cNvPr id="6" name="Graphic 5" descr="Badge 1 outline">
            <a:extLst>
              <a:ext uri="{FF2B5EF4-FFF2-40B4-BE49-F238E27FC236}">
                <a16:creationId xmlns:a16="http://schemas.microsoft.com/office/drawing/2014/main" id="{BFD66FA7-A245-42CF-20DD-9D93EEEA5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500" y="1771392"/>
            <a:ext cx="914400" cy="914400"/>
          </a:xfrm>
          <a:prstGeom prst="rect">
            <a:avLst/>
          </a:prstGeom>
        </p:spPr>
      </p:pic>
      <p:pic>
        <p:nvPicPr>
          <p:cNvPr id="8" name="Graphic 7" descr="Badge outline">
            <a:extLst>
              <a:ext uri="{FF2B5EF4-FFF2-40B4-BE49-F238E27FC236}">
                <a16:creationId xmlns:a16="http://schemas.microsoft.com/office/drawing/2014/main" id="{93AFF900-35E0-EB26-1BB6-722655877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6800" y="2713740"/>
            <a:ext cx="914400" cy="914400"/>
          </a:xfrm>
          <a:prstGeom prst="rect">
            <a:avLst/>
          </a:prstGeom>
        </p:spPr>
      </p:pic>
      <p:pic>
        <p:nvPicPr>
          <p:cNvPr id="11" name="Graphic 10" descr="Badge 4 outline">
            <a:extLst>
              <a:ext uri="{FF2B5EF4-FFF2-40B4-BE49-F238E27FC236}">
                <a16:creationId xmlns:a16="http://schemas.microsoft.com/office/drawing/2014/main" id="{53480838-8516-E0CB-C857-902338EE7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9962" y="4646233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2067DD-EEC5-99A8-B7AD-1AADF370E460}"/>
              </a:ext>
            </a:extLst>
          </p:cNvPr>
          <p:cNvSpPr txBox="1"/>
          <p:nvPr/>
        </p:nvSpPr>
        <p:spPr>
          <a:xfrm>
            <a:off x="3633763" y="2004559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</a:t>
            </a:r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927428-66C9-CA3A-7053-7E44BE9DA855}"/>
              </a:ext>
            </a:extLst>
          </p:cNvPr>
          <p:cNvSpPr txBox="1"/>
          <p:nvPr/>
        </p:nvSpPr>
        <p:spPr>
          <a:xfrm>
            <a:off x="3633763" y="3001634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en-GB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PRELIMINARY FINANCIAL RESULTS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615356-2DB2-4265-3275-8A7B291A64B4}"/>
              </a:ext>
            </a:extLst>
          </p:cNvPr>
          <p:cNvSpPr txBox="1"/>
          <p:nvPr/>
        </p:nvSpPr>
        <p:spPr>
          <a:xfrm>
            <a:off x="3633763" y="3929472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 ACTIVITY</a:t>
            </a:r>
            <a:endParaRPr lang="ro-RO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6A9E1-EEEF-7EFA-5715-14FE877FCC0F}"/>
              </a:ext>
            </a:extLst>
          </p:cNvPr>
          <p:cNvSpPr txBox="1"/>
          <p:nvPr/>
        </p:nvSpPr>
        <p:spPr>
          <a:xfrm>
            <a:off x="3633763" y="4918767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PROJECTS AND OUTLOOK</a:t>
            </a:r>
            <a:endParaRPr lang="ro-RO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Graphic 19" descr="Badge 3 outline">
            <a:extLst>
              <a:ext uri="{FF2B5EF4-FFF2-40B4-BE49-F238E27FC236}">
                <a16:creationId xmlns:a16="http://schemas.microsoft.com/office/drawing/2014/main" id="{8DD41480-101F-5A96-5548-92857FB576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9962" y="36294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25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1F22B5-25F6-07FF-A6DD-B6C7BF7D9A9E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3CE13EB-FC4B-F027-F6F6-A7CB534AE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CE8CC5-B926-FECD-4D26-AFDE8A7E54C0}"/>
              </a:ext>
            </a:extLst>
          </p:cNvPr>
          <p:cNvSpPr txBox="1"/>
          <p:nvPr/>
        </p:nvSpPr>
        <p:spPr>
          <a:xfrm>
            <a:off x="887854" y="418939"/>
            <a:ext cx="10142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STRAJA PROJECT - A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SIGNIFICANT EXPANSION IN PRODUCTION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565DA-FEBD-5841-2499-AF477BAF0189}"/>
              </a:ext>
            </a:extLst>
          </p:cNvPr>
          <p:cNvSpPr txBox="1"/>
          <p:nvPr/>
        </p:nvSpPr>
        <p:spPr>
          <a:xfrm>
            <a:off x="1105721" y="1537499"/>
            <a:ext cx="498553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Started in 2023, and planned to be completed in 2027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Capacity of 5,000 cows (4,000 dairy cows and 1,000 young stock)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Financed through credit facility and own sources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first milking operations at </a:t>
            </a:r>
            <a:r>
              <a:rPr lang="en-GB" sz="15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farm are scheduled for March 2025.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Gradual increase of the dairy cow herd, reaching 1,800 heads by the end of 2025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16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installation of the first rotor has already been completed, and the second is expected to be completed by the end of March. Currently, the farm is prepared to accommodate a herd of 1,100 dairy cows</a:t>
            </a:r>
            <a:endParaRPr lang="en-US" sz="1600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svg">
            <a:extLst>
              <a:ext uri="{FF2B5EF4-FFF2-40B4-BE49-F238E27FC236}">
                <a16:creationId xmlns:a16="http://schemas.microsoft.com/office/drawing/2014/main" id="{F1FAD939-513F-5580-1913-6C9398D26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E665DBDA-B58D-4353-B40A-C61A8E7E3D33}">
                <asvg:svgBlip xmlns:asvg="http://schemas.microsoft.com/office/drawing/2016/SVG/main" xmlns:p14="http://schemas.microsoft.com/office/powerpoint/2010/main" xmlns:a14="http://schemas.microsoft.com/office/drawing/2010/main" xmlns:a16="http://schemas.microsoft.com/office/drawing/2014/main" xmlns="" r:embed="rId362"/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 rot="5186683">
            <a:off x="2850254" y="1826715"/>
            <a:ext cx="8707186" cy="4299979"/>
          </a:xfrm>
          <a:prstGeom prst="rect">
            <a:avLst/>
          </a:prstGeom>
        </p:spPr>
      </p:pic>
      <p:sp>
        <p:nvSpPr>
          <p:cNvPr id="9" name="Primary Heading-0">
            <a:extLst>
              <a:ext uri="{FF2B5EF4-FFF2-40B4-BE49-F238E27FC236}">
                <a16:creationId xmlns:a16="http://schemas.microsoft.com/office/drawing/2014/main" id="{623A0245-9F72-D4C1-8C91-0C7916D16431}"/>
              </a:ext>
            </a:extLst>
          </p:cNvPr>
          <p:cNvSpPr txBox="1"/>
          <p:nvPr/>
        </p:nvSpPr>
        <p:spPr>
          <a:xfrm>
            <a:off x="8896773" y="1073380"/>
            <a:ext cx="3128086" cy="107721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foundation works were completed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of the main hall, finalized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 storage lagoon, finalized</a:t>
            </a:r>
          </a:p>
        </p:txBody>
      </p:sp>
      <p:sp>
        <p:nvSpPr>
          <p:cNvPr id="11" name="Primary Heading-2">
            <a:extLst>
              <a:ext uri="{FF2B5EF4-FFF2-40B4-BE49-F238E27FC236}">
                <a16:creationId xmlns:a16="http://schemas.microsoft.com/office/drawing/2014/main" id="{97C78A9B-4851-F6EE-5493-6B8B264985A7}"/>
              </a:ext>
            </a:extLst>
          </p:cNvPr>
          <p:cNvSpPr txBox="1"/>
          <p:nvPr/>
        </p:nvSpPr>
        <p:spPr>
          <a:xfrm>
            <a:off x="9558230" y="4427554"/>
            <a:ext cx="2881839" cy="86177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2026: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Approx. 3,400 cows in production &amp; pregnancy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Robots to be installed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CCAB73B-8B31-B700-75E6-8D0B39CE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847" y="1230665"/>
            <a:ext cx="422247" cy="422247"/>
          </a:xfrm>
          <a:prstGeom prst="rect">
            <a:avLst/>
          </a:prstGeom>
        </p:spPr>
      </p:pic>
      <p:sp>
        <p:nvSpPr>
          <p:cNvPr id="17" name="Primary Heading-1">
            <a:extLst>
              <a:ext uri="{FF2B5EF4-FFF2-40B4-BE49-F238E27FC236}">
                <a16:creationId xmlns:a16="http://schemas.microsoft.com/office/drawing/2014/main" id="{4227ACD1-2E84-DDDA-96B6-77E8D659E8A0}"/>
              </a:ext>
            </a:extLst>
          </p:cNvPr>
          <p:cNvSpPr txBox="1"/>
          <p:nvPr/>
        </p:nvSpPr>
        <p:spPr>
          <a:xfrm>
            <a:off x="8578590" y="2676425"/>
            <a:ext cx="3509919" cy="107721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Beg. March – Start milk production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April– finalizing the 2</a:t>
            </a:r>
            <a:r>
              <a:rPr lang="en-US" sz="1400" b="1" baseline="300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milking parlor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 of 2025: 1,800 cows</a:t>
            </a:r>
          </a:p>
        </p:txBody>
      </p:sp>
      <p:sp>
        <p:nvSpPr>
          <p:cNvPr id="18" name="Primary Heading-3">
            <a:extLst>
              <a:ext uri="{FF2B5EF4-FFF2-40B4-BE49-F238E27FC236}">
                <a16:creationId xmlns:a16="http://schemas.microsoft.com/office/drawing/2014/main" id="{2EF8EFB4-79A0-036F-0BDA-1E9541BE1F69}"/>
              </a:ext>
            </a:extLst>
          </p:cNvPr>
          <p:cNvSpPr txBox="1"/>
          <p:nvPr/>
        </p:nvSpPr>
        <p:spPr>
          <a:xfrm>
            <a:off x="9062094" y="6068507"/>
            <a:ext cx="3094230" cy="21544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 of 2027: 5,000 Animals</a:t>
            </a:r>
          </a:p>
        </p:txBody>
      </p:sp>
      <p:sp>
        <p:nvSpPr>
          <p:cNvPr id="15" name="Primary Heading-0">
            <a:extLst>
              <a:ext uri="{FF2B5EF4-FFF2-40B4-BE49-F238E27FC236}">
                <a16:creationId xmlns:a16="http://schemas.microsoft.com/office/drawing/2014/main" id="{D2DB6636-B17A-8130-16EE-155740DBCBEB}"/>
              </a:ext>
            </a:extLst>
          </p:cNvPr>
          <p:cNvSpPr txBox="1"/>
          <p:nvPr/>
        </p:nvSpPr>
        <p:spPr>
          <a:xfrm>
            <a:off x="1201371" y="1058952"/>
            <a:ext cx="468153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Key Highlights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D44BE2-EE97-086A-D516-337AF9663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334" y="2902343"/>
            <a:ext cx="422247" cy="42224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52181251-F340-13CD-3B7A-73962500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848" y="4610823"/>
            <a:ext cx="422247" cy="422247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6EE27D7-AA4A-9EDE-CD2E-A98C3FC45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422" y="5910713"/>
            <a:ext cx="422247" cy="422247"/>
          </a:xfrm>
          <a:prstGeom prst="rect">
            <a:avLst/>
          </a:prstGeom>
        </p:spPr>
      </p:pic>
      <p:pic>
        <p:nvPicPr>
          <p:cNvPr id="14" name="Picture 13" descr="A construction site with a large building">
            <a:extLst>
              <a:ext uri="{FF2B5EF4-FFF2-40B4-BE49-F238E27FC236}">
                <a16:creationId xmlns:a16="http://schemas.microsoft.com/office/drawing/2014/main" id="{1F0DD4CB-74AD-8AC9-C8B1-26EFAAB87999}"/>
              </a:ext>
            </a:extLst>
          </p:cNvPr>
          <p:cNvPicPr>
            <a:picLocks noChangeAspect="1"/>
          </p:cNvPicPr>
          <p:nvPr/>
        </p:nvPicPr>
        <p:blipFill>
          <a:blip r:embed="rId363"/>
          <a:stretch>
            <a:fillRect/>
          </a:stretch>
        </p:blipFill>
        <p:spPr>
          <a:xfrm>
            <a:off x="7657048" y="1093451"/>
            <a:ext cx="1094865" cy="821149"/>
          </a:xfrm>
          <a:prstGeom prst="rect">
            <a:avLst/>
          </a:prstGeom>
        </p:spPr>
      </p:pic>
      <p:pic>
        <p:nvPicPr>
          <p:cNvPr id="20" name="Picture 19" descr="An aerial view of a factory&#10;&#10;AI-generated content may be incorrect.">
            <a:extLst>
              <a:ext uri="{FF2B5EF4-FFF2-40B4-BE49-F238E27FC236}">
                <a16:creationId xmlns:a16="http://schemas.microsoft.com/office/drawing/2014/main" id="{B0C391C8-E10A-06E7-8C1A-AE3BBEAE3020}"/>
              </a:ext>
            </a:extLst>
          </p:cNvPr>
          <p:cNvPicPr>
            <a:picLocks noChangeAspect="1"/>
          </p:cNvPicPr>
          <p:nvPr/>
        </p:nvPicPr>
        <p:blipFill>
          <a:blip r:embed="rId364"/>
          <a:stretch>
            <a:fillRect/>
          </a:stretch>
        </p:blipFill>
        <p:spPr>
          <a:xfrm>
            <a:off x="7138627" y="2701971"/>
            <a:ext cx="1292992" cy="9697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26638C-343E-C9F9-EB6B-351318F0C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848" y="5765653"/>
            <a:ext cx="2009063" cy="8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5912CF-B339-145A-D6CB-1A98DAD42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96"/>
          <a:stretch/>
        </p:blipFill>
        <p:spPr bwMode="auto">
          <a:xfrm>
            <a:off x="7858392" y="4468176"/>
            <a:ext cx="1519519" cy="8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11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EACCE-576A-0A2F-1C9D-FB70E0E6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8ECC57-648C-4570-F93E-C3DBE018645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E0B9E04-3323-0020-7E77-A564FD575891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ABD97-58CC-3EE8-88C7-AB8CB9E8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4C0A562-8933-E3E8-977A-EAB72B27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42097-CADC-9DEF-F3A1-7625DE146E5C}"/>
              </a:ext>
            </a:extLst>
          </p:cNvPr>
          <p:cNvSpPr txBox="1"/>
          <p:nvPr/>
        </p:nvSpPr>
        <p:spPr>
          <a:xfrm>
            <a:off x="1117521" y="388373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CURRENT STATUS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16B97B-08CA-06C6-D9A0-132397B19AEB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B8A2ED-4AED-DC03-49CA-9C14A4EAC564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D4C24A-C176-E438-5AB4-1C466A38B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570" y="1142199"/>
            <a:ext cx="4257857" cy="253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803215-2C3B-242C-9661-0586CEE87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032" y="1088217"/>
            <a:ext cx="4136398" cy="2589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EBD93F-1E21-AC50-6821-C1556E5F7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342" y="3927549"/>
            <a:ext cx="4167087" cy="2735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76E6C2-6F08-C57F-DE56-93DEC0D4C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676" y="3947192"/>
            <a:ext cx="4319752" cy="273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42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CE144-EB8C-1741-9551-243026490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01473B-BB00-930C-E401-8D4F669A22EA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1DEC086-0EFD-F756-F258-C4C37E5B6336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20BB8-07A2-F824-FD04-8E5D4EB85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7C29E9A-292A-030C-AF1B-1B5272BDA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C59FA-A4F5-74F2-7295-B767CC51D650}"/>
              </a:ext>
            </a:extLst>
          </p:cNvPr>
          <p:cNvSpPr txBox="1"/>
          <p:nvPr/>
        </p:nvSpPr>
        <p:spPr>
          <a:xfrm>
            <a:off x="1132035" y="422513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CURRENT STATUS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6443EE-961D-E04D-C066-0FFDA46DF3FD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890931-862A-EC54-3695-3B8FE2DEF779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everal pictures of a farm&#10;&#10;Description automatically generated">
            <a:extLst>
              <a:ext uri="{FF2B5EF4-FFF2-40B4-BE49-F238E27FC236}">
                <a16:creationId xmlns:a16="http://schemas.microsoft.com/office/drawing/2014/main" id="{6E8DA618-1F63-44D7-A5D2-F3CB33D62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67" y="1087122"/>
            <a:ext cx="7707527" cy="54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0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2F45E-3D17-6346-375B-8BA495135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90D5A29-824D-5A9A-9ED8-22634C82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282269"/>
            <a:ext cx="924971" cy="92497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A8E3AB-85F7-7B36-82D2-DA2EC185D655}"/>
              </a:ext>
            </a:extLst>
          </p:cNvPr>
          <p:cNvCxnSpPr>
            <a:cxnSpLocks/>
          </p:cNvCxnSpPr>
          <p:nvPr/>
        </p:nvCxnSpPr>
        <p:spPr>
          <a:xfrm>
            <a:off x="99135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A97C263-920C-7A59-2D4A-51DFF551C36B}"/>
              </a:ext>
            </a:extLst>
          </p:cNvPr>
          <p:cNvSpPr txBox="1"/>
          <p:nvPr/>
        </p:nvSpPr>
        <p:spPr>
          <a:xfrm>
            <a:off x="1041535" y="362561"/>
            <a:ext cx="1055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COMPOST FACTORY TO STRENGTHEN THE CIRCULAR ECONOMIC MODEL 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0220179-F910-7664-459C-0B873D057D39}"/>
              </a:ext>
            </a:extLst>
          </p:cNvPr>
          <p:cNvSpPr txBox="1">
            <a:spLocks/>
          </p:cNvSpPr>
          <p:nvPr/>
        </p:nvSpPr>
        <p:spPr>
          <a:xfrm>
            <a:off x="8605345" y="63616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23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Rect">
            <a:extLst>
              <a:ext uri="{FF2B5EF4-FFF2-40B4-BE49-F238E27FC236}">
                <a16:creationId xmlns:a16="http://schemas.microsoft.com/office/drawing/2014/main" id="{F5ADA22C-C0F7-0017-0F37-949AAC653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5158506" y="919722"/>
            <a:ext cx="533400" cy="533400"/>
          </a:xfrm>
          <a:prstGeom prst="rect">
            <a:avLst/>
          </a:prstGeom>
        </p:spPr>
      </p:pic>
      <p:sp>
        <p:nvSpPr>
          <p:cNvPr id="15" name="Primary Heading-0">
            <a:extLst>
              <a:ext uri="{FF2B5EF4-FFF2-40B4-BE49-F238E27FC236}">
                <a16:creationId xmlns:a16="http://schemas.microsoft.com/office/drawing/2014/main" id="{E6BA6BA0-1B23-9C0A-12B8-A3D7B914C7C1}"/>
              </a:ext>
            </a:extLst>
          </p:cNvPr>
          <p:cNvSpPr txBox="1"/>
          <p:nvPr/>
        </p:nvSpPr>
        <p:spPr>
          <a:xfrm>
            <a:off x="5796963" y="1007398"/>
            <a:ext cx="468153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Operational Highlights</a:t>
            </a:r>
          </a:p>
        </p:txBody>
      </p:sp>
      <p:sp>
        <p:nvSpPr>
          <p:cNvPr id="16" name="Description of a primary heading-0">
            <a:extLst>
              <a:ext uri="{FF2B5EF4-FFF2-40B4-BE49-F238E27FC236}">
                <a16:creationId xmlns:a16="http://schemas.microsoft.com/office/drawing/2014/main" id="{49FAFF49-C063-3AFB-27B0-58AAAB2FC26D}"/>
              </a:ext>
            </a:extLst>
          </p:cNvPr>
          <p:cNvSpPr txBox="1"/>
          <p:nvPr/>
        </p:nvSpPr>
        <p:spPr>
          <a:xfrm>
            <a:off x="5263563" y="1456137"/>
            <a:ext cx="6577533" cy="2227726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 organic waste management system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Operations started in November 2024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21,000 tons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manure processed annually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of over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7,000 tons of organic fertilizer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organic fertilizers produced for internal needs and to sell outside the Group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process of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certifying fertilizers as organic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typically takes 3 - 6 months</a:t>
            </a:r>
          </a:p>
        </p:txBody>
      </p:sp>
      <p:pic>
        <p:nvPicPr>
          <p:cNvPr id="19" name="Rect">
            <a:extLst>
              <a:ext uri="{FF2B5EF4-FFF2-40B4-BE49-F238E27FC236}">
                <a16:creationId xmlns:a16="http://schemas.microsoft.com/office/drawing/2014/main" id="{65AC1EAB-7A88-8036-1B06-09D1F8E214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4891806" y="3879200"/>
            <a:ext cx="533400" cy="533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EAAD25A-E3BD-6852-846E-E8C47B3DFA3E}"/>
              </a:ext>
            </a:extLst>
          </p:cNvPr>
          <p:cNvSpPr txBox="1"/>
          <p:nvPr/>
        </p:nvSpPr>
        <p:spPr>
          <a:xfrm>
            <a:off x="579049" y="3974357"/>
            <a:ext cx="4110853" cy="2320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Investment of EUR 1.8 million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addresses two major challenges: 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efficient manure management and improved soil fertility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contribution to the reduction of greenhouse gas emissions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6F9F82-1CA2-4201-CD92-D1838EAFA320}"/>
              </a:ext>
            </a:extLst>
          </p:cNvPr>
          <p:cNvSpPr txBox="1"/>
          <p:nvPr/>
        </p:nvSpPr>
        <p:spPr>
          <a:xfrm>
            <a:off x="4861390" y="4406676"/>
            <a:ext cx="6979706" cy="2320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parallel with the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 of operations, the process of obtaining voluntary carbon certification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produced compost has been initiated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is estimated that by the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 of 2026, the first carbon credits will be obtained</a:t>
            </a: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sales channel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develop the business line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Advance with the certification process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achieve the international "Gold Standard" accreditation for carbon credit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6B441B-60C0-0447-D1E6-2DE376FE742B}"/>
              </a:ext>
            </a:extLst>
          </p:cNvPr>
          <p:cNvSpPr txBox="1"/>
          <p:nvPr/>
        </p:nvSpPr>
        <p:spPr>
          <a:xfrm>
            <a:off x="5455622" y="3941700"/>
            <a:ext cx="4872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Further Developments</a:t>
            </a:r>
          </a:p>
        </p:txBody>
      </p:sp>
      <p:pic>
        <p:nvPicPr>
          <p:cNvPr id="6" name="Picture 5" descr="A large machine with black gravel inside">
            <a:extLst>
              <a:ext uri="{FF2B5EF4-FFF2-40B4-BE49-F238E27FC236}">
                <a16:creationId xmlns:a16="http://schemas.microsoft.com/office/drawing/2014/main" id="{9116B881-E64D-3DD0-1AEF-85A1DCB3C9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01" t="20319" r="10386" b="10695"/>
          <a:stretch/>
        </p:blipFill>
        <p:spPr>
          <a:xfrm>
            <a:off x="708589" y="1207240"/>
            <a:ext cx="4152801" cy="251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04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8C92-5E29-DE5E-7998-0FDDC621F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2283CC5-C6E3-8860-16FA-1C0E00002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282269"/>
            <a:ext cx="924971" cy="92497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2CE06E-984D-1D38-6B8C-FDA151B96468}"/>
              </a:ext>
            </a:extLst>
          </p:cNvPr>
          <p:cNvCxnSpPr>
            <a:cxnSpLocks/>
          </p:cNvCxnSpPr>
          <p:nvPr/>
        </p:nvCxnSpPr>
        <p:spPr>
          <a:xfrm>
            <a:off x="99135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9FE3B1E-BD48-E664-5105-BC866BC8B961}"/>
              </a:ext>
            </a:extLst>
          </p:cNvPr>
          <p:cNvSpPr txBox="1"/>
          <p:nvPr/>
        </p:nvSpPr>
        <p:spPr>
          <a:xfrm>
            <a:off x="1041535" y="362561"/>
            <a:ext cx="1115046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BIOMETHANE PRODUCTION FOR AN INTEGRATED SUSTAINABLE STRATEGY</a:t>
            </a:r>
            <a:endParaRPr lang="en-GB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DC911AE-1FD1-F501-8F57-A31697D20B17}"/>
              </a:ext>
            </a:extLst>
          </p:cNvPr>
          <p:cNvSpPr txBox="1">
            <a:spLocks/>
          </p:cNvSpPr>
          <p:nvPr/>
        </p:nvSpPr>
        <p:spPr>
          <a:xfrm>
            <a:off x="8605345" y="63616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24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Rect">
            <a:extLst>
              <a:ext uri="{FF2B5EF4-FFF2-40B4-BE49-F238E27FC236}">
                <a16:creationId xmlns:a16="http://schemas.microsoft.com/office/drawing/2014/main" id="{203CB3A5-842B-CA6A-66B3-88358B4E7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516389" y="1196043"/>
            <a:ext cx="533400" cy="533400"/>
          </a:xfrm>
          <a:prstGeom prst="rect">
            <a:avLst/>
          </a:prstGeom>
        </p:spPr>
      </p:pic>
      <p:sp>
        <p:nvSpPr>
          <p:cNvPr id="15" name="Primary Heading-0">
            <a:extLst>
              <a:ext uri="{FF2B5EF4-FFF2-40B4-BE49-F238E27FC236}">
                <a16:creationId xmlns:a16="http://schemas.microsoft.com/office/drawing/2014/main" id="{AE11382C-1071-082B-45E7-CC68F2902648}"/>
              </a:ext>
            </a:extLst>
          </p:cNvPr>
          <p:cNvSpPr txBox="1"/>
          <p:nvPr/>
        </p:nvSpPr>
        <p:spPr>
          <a:xfrm>
            <a:off x="7111702" y="1277813"/>
            <a:ext cx="468153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Operational Highlights</a:t>
            </a:r>
          </a:p>
        </p:txBody>
      </p:sp>
      <p:sp>
        <p:nvSpPr>
          <p:cNvPr id="16" name="Description of a primary heading-0">
            <a:extLst>
              <a:ext uri="{FF2B5EF4-FFF2-40B4-BE49-F238E27FC236}">
                <a16:creationId xmlns:a16="http://schemas.microsoft.com/office/drawing/2014/main" id="{15B5E4B8-819A-4BD2-2FEC-BE6D61B8D1FB}"/>
              </a:ext>
            </a:extLst>
          </p:cNvPr>
          <p:cNvSpPr txBox="1"/>
          <p:nvPr/>
        </p:nvSpPr>
        <p:spPr>
          <a:xfrm>
            <a:off x="6516389" y="1765511"/>
            <a:ext cx="5276851" cy="158139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facility with a total capacity of up to 20 MW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will supply the raw material for the biomethane production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BSOG Energy will develop the production facility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Rect">
            <a:extLst>
              <a:ext uri="{FF2B5EF4-FFF2-40B4-BE49-F238E27FC236}">
                <a16:creationId xmlns:a16="http://schemas.microsoft.com/office/drawing/2014/main" id="{88EE3A61-BE8E-5CFF-E408-BD99658E6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5264311" y="3196755"/>
            <a:ext cx="533400" cy="533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7710FC7-1910-F33E-BA94-1DABC732D836}"/>
              </a:ext>
            </a:extLst>
          </p:cNvPr>
          <p:cNvSpPr txBox="1"/>
          <p:nvPr/>
        </p:nvSpPr>
        <p:spPr>
          <a:xfrm>
            <a:off x="651326" y="2817666"/>
            <a:ext cx="4507180" cy="3012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Cooperation agreement for the largest biomethane production facility in Romania with BSOG Energy 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project aligns with DN AGRAR’s mission 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lead sustainable agriculture.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565051-DFCB-1A9C-032F-890CC8932B53}"/>
              </a:ext>
            </a:extLst>
          </p:cNvPr>
          <p:cNvSpPr txBox="1"/>
          <p:nvPr/>
        </p:nvSpPr>
        <p:spPr>
          <a:xfrm>
            <a:off x="5396250" y="3741790"/>
            <a:ext cx="6598065" cy="29663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execution is expected to take over 2 years from the signing of the final agreement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overall investment in the facility is estimated to around EUR 30 million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/>
                <a:ea typeface="Open Sans"/>
                <a:cs typeface="Open Sans"/>
              </a:rPr>
              <a:t>Based on a 15-year contract of approx. 50 million EURO, the expected yearly revenues for DN AGRAR will be between EUR 3 - 3.5 million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implementing biomethane, composting, and solar panel sustainability projects, DN AGRAR aims to significantly reduce its carbon footprint and be close to net-zero emissions in 2030.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4B65A4-90C2-05E3-2825-02AB449754EB}"/>
              </a:ext>
            </a:extLst>
          </p:cNvPr>
          <p:cNvSpPr txBox="1"/>
          <p:nvPr/>
        </p:nvSpPr>
        <p:spPr>
          <a:xfrm>
            <a:off x="5797711" y="3260428"/>
            <a:ext cx="4872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Further Developments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ED8FB6-A3CC-9802-175E-63ABC25FE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" y="1384106"/>
            <a:ext cx="5276850" cy="121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23A103-0BBF-B1EB-BE57-ABCFED1F50A9}"/>
              </a:ext>
            </a:extLst>
          </p:cNvPr>
          <p:cNvSpPr txBox="1"/>
          <p:nvPr/>
        </p:nvSpPr>
        <p:spPr>
          <a:xfrm>
            <a:off x="579049" y="4665020"/>
            <a:ext cx="45071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initiated at the beginning of 2024</a:t>
            </a:r>
          </a:p>
        </p:txBody>
      </p:sp>
    </p:spTree>
    <p:extLst>
      <p:ext uri="{BB962C8B-B14F-4D97-AF65-F5344CB8AC3E}">
        <p14:creationId xmlns:p14="http://schemas.microsoft.com/office/powerpoint/2010/main" val="1769242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45C664-0742-C38F-B58C-758C579FF1C3}"/>
              </a:ext>
            </a:extLst>
          </p:cNvPr>
          <p:cNvSpPr txBox="1"/>
          <p:nvPr/>
        </p:nvSpPr>
        <p:spPr>
          <a:xfrm>
            <a:off x="2861019" y="-300810"/>
            <a:ext cx="31230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/>
            <a:r>
              <a:rPr lang="ro-RO" sz="14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		</a:t>
            </a: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D70C08-1367-039F-B6F1-DF2D0C0C9DFA}"/>
              </a:ext>
            </a:extLst>
          </p:cNvPr>
          <p:cNvSpPr txBox="1"/>
          <p:nvPr/>
        </p:nvSpPr>
        <p:spPr>
          <a:xfrm>
            <a:off x="5984111" y="1798782"/>
            <a:ext cx="5995281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Obtaining voluntary</a:t>
            </a:r>
          </a:p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carbon reduction</a:t>
            </a:r>
          </a:p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Allowances</a:t>
            </a:r>
            <a:endParaRPr lang="ro-RO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o-RO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aims to cover a significant area of</a:t>
            </a:r>
            <a:r>
              <a:rPr lang="ro-RO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land, and contracts </a:t>
            </a:r>
            <a:endParaRPr lang="ro-RO" sz="1400" b="0" i="0" u="none" strike="noStrike" baseline="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be signed for the land</a:t>
            </a: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included in the program to achieve this goal.</a:t>
            </a:r>
            <a:endParaRPr lang="ro-RO" sz="1400" b="0" i="0" u="none" strike="noStrike" baseline="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400" b="0" i="0" u="none" strike="noStrike" baseline="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Estimates indicate a </a:t>
            </a:r>
            <a:r>
              <a:rPr lang="en-US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carbon reduction of</a:t>
            </a:r>
            <a:r>
              <a:rPr lang="ro-RO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approximately 5,000 tons of carbon</a:t>
            </a:r>
            <a:r>
              <a:rPr lang="ro-RO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emissions per year</a:t>
            </a:r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 remarkable</a:t>
            </a:r>
            <a:r>
              <a:rPr lang="ro-RO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 achieved through the</a:t>
            </a:r>
            <a:r>
              <a:rPr lang="ro-RO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of modern technologies and</a:t>
            </a:r>
            <a:r>
              <a:rPr lang="ro-RO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</a:t>
            </a:r>
            <a:endParaRPr lang="ro-RO" sz="1400" b="0" i="0" u="none" strike="noStrike" baseline="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farming practices.</a:t>
            </a:r>
            <a:endParaRPr lang="en-US" sz="14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756199-6715-546F-2A6E-1F47973DA2D1}"/>
              </a:ext>
            </a:extLst>
          </p:cNvPr>
          <p:cNvSpPr txBox="1"/>
          <p:nvPr/>
        </p:nvSpPr>
        <p:spPr>
          <a:xfrm>
            <a:off x="992637" y="1237976"/>
            <a:ext cx="522242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Obtaining voluntary certification</a:t>
            </a:r>
          </a:p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compost produced</a:t>
            </a:r>
          </a:p>
          <a:p>
            <a:pPr algn="ctr"/>
            <a:endParaRPr lang="en-US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parallel with the start-up of the compost plant, we have embarked on an ambitious project to obtain </a:t>
            </a:r>
            <a:r>
              <a:rPr lang="en-US" sz="16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voluntary certification for the compost produced</a:t>
            </a:r>
            <a:r>
              <a:rPr lang="en-US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ctr"/>
            <a:endParaRPr lang="en-US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process will be carried out in a 5-year period.</a:t>
            </a: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2 years, the certificates can be traded.</a:t>
            </a: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B04BC6-D543-B423-4DAF-F29786D6D367}"/>
              </a:ext>
            </a:extLst>
          </p:cNvPr>
          <p:cNvSpPr txBox="1"/>
          <p:nvPr/>
        </p:nvSpPr>
        <p:spPr>
          <a:xfrm>
            <a:off x="1130422" y="148206"/>
            <a:ext cx="10298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 OF CURRENT PROJECTS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Automation and Energy Diversification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Picture 23" descr="A fire in the middle of a forest&#10;&#10;Description automatically generated">
            <a:extLst>
              <a:ext uri="{FF2B5EF4-FFF2-40B4-BE49-F238E27FC236}">
                <a16:creationId xmlns:a16="http://schemas.microsoft.com/office/drawing/2014/main" id="{D78A7C58-4046-41A9-5BE7-F6DAB9EE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033" y="3845089"/>
            <a:ext cx="4040735" cy="2693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C7728F-0A6D-892A-DC1F-47E28E959694}"/>
              </a:ext>
            </a:extLst>
          </p:cNvPr>
          <p:cNvSpPr txBox="1"/>
          <p:nvPr/>
        </p:nvSpPr>
        <p:spPr>
          <a:xfrm>
            <a:off x="5881152" y="5582686"/>
            <a:ext cx="6098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3C4245"/>
              </a:buClr>
            </a:pPr>
            <a:r>
              <a:rPr lang="en-GB" sz="16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2025, </a:t>
            </a: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produced fertilizer will be used both for testing and optimizing the certification as organic fertilizer, as well as to selling it outside the group.</a:t>
            </a:r>
          </a:p>
        </p:txBody>
      </p:sp>
    </p:spTree>
    <p:extLst>
      <p:ext uri="{BB962C8B-B14F-4D97-AF65-F5344CB8AC3E}">
        <p14:creationId xmlns:p14="http://schemas.microsoft.com/office/powerpoint/2010/main" val="752012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DA3A9-7A4B-0032-5145-28245F94F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F1FD42-8759-745F-7DF7-FC625F3BE85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25FAFE2-8307-B5F1-C535-78A57EEA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A54F21-FBA0-AED0-04B6-5C61CD9F5365}"/>
              </a:ext>
            </a:extLst>
          </p:cNvPr>
          <p:cNvSpPr txBox="1"/>
          <p:nvPr/>
        </p:nvSpPr>
        <p:spPr>
          <a:xfrm>
            <a:off x="1211579" y="420564"/>
            <a:ext cx="823785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FUTURE PLANS under analysis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F3231-2BDE-7B29-34CB-C2963E2DB6BE}"/>
              </a:ext>
            </a:extLst>
          </p:cNvPr>
          <p:cNvSpPr txBox="1"/>
          <p:nvPr/>
        </p:nvSpPr>
        <p:spPr>
          <a:xfrm>
            <a:off x="2861019" y="-300810"/>
            <a:ext cx="31230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/>
            <a:r>
              <a:rPr lang="ro-RO" sz="14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		</a:t>
            </a: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2C4FE2-40D8-C01E-E1CB-AE3562730900}"/>
              </a:ext>
            </a:extLst>
          </p:cNvPr>
          <p:cNvSpPr txBox="1"/>
          <p:nvPr/>
        </p:nvSpPr>
        <p:spPr>
          <a:xfrm>
            <a:off x="579049" y="2251850"/>
            <a:ext cx="34930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ro-RO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Advant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ro-RO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Year-round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and weather agnostic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efficient use of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 farming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</a:t>
            </a:r>
            <a:r>
              <a:rPr lang="en-GB" sz="1200" b="0" i="0" dirty="0" err="1"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</a:t>
            </a:r>
            <a:r>
              <a:rPr lang="en-GB" sz="1200" b="0" i="0" dirty="0"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costs</a:t>
            </a:r>
            <a:endParaRPr lang="en-GB" sz="1200" dirty="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 water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soil degradation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usage of pesticides or herbicides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0EB80E-3851-F0E3-2F93-EA48215CCDB6}"/>
              </a:ext>
            </a:extLst>
          </p:cNvPr>
          <p:cNvSpPr txBox="1"/>
          <p:nvPr/>
        </p:nvSpPr>
        <p:spPr>
          <a:xfrm>
            <a:off x="1063601" y="4137981"/>
            <a:ext cx="2862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two leading challenges of vertical farming include</a:t>
            </a: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Dependency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Advanced, Technical Knowledge Needed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3BB33F-3EB3-2A1E-7344-C2A515E3147E}"/>
              </a:ext>
            </a:extLst>
          </p:cNvPr>
          <p:cNvSpPr txBox="1"/>
          <p:nvPr/>
        </p:nvSpPr>
        <p:spPr>
          <a:xfrm>
            <a:off x="1042215" y="1282169"/>
            <a:ext cx="29049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Vertical Farming</a:t>
            </a:r>
            <a:endParaRPr lang="en-US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b="1" i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 analysis</a:t>
            </a:r>
            <a:endParaRPr lang="ro-RO" sz="2400" b="1" i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039DBF-A842-65E9-E7D8-990CCFB58717}"/>
              </a:ext>
            </a:extLst>
          </p:cNvPr>
          <p:cNvCxnSpPr>
            <a:cxnSpLocks/>
          </p:cNvCxnSpPr>
          <p:nvPr/>
        </p:nvCxnSpPr>
        <p:spPr>
          <a:xfrm>
            <a:off x="0" y="5879407"/>
            <a:ext cx="3593963" cy="0"/>
          </a:xfrm>
          <a:prstGeom prst="line">
            <a:avLst/>
          </a:prstGeom>
          <a:ln w="1905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Grow Pre-Owned-Indoor Vertical Farming News Archive-iGrow Pre-Owned">
            <a:extLst>
              <a:ext uri="{FF2B5EF4-FFF2-40B4-BE49-F238E27FC236}">
                <a16:creationId xmlns:a16="http://schemas.microsoft.com/office/drawing/2014/main" id="{824B0458-6E3D-7471-5180-BDEA404B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429000"/>
            <a:ext cx="32575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sing vertical farms to grow feed: Grōv Technologies in Texas dairy deal">
            <a:extLst>
              <a:ext uri="{FF2B5EF4-FFF2-40B4-BE49-F238E27FC236}">
                <a16:creationId xmlns:a16="http://schemas.microsoft.com/office/drawing/2014/main" id="{B880CE4E-F5FE-40F7-99E2-7E1B21B6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24" y="4312497"/>
            <a:ext cx="3546630" cy="23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eatgrass Farming Solutions Hydroponics Fodder Unit Barley Hydroponic  Fodder Machine for Animal and Livestock Feed|">
            <a:extLst>
              <a:ext uri="{FF2B5EF4-FFF2-40B4-BE49-F238E27FC236}">
                <a16:creationId xmlns:a16="http://schemas.microsoft.com/office/drawing/2014/main" id="{0C2FC3FD-0A3A-4E4D-436B-F51BD9104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"/>
          <a:stretch/>
        </p:blipFill>
        <p:spPr bwMode="auto">
          <a:xfrm>
            <a:off x="8517970" y="1003668"/>
            <a:ext cx="2543175" cy="31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is vertical farm is growing food—but it's for cows - Fast Company">
            <a:extLst>
              <a:ext uri="{FF2B5EF4-FFF2-40B4-BE49-F238E27FC236}">
                <a16:creationId xmlns:a16="http://schemas.microsoft.com/office/drawing/2014/main" id="{D1DC6921-9A0D-CC26-5431-0CC753F40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47" y="1009176"/>
            <a:ext cx="3947217" cy="222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134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61AAE-CAED-C95F-5E16-CA8231E0C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2048A0-0987-084F-E8B7-50E007854D42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A0EB992-BC56-8260-685A-7205FBCDC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59BF2E-9FDE-9651-852B-916ED89A4B58}"/>
              </a:ext>
            </a:extLst>
          </p:cNvPr>
          <p:cNvSpPr txBox="1"/>
          <p:nvPr/>
        </p:nvSpPr>
        <p:spPr>
          <a:xfrm>
            <a:off x="2861019" y="-300810"/>
            <a:ext cx="31230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/>
            <a:r>
              <a:rPr lang="ro-RO" sz="14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		</a:t>
            </a: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16E23-8578-373F-407E-99F14E1CC773}"/>
              </a:ext>
            </a:extLst>
          </p:cNvPr>
          <p:cNvSpPr txBox="1"/>
          <p:nvPr/>
        </p:nvSpPr>
        <p:spPr>
          <a:xfrm>
            <a:off x="1041534" y="429949"/>
            <a:ext cx="11033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NEW STRATEGIC INVESTMENTS PLANNED FOR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6249D-03B2-973D-F618-7A9277CEC876}"/>
              </a:ext>
            </a:extLst>
          </p:cNvPr>
          <p:cNvSpPr txBox="1"/>
          <p:nvPr/>
        </p:nvSpPr>
        <p:spPr>
          <a:xfrm>
            <a:off x="1041535" y="1300586"/>
            <a:ext cx="5069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New Compost Factory at </a:t>
            </a:r>
            <a:r>
              <a:rPr lang="en-GB" sz="2000" b="1" spc="-42" dirty="0" err="1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Lacto</a:t>
            </a:r>
            <a:r>
              <a:rPr lang="en-GB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 </a:t>
            </a:r>
            <a:r>
              <a:rPr lang="en-GB" sz="2000" b="1" spc="-42" dirty="0" err="1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Agrar</a:t>
            </a:r>
            <a:r>
              <a:rPr lang="en-GB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 Farm</a:t>
            </a:r>
            <a:endParaRPr lang="en-US" sz="2000" b="1" spc="-42" dirty="0">
              <a:solidFill>
                <a:srgbClr val="141414">
                  <a:alpha val="100000"/>
                </a:srgbClr>
              </a:solidFill>
              <a:latin typeface="Open Sans" panose="000007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6C927-FF6B-5239-215A-7E87FB9318ED}"/>
              </a:ext>
            </a:extLst>
          </p:cNvPr>
          <p:cNvSpPr txBox="1"/>
          <p:nvPr/>
        </p:nvSpPr>
        <p:spPr>
          <a:xfrm>
            <a:off x="739420" y="2150205"/>
            <a:ext cx="54976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Investment of EUR 1.7 million</a:t>
            </a:r>
          </a:p>
        </p:txBody>
      </p:sp>
      <p:pic>
        <p:nvPicPr>
          <p:cNvPr id="17" name="Rect">
            <a:extLst>
              <a:ext uri="{FF2B5EF4-FFF2-40B4-BE49-F238E27FC236}">
                <a16:creationId xmlns:a16="http://schemas.microsoft.com/office/drawing/2014/main" id="{0A67673B-08A8-32FA-E876-03EDC1167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016268" y="2150205"/>
            <a:ext cx="533400" cy="533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DF6DD3-5112-C8F6-5B95-7F1B9FB75CBE}"/>
              </a:ext>
            </a:extLst>
          </p:cNvPr>
          <p:cNvSpPr txBox="1"/>
          <p:nvPr/>
        </p:nvSpPr>
        <p:spPr>
          <a:xfrm>
            <a:off x="6799038" y="1300586"/>
            <a:ext cx="4839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Solar panels with an installed capacity of 2,218 kW </a:t>
            </a:r>
            <a:endParaRPr lang="en-US" sz="2000" b="1" spc="-42" dirty="0">
              <a:solidFill>
                <a:srgbClr val="141414">
                  <a:alpha val="100000"/>
                </a:srgbClr>
              </a:solidFill>
              <a:latin typeface="Open Sans" panose="00000700000000000000" pitchFamily="2" charset="0"/>
            </a:endParaRPr>
          </a:p>
        </p:txBody>
      </p:sp>
      <p:pic>
        <p:nvPicPr>
          <p:cNvPr id="2" name="Rect">
            <a:extLst>
              <a:ext uri="{FF2B5EF4-FFF2-40B4-BE49-F238E27FC236}">
                <a16:creationId xmlns:a16="http://schemas.microsoft.com/office/drawing/2014/main" id="{3845ADD7-F629-E61C-6EE6-4315BF140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6513897" y="2159831"/>
            <a:ext cx="533400" cy="53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516F49-1884-3C5C-0E90-6B0C500E241F}"/>
              </a:ext>
            </a:extLst>
          </p:cNvPr>
          <p:cNvSpPr txBox="1"/>
          <p:nvPr/>
        </p:nvSpPr>
        <p:spPr>
          <a:xfrm>
            <a:off x="6132129" y="2120797"/>
            <a:ext cx="63521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Investment of  approx. EUR 1.7 million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A4F2E5-BBBD-FD19-8C8F-D2134BB3F275}"/>
              </a:ext>
            </a:extLst>
          </p:cNvPr>
          <p:cNvCxnSpPr>
            <a:cxnSpLocks/>
          </p:cNvCxnSpPr>
          <p:nvPr/>
        </p:nvCxnSpPr>
        <p:spPr>
          <a:xfrm>
            <a:off x="1549668" y="2462656"/>
            <a:ext cx="3593963" cy="0"/>
          </a:xfrm>
          <a:prstGeom prst="line">
            <a:avLst/>
          </a:prstGeom>
          <a:ln w="1905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44A286-8074-49F5-A9A6-3C76592FF17F}"/>
              </a:ext>
            </a:extLst>
          </p:cNvPr>
          <p:cNvCxnSpPr>
            <a:cxnSpLocks/>
          </p:cNvCxnSpPr>
          <p:nvPr/>
        </p:nvCxnSpPr>
        <p:spPr>
          <a:xfrm>
            <a:off x="6801515" y="2459351"/>
            <a:ext cx="5031428" cy="0"/>
          </a:xfrm>
          <a:prstGeom prst="line">
            <a:avLst/>
          </a:prstGeom>
          <a:ln w="1905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43AB0-E2E7-B70C-4FC1-2B028494841F}"/>
              </a:ext>
            </a:extLst>
          </p:cNvPr>
          <p:cNvSpPr txBox="1"/>
          <p:nvPr/>
        </p:nvSpPr>
        <p:spPr>
          <a:xfrm>
            <a:off x="6701135" y="2955265"/>
            <a:ext cx="503520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investment aims to install solar panels on the rooftops of farms located at </a:t>
            </a:r>
            <a:r>
              <a:rPr lang="en-GB" sz="13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</a:t>
            </a: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3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</a:t>
            </a: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3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Agrar</a:t>
            </a: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Cut (DN AGRAR Service)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Planned to be made in 2025, the installation is scheduled for Q2 2025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second phase, the farms will also be equipped with storage batteries to enhance further the efficiency brought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estimate that through this project we will become completely energy independent for our </a:t>
            </a:r>
            <a:r>
              <a:rPr lang="en-US" sz="13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</a:t>
            </a:r>
            <a:r>
              <a:rPr lang="en-US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Agrar</a:t>
            </a:r>
            <a:r>
              <a:rPr lang="en-US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Cut and </a:t>
            </a:r>
            <a:r>
              <a:rPr lang="en-US" sz="13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</a:t>
            </a:r>
            <a:r>
              <a:rPr lang="en-US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farms</a:t>
            </a:r>
            <a:endParaRPr lang="en-GB" sz="13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GB" sz="12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CF6EEF-3E06-FF29-3913-B2D0E17EA6D0}"/>
              </a:ext>
            </a:extLst>
          </p:cNvPr>
          <p:cNvSpPr txBox="1"/>
          <p:nvPr/>
        </p:nvSpPr>
        <p:spPr>
          <a:xfrm>
            <a:off x="2036249" y="5313843"/>
            <a:ext cx="8401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projects will be financed through a combination of European funds and bank loans.</a:t>
            </a:r>
            <a:endParaRPr lang="en-GB" sz="1400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FF4856-5638-1F48-6430-F9E7D8CA806B}"/>
              </a:ext>
            </a:extLst>
          </p:cNvPr>
          <p:cNvSpPr txBox="1"/>
          <p:nvPr/>
        </p:nvSpPr>
        <p:spPr>
          <a:xfrm>
            <a:off x="1380693" y="2998570"/>
            <a:ext cx="395785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 composting unit within the Group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 in 2025, operational by Q4 2025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Annual capacity: 7,000 tons of organic fertilizer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production increase to 14,000 tons annually from 2026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Organic certification and carbon emissions reduction (32,000 carbon credits annually)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F2D96-BFE9-60D4-C6AD-50A9FE842CDF}"/>
              </a:ext>
            </a:extLst>
          </p:cNvPr>
          <p:cNvSpPr txBox="1"/>
          <p:nvPr/>
        </p:nvSpPr>
        <p:spPr>
          <a:xfrm>
            <a:off x="3488234" y="5702652"/>
            <a:ext cx="6243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18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ubject to the approval </a:t>
            </a:r>
            <a:r>
              <a:rPr lang="en-GB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en-GB" sz="18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EGMS from March 25</a:t>
            </a:r>
            <a:r>
              <a:rPr lang="en-GB" sz="1800" baseline="300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GB" sz="18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196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E7F60-3FDE-0D00-278D-2AD052D0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961445-8716-B80B-0BD0-C9175916394E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2F551DE-0781-5E3F-7E51-763769C7AB28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DCFA0-903B-C9B4-1BA5-97903F90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9890FF7-5FBA-847F-6927-90FFF9305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071145-C5A4-2FBC-E6F9-CE9852E4ADFE}"/>
              </a:ext>
            </a:extLst>
          </p:cNvPr>
          <p:cNvSpPr txBox="1"/>
          <p:nvPr/>
        </p:nvSpPr>
        <p:spPr>
          <a:xfrm>
            <a:off x="2861019" y="-300810"/>
            <a:ext cx="31230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/>
            <a:r>
              <a:rPr lang="ro-RO" sz="14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		</a:t>
            </a: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21DFD-7515-F053-95D3-D3F8A19E3601}"/>
              </a:ext>
            </a:extLst>
          </p:cNvPr>
          <p:cNvSpPr txBox="1"/>
          <p:nvPr/>
        </p:nvSpPr>
        <p:spPr>
          <a:xfrm>
            <a:off x="1041535" y="429949"/>
            <a:ext cx="7712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Q1 2025 OUTLOOK ON MILK MARKET EVOLUTION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18E05-AD02-A06E-464B-26EF4EA43CED}"/>
              </a:ext>
            </a:extLst>
          </p:cNvPr>
          <p:cNvSpPr txBox="1"/>
          <p:nvPr/>
        </p:nvSpPr>
        <p:spPr>
          <a:xfrm>
            <a:off x="1240672" y="2417487"/>
            <a:ext cx="24885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3C424F"/>
                </a:solidFill>
                <a:latin typeface="Castellar" panose="020A0402060406010301" pitchFamily="18" charset="0"/>
                <a:ea typeface="Open Sans" panose="020B0606030504020204" pitchFamily="34" charset="0"/>
                <a:cs typeface="Cavolini" panose="020B0502040204020203" pitchFamily="66" charset="0"/>
              </a:rPr>
              <a:t>I</a:t>
            </a:r>
            <a:r>
              <a:rPr lang="en-GB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the context of the evolution of the milk market, </a:t>
            </a:r>
            <a:r>
              <a:rPr lang="en-GB" sz="16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first quarter of 2025, DN AGRAR benefited from a significant increase in the price of the milk sold</a:t>
            </a:r>
            <a:r>
              <a:rPr lang="en-GB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compared with the similar period of 2024.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FE01D7-682F-1AE2-571C-323775958497}"/>
              </a:ext>
            </a:extLst>
          </p:cNvPr>
          <p:cNvSpPr/>
          <p:nvPr/>
        </p:nvSpPr>
        <p:spPr>
          <a:xfrm>
            <a:off x="5483157" y="6002561"/>
            <a:ext cx="612843" cy="435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99F666-37BD-18FD-FF5B-24525E039F76}"/>
              </a:ext>
            </a:extLst>
          </p:cNvPr>
          <p:cNvSpPr/>
          <p:nvPr/>
        </p:nvSpPr>
        <p:spPr>
          <a:xfrm>
            <a:off x="11339602" y="3337837"/>
            <a:ext cx="612843" cy="435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5AE898-ACAF-04A3-CCDF-0C95F0B81F50}"/>
              </a:ext>
            </a:extLst>
          </p:cNvPr>
          <p:cNvSpPr txBox="1"/>
          <p:nvPr/>
        </p:nvSpPr>
        <p:spPr>
          <a:xfrm>
            <a:off x="5341713" y="1237976"/>
            <a:ext cx="4839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DN’s milk price evolution</a:t>
            </a:r>
            <a:endParaRPr lang="en-US" sz="2000" b="1" spc="-42" dirty="0">
              <a:solidFill>
                <a:srgbClr val="141414">
                  <a:alpha val="100000"/>
                </a:srgbClr>
              </a:solidFill>
              <a:latin typeface="Open Sans" panose="00000700000000000000" pitchFamily="2" charset="0"/>
            </a:endParaRPr>
          </a:p>
        </p:txBody>
      </p:sp>
      <p:pic>
        <p:nvPicPr>
          <p:cNvPr id="10" name="Rect">
            <a:extLst>
              <a:ext uri="{FF2B5EF4-FFF2-40B4-BE49-F238E27FC236}">
                <a16:creationId xmlns:a16="http://schemas.microsoft.com/office/drawing/2014/main" id="{9516FBFC-4743-941F-FF4A-0457A5349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70399" y="2302890"/>
            <a:ext cx="533400" cy="533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C1A955-47C3-97E4-DCAB-22ECE3EBD7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3" t="1942"/>
          <a:stretch/>
        </p:blipFill>
        <p:spPr>
          <a:xfrm>
            <a:off x="4191000" y="1809683"/>
            <a:ext cx="7427648" cy="44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74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A8ED6-BCCC-3307-0618-246225934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131031-D976-7243-8BC3-25825824BFAF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309C4B6-7FE3-C992-B7B3-D7D54DEB6D12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C973D-A288-36FF-AB66-D156BA45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29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A0581C0-AE0C-1542-F804-32F9B4C50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1A2868-EFFE-81FC-736D-AD68904F3E66}"/>
              </a:ext>
            </a:extLst>
          </p:cNvPr>
          <p:cNvSpPr txBox="1"/>
          <p:nvPr/>
        </p:nvSpPr>
        <p:spPr>
          <a:xfrm>
            <a:off x="2861019" y="-300810"/>
            <a:ext cx="31230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/>
            <a:r>
              <a:rPr lang="ro-RO" sz="14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		</a:t>
            </a: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35D3D-23D0-71CB-6B08-FF5B128AD005}"/>
              </a:ext>
            </a:extLst>
          </p:cNvPr>
          <p:cNvSpPr txBox="1"/>
          <p:nvPr/>
        </p:nvSpPr>
        <p:spPr>
          <a:xfrm>
            <a:off x="1041535" y="429949"/>
            <a:ext cx="7712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RAINFALL 1ST OCTOBER – 1ST MARCH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02BCDC-FDDA-61BF-1FEC-F57EC961AEB5}"/>
              </a:ext>
            </a:extLst>
          </p:cNvPr>
          <p:cNvSpPr/>
          <p:nvPr/>
        </p:nvSpPr>
        <p:spPr>
          <a:xfrm>
            <a:off x="5483157" y="6002561"/>
            <a:ext cx="612843" cy="435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39C104-9DD5-F56D-A171-CDDE275C5BCD}"/>
              </a:ext>
            </a:extLst>
          </p:cNvPr>
          <p:cNvSpPr/>
          <p:nvPr/>
        </p:nvSpPr>
        <p:spPr>
          <a:xfrm>
            <a:off x="11339602" y="3337837"/>
            <a:ext cx="612843" cy="435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8BBF41-6EC0-87A5-1DF5-1A429A85A340}"/>
              </a:ext>
            </a:extLst>
          </p:cNvPr>
          <p:cNvSpPr txBox="1"/>
          <p:nvPr/>
        </p:nvSpPr>
        <p:spPr>
          <a:xfrm>
            <a:off x="8844455" y="146619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O" dirty="0"/>
              <a:t>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4847190-1669-EC4A-3AAE-2E46C13EE4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5721153"/>
              </p:ext>
            </p:extLst>
          </p:nvPr>
        </p:nvGraphicFramePr>
        <p:xfrm>
          <a:off x="2032000" y="1103588"/>
          <a:ext cx="8696434" cy="5617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204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ct">
            <a:extLst>
              <a:ext uri="{FF2B5EF4-FFF2-40B4-BE49-F238E27FC236}">
                <a16:creationId xmlns:a16="http://schemas.microsoft.com/office/drawing/2014/main" id="{5FF1CC95-BE60-5301-4E8F-D1CD7AFC8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929767" y="4573100"/>
            <a:ext cx="5475601" cy="1613525"/>
          </a:xfrm>
          <a:prstGeom prst="rect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</p:pic>
      <p:pic>
        <p:nvPicPr>
          <p:cNvPr id="20" name="Rect">
            <a:extLst>
              <a:ext uri="{FF2B5EF4-FFF2-40B4-BE49-F238E27FC236}">
                <a16:creationId xmlns:a16="http://schemas.microsoft.com/office/drawing/2014/main" id="{9D23A351-0D6E-4BE3-41AB-74F9021E4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929767" y="2979008"/>
            <a:ext cx="5475601" cy="1410176"/>
          </a:xfrm>
          <a:prstGeom prst="rect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</p:pic>
      <p:pic>
        <p:nvPicPr>
          <p:cNvPr id="21" name="Rect">
            <a:extLst>
              <a:ext uri="{FF2B5EF4-FFF2-40B4-BE49-F238E27FC236}">
                <a16:creationId xmlns:a16="http://schemas.microsoft.com/office/drawing/2014/main" id="{E139F296-6335-B6AE-1419-8FDCC7F90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929767" y="1167957"/>
            <a:ext cx="5475602" cy="1613525"/>
          </a:xfrm>
          <a:prstGeom prst="rect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06F038A9-E973-DE26-C654-912DD600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CADF40B-4705-8AC0-994B-8BA5506574B1}"/>
              </a:ext>
            </a:extLst>
          </p:cNvPr>
          <p:cNvSpPr txBox="1"/>
          <p:nvPr/>
        </p:nvSpPr>
        <p:spPr>
          <a:xfrm>
            <a:off x="1211579" y="420564"/>
            <a:ext cx="1076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-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UTSTANDING GROWTH STORY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BAB8E-A565-7FB1-D17C-4A37B74DA4E1}"/>
              </a:ext>
            </a:extLst>
          </p:cNvPr>
          <p:cNvSpPr txBox="1"/>
          <p:nvPr/>
        </p:nvSpPr>
        <p:spPr>
          <a:xfrm>
            <a:off x="2300090" y="3057390"/>
            <a:ext cx="3608452" cy="13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just"/>
            <a:r>
              <a:rPr lang="en-US" dirty="0">
                <a:solidFill>
                  <a:srgbClr val="3C424F"/>
                </a:solidFill>
              </a:rPr>
              <a:t>Focus </a:t>
            </a:r>
            <a:r>
              <a:rPr lang="en-US" b="1" dirty="0">
                <a:solidFill>
                  <a:srgbClr val="3C424F"/>
                </a:solidFill>
              </a:rPr>
              <a:t>on sustainable, regenerative agriculture practices </a:t>
            </a:r>
            <a:r>
              <a:rPr lang="en-US" dirty="0">
                <a:solidFill>
                  <a:srgbClr val="3C424F"/>
                </a:solidFill>
              </a:rPr>
              <a:t>that maximize productivity, reduce environmental impact, and ensure long-term profitability.</a:t>
            </a:r>
            <a:endParaRPr lang="ro-RO" dirty="0">
              <a:solidFill>
                <a:srgbClr val="3C424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0314B1-6DE0-1997-657C-908D6B8AF1CC}"/>
              </a:ext>
            </a:extLst>
          </p:cNvPr>
          <p:cNvSpPr txBox="1"/>
          <p:nvPr/>
        </p:nvSpPr>
        <p:spPr>
          <a:xfrm>
            <a:off x="2373510" y="1268085"/>
            <a:ext cx="34110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Tripled the business since listing</a:t>
            </a:r>
            <a:endParaRPr lang="ro-RO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o-RO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 Growth in EBITDA</a:t>
            </a:r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o-RO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5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Approx. 63 million </a:t>
            </a:r>
            <a:r>
              <a:rPr lang="en-GB" sz="1500" b="1" dirty="0" err="1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5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of milk delivered in 2024</a:t>
            </a:r>
            <a:endParaRPr lang="en-US" sz="1500" dirty="0"/>
          </a:p>
          <a:p>
            <a:pPr algn="just"/>
            <a:endParaRPr lang="en-US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1887D8-1C3C-B8D9-A9C4-1644ED5E1FD9}"/>
              </a:ext>
            </a:extLst>
          </p:cNvPr>
          <p:cNvSpPr txBox="1"/>
          <p:nvPr/>
        </p:nvSpPr>
        <p:spPr>
          <a:xfrm>
            <a:off x="6575822" y="4525380"/>
            <a:ext cx="50367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double</a:t>
            </a:r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again the business by 2027 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supported by operation efficiencies and the development of </a:t>
            </a:r>
            <a:r>
              <a:rPr lang="en-US" sz="15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farm. </a:t>
            </a:r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5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Target 2028: </a:t>
            </a:r>
            <a:r>
              <a:rPr lang="en-GB" sz="15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over 100 million </a:t>
            </a:r>
            <a:r>
              <a:rPr lang="en-GB" sz="1500" dirty="0" err="1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5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 of milk produced and delivered annually</a:t>
            </a:r>
            <a:r>
              <a:rPr lang="ro-RO" sz="15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.</a:t>
            </a:r>
            <a:endParaRPr lang="en-US" sz="15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algn="just"/>
            <a:endParaRPr lang="en-US" sz="15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algn="just"/>
            <a:r>
              <a:rPr lang="en-US" sz="15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An update of the strategy will follow this year.</a:t>
            </a:r>
            <a:endParaRPr lang="en-GB" sz="15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6CD480-AA05-4625-6E5C-C26614827D37}"/>
              </a:ext>
            </a:extLst>
          </p:cNvPr>
          <p:cNvSpPr txBox="1"/>
          <p:nvPr/>
        </p:nvSpPr>
        <p:spPr>
          <a:xfrm>
            <a:off x="1064548" y="3390993"/>
            <a:ext cx="28504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</a:t>
            </a:r>
          </a:p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05BFBF-917F-69F9-15DB-CE2B6C60F4F9}"/>
              </a:ext>
            </a:extLst>
          </p:cNvPr>
          <p:cNvGrpSpPr/>
          <p:nvPr/>
        </p:nvGrpSpPr>
        <p:grpSpPr>
          <a:xfrm>
            <a:off x="1045568" y="4632215"/>
            <a:ext cx="4797621" cy="1391920"/>
            <a:chOff x="1069670" y="1114453"/>
            <a:chExt cx="4797621" cy="13919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427A13F-959B-FFEF-431A-6D0D0E780D3F}"/>
                </a:ext>
              </a:extLst>
            </p:cNvPr>
            <p:cNvSpPr txBox="1"/>
            <p:nvPr/>
          </p:nvSpPr>
          <p:spPr>
            <a:xfrm>
              <a:off x="2300089" y="1114453"/>
              <a:ext cx="3567202" cy="13919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800"/>
                </a:spcAft>
              </a:pPr>
              <a:r>
                <a:rPr lang="ro-RO" sz="15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One of Europe</a:t>
              </a:r>
              <a:r>
                <a:rPr lang="en-US" sz="15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’s leading milk producers and the largest integrated zootechnical farm in Romania</a:t>
              </a:r>
              <a:r>
                <a:rPr lang="en-US" sz="1500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with cow milk production and vegetable production.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17F1EC2-300E-A998-5465-E23C412E9DC4}"/>
                </a:ext>
              </a:extLst>
            </p:cNvPr>
            <p:cNvSpPr txBox="1"/>
            <p:nvPr/>
          </p:nvSpPr>
          <p:spPr>
            <a:xfrm>
              <a:off x="1069670" y="1468086"/>
              <a:ext cx="285046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Market </a:t>
              </a:r>
            </a:p>
            <a:p>
              <a:r>
                <a:rPr lang="en-US" sz="14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Position</a:t>
              </a:r>
            </a:p>
            <a:p>
              <a:endPara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F64C23C-83B9-F643-E7E7-7383B92858AA}"/>
              </a:ext>
            </a:extLst>
          </p:cNvPr>
          <p:cNvSpPr txBox="1"/>
          <p:nvPr/>
        </p:nvSpPr>
        <p:spPr>
          <a:xfrm>
            <a:off x="1180262" y="1636766"/>
            <a:ext cx="1022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</a:t>
            </a:r>
          </a:p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</a:t>
            </a:r>
          </a:p>
        </p:txBody>
      </p:sp>
      <p:pic>
        <p:nvPicPr>
          <p:cNvPr id="32" name="82d8b3b1-cd70-4e52-bddf-e75aba4ea4f3">
            <a:extLst>
              <a:ext uri="{FF2B5EF4-FFF2-40B4-BE49-F238E27FC236}">
                <a16:creationId xmlns:a16="http://schemas.microsoft.com/office/drawing/2014/main" id="{CC66E11D-7CDD-0E4A-F7C8-BCF5B6596EA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9250" y="1030913"/>
            <a:ext cx="4029173" cy="3945377"/>
          </a:xfrm>
          <a:prstGeom prst="roundRect">
            <a:avLst/>
          </a:prstGeom>
          <a:effectLst>
            <a:outerShdw dir="2700000" algn="ctr" rotWithShape="0">
              <a:srgbClr val="FAA303">
                <a:alpha val="40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F00A1B2-2B11-2C96-83CC-EDF9F5E37B4D}"/>
              </a:ext>
            </a:extLst>
          </p:cNvPr>
          <p:cNvSpPr txBox="1"/>
          <p:nvPr/>
        </p:nvSpPr>
        <p:spPr>
          <a:xfrm>
            <a:off x="8137444" y="4140821"/>
            <a:ext cx="3202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Strategy</a:t>
            </a:r>
            <a:endParaRPr lang="en-US" dirty="0"/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E2A13CAB-A448-4FCE-27A6-1A2BD8ACF22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3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F38C628-D6AA-F13D-DE62-5E2A80EA214A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434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trips of candy">
            <a:extLst>
              <a:ext uri="{FF2B5EF4-FFF2-40B4-BE49-F238E27FC236}">
                <a16:creationId xmlns:a16="http://schemas.microsoft.com/office/drawing/2014/main" id="{08C2314C-25C0-833F-AF57-DE3E1A34A6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C6B114-5FF8-4626-FCFE-2E65946E563C}"/>
              </a:ext>
            </a:extLst>
          </p:cNvPr>
          <p:cNvSpPr txBox="1">
            <a:spLocks/>
          </p:cNvSpPr>
          <p:nvPr/>
        </p:nvSpPr>
        <p:spPr>
          <a:xfrm>
            <a:off x="2818727" y="4678138"/>
            <a:ext cx="5698620" cy="5315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INVESTOR RELATIONS</a:t>
            </a:r>
            <a:endParaRPr lang="ro-RO" sz="160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1AF1563-DEE5-730D-A508-23D085E2D47B}"/>
              </a:ext>
            </a:extLst>
          </p:cNvPr>
          <p:cNvSpPr txBox="1">
            <a:spLocks/>
          </p:cNvSpPr>
          <p:nvPr/>
        </p:nvSpPr>
        <p:spPr>
          <a:xfrm>
            <a:off x="3502674" y="5358329"/>
            <a:ext cx="4330726" cy="1208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Peter de Boer, </a:t>
            </a:r>
          </a:p>
          <a:p>
            <a:pPr>
              <a:lnSpc>
                <a:spcPct val="120000"/>
              </a:lnSpc>
            </a:pPr>
            <a:r>
              <a:rPr lang="en-GB" sz="210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 Member &amp; Investor </a:t>
            </a:r>
            <a:r>
              <a:rPr lang="en-GB" sz="2100" b="0">
                <a:solidFill>
                  <a:srgbClr val="6A7D9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Relations Manager</a:t>
            </a:r>
            <a:endParaRPr lang="en-GB" sz="2100">
              <a:solidFill>
                <a:srgbClr val="6A7D9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100">
                <a:solidFill>
                  <a:srgbClr val="FAA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investors@dn-agrar.eu</a:t>
            </a:r>
            <a:r>
              <a:rPr lang="en-GB" sz="2100">
                <a:solidFill>
                  <a:srgbClr val="FAA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GB" sz="210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+40 258 818114</a:t>
            </a:r>
          </a:p>
          <a:p>
            <a:pPr algn="l"/>
            <a:endParaRPr lang="ro-RO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2930585-1123-F69A-E46C-B5BE11AA0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264" y="483136"/>
            <a:ext cx="5390079" cy="5390079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A45CFA4-2D38-7BB9-0557-483CAC72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30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2123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A1F31-CABF-30A5-EF80-8B299C3DDF4B}"/>
              </a:ext>
            </a:extLst>
          </p:cNvPr>
          <p:cNvSpPr txBox="1"/>
          <p:nvPr/>
        </p:nvSpPr>
        <p:spPr>
          <a:xfrm>
            <a:off x="992637" y="1053310"/>
            <a:ext cx="101019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3C4245"/>
                </a:solidFill>
              </a:rPr>
              <a:t>Are there plans to transition to the main market and attract institutional investors and pension funds?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3C4245"/>
                </a:solidFill>
              </a:rPr>
              <a:t>Do you intend to build a dairy products factory?</a:t>
            </a:r>
          </a:p>
          <a:p>
            <a:pPr marL="342900" indent="-342900">
              <a:buAutoNum type="arabicPeriod"/>
            </a:pPr>
            <a:endParaRPr lang="en-GB" dirty="0">
              <a:solidFill>
                <a:srgbClr val="3C42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75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7B36A-02F8-6715-65BE-486C7FC6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</a:rPr>
              <a:t>32</a:t>
            </a:fld>
            <a:endParaRPr lang="ro-RO" dirty="0">
              <a:solidFill>
                <a:schemeClr val="bg1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F2AF4F0-F493-A42E-6C0D-887FB017F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723" y="3441792"/>
            <a:ext cx="3105501" cy="3105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32071-3EEB-A457-7C57-2E2B9BEA0755}"/>
              </a:ext>
            </a:extLst>
          </p:cNvPr>
          <p:cNvSpPr txBox="1"/>
          <p:nvPr/>
        </p:nvSpPr>
        <p:spPr>
          <a:xfrm>
            <a:off x="4827846" y="620643"/>
            <a:ext cx="67183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-42" dirty="0">
                <a:solidFill>
                  <a:srgbClr val="FAA303"/>
                </a:solidFill>
                <a:latin typeface="Open Sans" panose="00000700000000000000" pitchFamily="2" charset="0"/>
              </a:rPr>
              <a:t>STRATEGY 2030</a:t>
            </a:r>
          </a:p>
          <a:p>
            <a:pPr algn="ctr"/>
            <a:endParaRPr lang="en-US" sz="4400" b="1" spc="-42" dirty="0">
              <a:solidFill>
                <a:srgbClr val="FAA303"/>
              </a:solidFill>
              <a:latin typeface="Open Sans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94F31-B5DA-2251-7984-A42BE731D162}"/>
              </a:ext>
            </a:extLst>
          </p:cNvPr>
          <p:cNvSpPr txBox="1"/>
          <p:nvPr/>
        </p:nvSpPr>
        <p:spPr>
          <a:xfrm>
            <a:off x="5001640" y="1490008"/>
            <a:ext cx="63521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o-RO" sz="20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significant investments that will become operational until 2030</a:t>
            </a:r>
          </a:p>
          <a:p>
            <a:pPr algn="ctr"/>
            <a:endParaRPr lang="ro-RO" sz="20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o-RO" sz="20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Updated scenarios</a:t>
            </a:r>
          </a:p>
          <a:p>
            <a:pPr algn="ctr"/>
            <a:endParaRPr lang="ro-RO" sz="20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o-RO" sz="20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Strategy Presentation will be annou</a:t>
            </a:r>
            <a:r>
              <a:rPr lang="en-US" sz="20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ro-RO" sz="20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ced </a:t>
            </a:r>
            <a:endParaRPr lang="en-US" sz="20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001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211579" y="420564"/>
            <a:ext cx="823785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FUTURE EVENTS</a:t>
            </a:r>
            <a:endParaRPr lang="en-US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5C664-0742-C38F-B58C-758C579FF1C3}"/>
              </a:ext>
            </a:extLst>
          </p:cNvPr>
          <p:cNvSpPr txBox="1"/>
          <p:nvPr/>
        </p:nvSpPr>
        <p:spPr>
          <a:xfrm>
            <a:off x="2861019" y="-300810"/>
            <a:ext cx="31230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/>
            <a:r>
              <a:rPr lang="ro-RO" sz="14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		</a:t>
            </a: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309C1-C413-6813-1248-85B6C16365D2}"/>
              </a:ext>
            </a:extLst>
          </p:cNvPr>
          <p:cNvSpPr/>
          <p:nvPr/>
        </p:nvSpPr>
        <p:spPr>
          <a:xfrm>
            <a:off x="823162" y="3031742"/>
            <a:ext cx="5013168" cy="787042"/>
          </a:xfrm>
          <a:prstGeom prst="rect">
            <a:avLst/>
          </a:prstGeom>
          <a:noFill/>
          <a:ln>
            <a:solidFill>
              <a:srgbClr val="FAA303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C17DB9-821E-8077-5F54-BBAA5BD5C630}"/>
              </a:ext>
            </a:extLst>
          </p:cNvPr>
          <p:cNvSpPr/>
          <p:nvPr/>
        </p:nvSpPr>
        <p:spPr>
          <a:xfrm>
            <a:off x="6311306" y="1288499"/>
            <a:ext cx="5013168" cy="1392682"/>
          </a:xfrm>
          <a:prstGeom prst="rect">
            <a:avLst/>
          </a:prstGeom>
          <a:noFill/>
          <a:ln>
            <a:solidFill>
              <a:srgbClr val="FAA303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8B5506-9AFA-71F7-5998-3A3A4DC1767C}"/>
              </a:ext>
            </a:extLst>
          </p:cNvPr>
          <p:cNvSpPr/>
          <p:nvPr/>
        </p:nvSpPr>
        <p:spPr>
          <a:xfrm>
            <a:off x="6311306" y="3029077"/>
            <a:ext cx="5013168" cy="789707"/>
          </a:xfrm>
          <a:prstGeom prst="rect">
            <a:avLst/>
          </a:prstGeom>
          <a:noFill/>
          <a:ln>
            <a:solidFill>
              <a:srgbClr val="017900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15C0D05-00F9-4F24-603E-FE2F7902C2AF}"/>
              </a:ext>
            </a:extLst>
          </p:cNvPr>
          <p:cNvSpPr/>
          <p:nvPr/>
        </p:nvSpPr>
        <p:spPr>
          <a:xfrm>
            <a:off x="823162" y="1288499"/>
            <a:ext cx="5013168" cy="1392682"/>
          </a:xfrm>
          <a:prstGeom prst="rect">
            <a:avLst/>
          </a:prstGeom>
          <a:noFill/>
          <a:ln>
            <a:solidFill>
              <a:srgbClr val="017900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DCDC61-10D4-7C97-B519-15E49DBEB257}"/>
              </a:ext>
            </a:extLst>
          </p:cNvPr>
          <p:cNvSpPr txBox="1"/>
          <p:nvPr/>
        </p:nvSpPr>
        <p:spPr>
          <a:xfrm>
            <a:off x="1535539" y="2007304"/>
            <a:ext cx="3666552" cy="56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800"/>
              </a:spcAft>
            </a:pP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Approval for the financing of new investments</a:t>
            </a:r>
            <a:endParaRPr lang="en-US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CC873F-58B3-FE0E-7601-726C0F553A6E}"/>
              </a:ext>
            </a:extLst>
          </p:cNvPr>
          <p:cNvSpPr txBox="1"/>
          <p:nvPr/>
        </p:nvSpPr>
        <p:spPr>
          <a:xfrm>
            <a:off x="2983281" y="1434557"/>
            <a:ext cx="30062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EGMS</a:t>
            </a:r>
            <a:endParaRPr lang="en-US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AEE92C-4FFA-CB14-85E8-DEEC66D78AD9}"/>
              </a:ext>
            </a:extLst>
          </p:cNvPr>
          <p:cNvSpPr txBox="1"/>
          <p:nvPr/>
        </p:nvSpPr>
        <p:spPr>
          <a:xfrm>
            <a:off x="851297" y="1436512"/>
            <a:ext cx="2257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 of 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</a:t>
            </a:r>
            <a:endParaRPr lang="en-US" dirty="0">
              <a:solidFill>
                <a:srgbClr val="0179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58B746-0D58-FE99-A44F-FED50F02F593}"/>
              </a:ext>
            </a:extLst>
          </p:cNvPr>
          <p:cNvSpPr txBox="1"/>
          <p:nvPr/>
        </p:nvSpPr>
        <p:spPr>
          <a:xfrm>
            <a:off x="851297" y="3164951"/>
            <a:ext cx="1538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29th of April</a:t>
            </a:r>
            <a:endParaRPr lang="en-US" b="1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0DF15F7-35DF-7645-2A41-B3E1CB9F807E}"/>
              </a:ext>
            </a:extLst>
          </p:cNvPr>
          <p:cNvSpPr txBox="1"/>
          <p:nvPr/>
        </p:nvSpPr>
        <p:spPr>
          <a:xfrm>
            <a:off x="8479073" y="1363000"/>
            <a:ext cx="300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 of the Strategy by 2030</a:t>
            </a:r>
            <a:endParaRPr lang="en-US" b="1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89CD6F9-80DF-2A29-9B62-4D47EECC6DCB}"/>
              </a:ext>
            </a:extLst>
          </p:cNvPr>
          <p:cNvSpPr txBox="1"/>
          <p:nvPr/>
        </p:nvSpPr>
        <p:spPr>
          <a:xfrm>
            <a:off x="6311306" y="1362823"/>
            <a:ext cx="1810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Beginning of April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FD859F-359E-B4D7-A5D2-8E2490F30786}"/>
              </a:ext>
            </a:extLst>
          </p:cNvPr>
          <p:cNvSpPr txBox="1"/>
          <p:nvPr/>
        </p:nvSpPr>
        <p:spPr>
          <a:xfrm>
            <a:off x="8478802" y="3135236"/>
            <a:ext cx="300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 Annual Report</a:t>
            </a:r>
          </a:p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publication</a:t>
            </a:r>
            <a:endParaRPr lang="en-US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5FB0AC9-3C3E-70D7-1693-B7BAF1AE1086}"/>
              </a:ext>
            </a:extLst>
          </p:cNvPr>
          <p:cNvSpPr txBox="1"/>
          <p:nvPr/>
        </p:nvSpPr>
        <p:spPr>
          <a:xfrm>
            <a:off x="6311306" y="3157085"/>
            <a:ext cx="2257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30th of </a:t>
            </a:r>
          </a:p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</a:t>
            </a:r>
            <a:endParaRPr lang="en-US" dirty="0">
              <a:solidFill>
                <a:srgbClr val="0179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0271F23-02F1-AC2C-A414-C6573B97671B}"/>
              </a:ext>
            </a:extLst>
          </p:cNvPr>
          <p:cNvSpPr txBox="1"/>
          <p:nvPr/>
        </p:nvSpPr>
        <p:spPr>
          <a:xfrm>
            <a:off x="2983281" y="3151988"/>
            <a:ext cx="3006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Annual GMS</a:t>
            </a:r>
            <a:endParaRPr lang="en-US" dirty="0">
              <a:solidFill>
                <a:srgbClr val="FAA30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78B4A-B8BB-885F-42A2-559B0B335B96}"/>
              </a:ext>
            </a:extLst>
          </p:cNvPr>
          <p:cNvSpPr txBox="1"/>
          <p:nvPr/>
        </p:nvSpPr>
        <p:spPr>
          <a:xfrm>
            <a:off x="6839490" y="2105373"/>
            <a:ext cx="3956799" cy="56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800"/>
              </a:spcAft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</a:t>
            </a:r>
            <a:r>
              <a:rPr kumimoji="0" lang="ro-RO" sz="14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will publish the 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updated strategy, including the working scenarios</a:t>
            </a:r>
            <a:endParaRPr lang="en-US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242CC7-7B74-506F-A45E-7B911A3977E6}"/>
              </a:ext>
            </a:extLst>
          </p:cNvPr>
          <p:cNvSpPr/>
          <p:nvPr/>
        </p:nvSpPr>
        <p:spPr>
          <a:xfrm>
            <a:off x="823162" y="4149881"/>
            <a:ext cx="5013168" cy="789707"/>
          </a:xfrm>
          <a:prstGeom prst="rect">
            <a:avLst/>
          </a:prstGeom>
          <a:noFill/>
          <a:ln>
            <a:solidFill>
              <a:srgbClr val="017900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4370C8-C2EA-8BE2-D1B0-7FC506E3997A}"/>
              </a:ext>
            </a:extLst>
          </p:cNvPr>
          <p:cNvSpPr txBox="1"/>
          <p:nvPr/>
        </p:nvSpPr>
        <p:spPr>
          <a:xfrm>
            <a:off x="851297" y="4242344"/>
            <a:ext cx="2257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Beginning of </a:t>
            </a:r>
          </a:p>
          <a:p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</a:t>
            </a:r>
            <a:endParaRPr lang="en-US" dirty="0">
              <a:solidFill>
                <a:srgbClr val="0179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CD1053-6D1F-10B9-C0F3-1600D1B220DA}"/>
              </a:ext>
            </a:extLst>
          </p:cNvPr>
          <p:cNvSpPr txBox="1"/>
          <p:nvPr/>
        </p:nvSpPr>
        <p:spPr>
          <a:xfrm>
            <a:off x="2919438" y="4234567"/>
            <a:ext cx="300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 ESG Report</a:t>
            </a:r>
          </a:p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publication</a:t>
            </a:r>
            <a:endParaRPr lang="en-US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51401E-04AD-F899-1D89-1E2880858E47}"/>
              </a:ext>
            </a:extLst>
          </p:cNvPr>
          <p:cNvSpPr/>
          <p:nvPr/>
        </p:nvSpPr>
        <p:spPr>
          <a:xfrm>
            <a:off x="6311305" y="4131530"/>
            <a:ext cx="5013168" cy="787042"/>
          </a:xfrm>
          <a:prstGeom prst="rect">
            <a:avLst/>
          </a:prstGeom>
          <a:noFill/>
          <a:ln>
            <a:solidFill>
              <a:srgbClr val="FAA303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9AE295-F589-3D72-2061-CEA753B5AF45}"/>
              </a:ext>
            </a:extLst>
          </p:cNvPr>
          <p:cNvSpPr txBox="1"/>
          <p:nvPr/>
        </p:nvSpPr>
        <p:spPr>
          <a:xfrm>
            <a:off x="6366034" y="4201885"/>
            <a:ext cx="1538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22nd of May</a:t>
            </a:r>
            <a:endParaRPr lang="en-US" b="1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D84ECF-FAC3-84BC-B243-43B809670A76}"/>
              </a:ext>
            </a:extLst>
          </p:cNvPr>
          <p:cNvSpPr txBox="1"/>
          <p:nvPr/>
        </p:nvSpPr>
        <p:spPr>
          <a:xfrm>
            <a:off x="8525093" y="4151091"/>
            <a:ext cx="3006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2025 Results</a:t>
            </a:r>
            <a:endParaRPr lang="en-US" b="1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A695AB-9316-9999-82D5-A6DA05444504}"/>
              </a:ext>
            </a:extLst>
          </p:cNvPr>
          <p:cNvSpPr/>
          <p:nvPr/>
        </p:nvSpPr>
        <p:spPr>
          <a:xfrm>
            <a:off x="817916" y="5327682"/>
            <a:ext cx="5013168" cy="787042"/>
          </a:xfrm>
          <a:prstGeom prst="rect">
            <a:avLst/>
          </a:prstGeom>
          <a:noFill/>
          <a:ln>
            <a:solidFill>
              <a:srgbClr val="FAA303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0DEDF0-5D03-72EB-440B-879CCB93C807}"/>
              </a:ext>
            </a:extLst>
          </p:cNvPr>
          <p:cNvSpPr txBox="1"/>
          <p:nvPr/>
        </p:nvSpPr>
        <p:spPr>
          <a:xfrm>
            <a:off x="916774" y="5455927"/>
            <a:ext cx="1538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26th of May</a:t>
            </a:r>
            <a:endParaRPr lang="en-US" b="1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E18555-386B-5560-29B7-7676AFB38AB1}"/>
              </a:ext>
            </a:extLst>
          </p:cNvPr>
          <p:cNvSpPr txBox="1"/>
          <p:nvPr/>
        </p:nvSpPr>
        <p:spPr>
          <a:xfrm>
            <a:off x="2983281" y="5433070"/>
            <a:ext cx="300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2025 Results</a:t>
            </a:r>
          </a:p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Teleconference</a:t>
            </a:r>
            <a:endParaRPr lang="en-US" b="1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2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0EDE0-0A3E-F780-3424-6DD1726D18B3}"/>
              </a:ext>
            </a:extLst>
          </p:cNvPr>
          <p:cNvSpPr txBox="1"/>
          <p:nvPr/>
        </p:nvSpPr>
        <p:spPr>
          <a:xfrm>
            <a:off x="1211579" y="420564"/>
            <a:ext cx="864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ACTIVITY – INTEGRATED DAIRY PRODUCTION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phic 8" descr="Cow outline">
            <a:extLst>
              <a:ext uri="{FF2B5EF4-FFF2-40B4-BE49-F238E27FC236}">
                <a16:creationId xmlns:a16="http://schemas.microsoft.com/office/drawing/2014/main" id="{D8B2789E-5C49-4345-2D65-CB018E3D4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174" y="1380353"/>
            <a:ext cx="420195" cy="5286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B4637F-5619-9A43-3B7D-3DD045802717}"/>
              </a:ext>
            </a:extLst>
          </p:cNvPr>
          <p:cNvSpPr txBox="1"/>
          <p:nvPr/>
        </p:nvSpPr>
        <p:spPr>
          <a:xfrm>
            <a:off x="1300256" y="1503053"/>
            <a:ext cx="1487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Zoote</a:t>
            </a:r>
            <a:r>
              <a:rPr lang="en-GB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ro-RO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hni</a:t>
            </a:r>
            <a:r>
              <a:rPr lang="en-GB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</a:t>
            </a:r>
            <a:r>
              <a:rPr lang="en-RO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600" b="1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phic 11" descr="Crops outline">
            <a:extLst>
              <a:ext uri="{FF2B5EF4-FFF2-40B4-BE49-F238E27FC236}">
                <a16:creationId xmlns:a16="http://schemas.microsoft.com/office/drawing/2014/main" id="{23305C7C-C6CD-172F-645A-C7F99CCAD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174" y="1954928"/>
            <a:ext cx="406841" cy="5118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B01C74-B5AC-1FC7-770B-3C5218F3F8C2}"/>
              </a:ext>
            </a:extLst>
          </p:cNvPr>
          <p:cNvSpPr txBox="1"/>
          <p:nvPr/>
        </p:nvSpPr>
        <p:spPr>
          <a:xfrm>
            <a:off x="1300256" y="2012132"/>
            <a:ext cx="2741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Vegetal agricultural production</a:t>
            </a: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Graphic 13" descr="Silo outline">
            <a:extLst>
              <a:ext uri="{FF2B5EF4-FFF2-40B4-BE49-F238E27FC236}">
                <a16:creationId xmlns:a16="http://schemas.microsoft.com/office/drawing/2014/main" id="{A5686CF4-4328-17E2-575B-0E940E323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175" y="2637240"/>
            <a:ext cx="406840" cy="5118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BB09ED-A009-6BEE-4518-182DE6CFD247}"/>
              </a:ext>
            </a:extLst>
          </p:cNvPr>
          <p:cNvSpPr txBox="1"/>
          <p:nvPr/>
        </p:nvSpPr>
        <p:spPr>
          <a:xfrm>
            <a:off x="1300256" y="2798009"/>
            <a:ext cx="2221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Agricultural services</a:t>
            </a:r>
            <a:endParaRPr lang="ro-RO" sz="160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Graphic 15" descr="Warehouse outline">
            <a:extLst>
              <a:ext uri="{FF2B5EF4-FFF2-40B4-BE49-F238E27FC236}">
                <a16:creationId xmlns:a16="http://schemas.microsoft.com/office/drawing/2014/main" id="{FC2C6B92-3216-8B68-0C84-9251B7A8D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7871" y="3279080"/>
            <a:ext cx="359498" cy="4522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EC8861-C296-B2EA-718D-EF5CA21A36E3}"/>
              </a:ext>
            </a:extLst>
          </p:cNvPr>
          <p:cNvSpPr txBox="1"/>
          <p:nvPr/>
        </p:nvSpPr>
        <p:spPr>
          <a:xfrm>
            <a:off x="1317034" y="3327388"/>
            <a:ext cx="1151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</a:t>
            </a:r>
            <a:r>
              <a:rPr lang="en-GB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</a:t>
            </a:r>
            <a:r>
              <a:rPr lang="en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60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Graphic 17" descr="Delivery outline">
            <a:extLst>
              <a:ext uri="{FF2B5EF4-FFF2-40B4-BE49-F238E27FC236}">
                <a16:creationId xmlns:a16="http://schemas.microsoft.com/office/drawing/2014/main" id="{2364D9E9-DE77-4B63-65A1-7124B40970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4862" y="3886346"/>
            <a:ext cx="465515" cy="5856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6E800A-5B7F-1236-D84D-6631BD0B9A23}"/>
              </a:ext>
            </a:extLst>
          </p:cNvPr>
          <p:cNvSpPr txBox="1"/>
          <p:nvPr/>
        </p:nvSpPr>
        <p:spPr>
          <a:xfrm>
            <a:off x="1287004" y="3939318"/>
            <a:ext cx="12843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>
              <a:defRPr sz="16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o-RO">
                <a:solidFill>
                  <a:srgbClr val="202124"/>
                </a:solidFill>
              </a:rPr>
              <a:t>Transport</a:t>
            </a:r>
            <a:r>
              <a:rPr lang="en-RO">
                <a:solidFill>
                  <a:srgbClr val="202124"/>
                </a:solidFill>
              </a:rPr>
              <a:t> </a:t>
            </a:r>
            <a:endParaRPr lang="ro-RO">
              <a:solidFill>
                <a:srgbClr val="202124"/>
              </a:solidFill>
            </a:endParaRPr>
          </a:p>
        </p:txBody>
      </p:sp>
      <p:pic>
        <p:nvPicPr>
          <p:cNvPr id="20" name="Graphic 19" descr="Travel outline">
            <a:extLst>
              <a:ext uri="{FF2B5EF4-FFF2-40B4-BE49-F238E27FC236}">
                <a16:creationId xmlns:a16="http://schemas.microsoft.com/office/drawing/2014/main" id="{723C5AFC-7360-C53F-B3FE-7C6710C718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7871" y="4535242"/>
            <a:ext cx="361819" cy="4552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9FC4F4-4B1A-A1C1-4914-286A9D460FD9}"/>
              </a:ext>
            </a:extLst>
          </p:cNvPr>
          <p:cNvSpPr txBox="1"/>
          <p:nvPr/>
        </p:nvSpPr>
        <p:spPr>
          <a:xfrm>
            <a:off x="1300256" y="4561746"/>
            <a:ext cx="1042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ro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urism</a:t>
            </a:r>
            <a:r>
              <a:rPr lang="en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60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Graphic 21" descr="Boardroom outline">
            <a:extLst>
              <a:ext uri="{FF2B5EF4-FFF2-40B4-BE49-F238E27FC236}">
                <a16:creationId xmlns:a16="http://schemas.microsoft.com/office/drawing/2014/main" id="{F4CF14DA-F880-D732-B716-B60DC79A5B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7837" y="5088056"/>
            <a:ext cx="465514" cy="5856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0F2C96E-1178-97CC-DE9C-2FA150A097E0}"/>
              </a:ext>
            </a:extLst>
          </p:cNvPr>
          <p:cNvSpPr txBox="1"/>
          <p:nvPr/>
        </p:nvSpPr>
        <p:spPr>
          <a:xfrm>
            <a:off x="1287005" y="5157334"/>
            <a:ext cx="25683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and management consulting services</a:t>
            </a:r>
            <a:endParaRPr lang="ro-RO" sz="160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map of a country&#10;&#10;AI-generated content may be incorrect.">
            <a:extLst>
              <a:ext uri="{FF2B5EF4-FFF2-40B4-BE49-F238E27FC236}">
                <a16:creationId xmlns:a16="http://schemas.microsoft.com/office/drawing/2014/main" id="{4C146838-3D53-F854-3AC9-27DBC6DC86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37052" y="1820615"/>
            <a:ext cx="7416748" cy="352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0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ow standing under an umbrella&#10;&#10;AI-generated content may be incorrect.">
            <a:extLst>
              <a:ext uri="{FF2B5EF4-FFF2-40B4-BE49-F238E27FC236}">
                <a16:creationId xmlns:a16="http://schemas.microsoft.com/office/drawing/2014/main" id="{19950E3F-D58C-DCB4-9494-77F74A9740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1" r="861" b="6"/>
          <a:stretch/>
        </p:blipFill>
        <p:spPr>
          <a:xfrm>
            <a:off x="761496" y="906490"/>
            <a:ext cx="9986891" cy="59424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5247EA-9602-376F-8B68-D66490C9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09FEF71-21C0-0D4A-A648-3BAF92E3EBF2}" type="slidenum">
              <a:rPr lang="ro-RO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ro-RO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76934-94CF-B872-8E6E-D36A3397E8B7}"/>
              </a:ext>
            </a:extLst>
          </p:cNvPr>
          <p:cNvSpPr txBox="1"/>
          <p:nvPr/>
        </p:nvSpPr>
        <p:spPr>
          <a:xfrm>
            <a:off x="7656634" y="2870375"/>
            <a:ext cx="1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3CFA19-A587-C053-179F-1F5069D416AA}"/>
              </a:ext>
            </a:extLst>
          </p:cNvPr>
          <p:cNvSpPr txBox="1"/>
          <p:nvPr/>
        </p:nvSpPr>
        <p:spPr>
          <a:xfrm>
            <a:off x="7330212" y="3225455"/>
            <a:ext cx="2900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000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6D7D1-01A8-395F-8180-61B9EB58F3B2}"/>
              </a:ext>
            </a:extLst>
          </p:cNvPr>
          <p:cNvSpPr txBox="1"/>
          <p:nvPr/>
        </p:nvSpPr>
        <p:spPr>
          <a:xfrm>
            <a:off x="1235357" y="2930607"/>
            <a:ext cx="2608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FARM </a:t>
            </a:r>
            <a:endParaRPr lang="en-GB" b="1" dirty="0">
              <a:solidFill>
                <a:srgbClr val="FAA30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40A3D-81DF-8FCF-BA5B-DECEF66F2859}"/>
              </a:ext>
            </a:extLst>
          </p:cNvPr>
          <p:cNvSpPr txBox="1"/>
          <p:nvPr/>
        </p:nvSpPr>
        <p:spPr>
          <a:xfrm>
            <a:off x="971276" y="3279398"/>
            <a:ext cx="4046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dairy cattle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liters/day</a:t>
            </a:r>
            <a:endParaRPr lang="en-US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cows milked/hour</a:t>
            </a:r>
            <a:endParaRPr lang="en-GB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01E52-3524-AABC-668F-D599EA6519BC}"/>
              </a:ext>
            </a:extLst>
          </p:cNvPr>
          <p:cNvSpPr txBox="1"/>
          <p:nvPr/>
        </p:nvSpPr>
        <p:spPr>
          <a:xfrm>
            <a:off x="971276" y="4466003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 AGRAR FARM</a:t>
            </a:r>
            <a:endParaRPr lang="en-GB" b="1">
              <a:solidFill>
                <a:srgbClr val="FAA30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F79B25-FABF-9149-BC5D-732D79EA335F}"/>
              </a:ext>
            </a:extLst>
          </p:cNvPr>
          <p:cNvSpPr txBox="1"/>
          <p:nvPr/>
        </p:nvSpPr>
        <p:spPr>
          <a:xfrm>
            <a:off x="671136" y="4854454"/>
            <a:ext cx="3301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4,100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dairy cattle &amp; young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liters/day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350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cows milked/hour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2FE16F8-18D7-68AA-8170-1C6C3AD36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212" y="2884704"/>
            <a:ext cx="326422" cy="32642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739718A4-BEEA-FC7D-DB83-2C9393C0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94" y="4469618"/>
            <a:ext cx="326422" cy="32642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2B76877-9AB4-BA49-1837-6FA80AE8A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35" y="2960275"/>
            <a:ext cx="326422" cy="3264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C5BA2B-3BD3-8574-F351-41F2DDAB8709}"/>
              </a:ext>
            </a:extLst>
          </p:cNvPr>
          <p:cNvSpPr txBox="1"/>
          <p:nvPr/>
        </p:nvSpPr>
        <p:spPr>
          <a:xfrm>
            <a:off x="8621682" y="4323860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PRODLACT FARM</a:t>
            </a:r>
            <a:endParaRPr lang="en-GB" b="1" dirty="0">
              <a:solidFill>
                <a:srgbClr val="FAA303"/>
              </a:solidFill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286DD679-1664-2FDB-7353-7613AB496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708" y="4301089"/>
            <a:ext cx="326422" cy="3264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E44F8C-8141-BF9F-173C-0117CCF163AF}"/>
              </a:ext>
            </a:extLst>
          </p:cNvPr>
          <p:cNvSpPr txBox="1"/>
          <p:nvPr/>
        </p:nvSpPr>
        <p:spPr>
          <a:xfrm>
            <a:off x="8375855" y="4682759"/>
            <a:ext cx="330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1,000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young stock animals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Raising 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 cattle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Apold, Cut </a:t>
            </a:r>
            <a:r>
              <a:rPr lang="ro-RO" b="1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Straja farms </a:t>
            </a:r>
            <a:endParaRPr lang="ro-RO" b="1" dirty="0">
              <a:solidFill>
                <a:srgbClr val="017900"/>
              </a:solidFill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8175E57-B3DF-D72D-2B62-E1CE25A32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8CF331-94CE-5CBE-735E-F7D1AF6F612A}"/>
              </a:ext>
            </a:extLst>
          </p:cNvPr>
          <p:cNvSpPr txBox="1"/>
          <p:nvPr/>
        </p:nvSpPr>
        <p:spPr>
          <a:xfrm>
            <a:off x="1111813" y="407209"/>
            <a:ext cx="10241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FARMS 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LEADING ROMANIAN MILK PRODUCTION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3366E5-8235-0192-93F6-498DA9A18E9D}"/>
              </a:ext>
            </a:extLst>
          </p:cNvPr>
          <p:cNvSpPr txBox="1"/>
          <p:nvPr/>
        </p:nvSpPr>
        <p:spPr>
          <a:xfrm>
            <a:off x="8441860" y="928762"/>
            <a:ext cx="3259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~ 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63 million </a:t>
            </a:r>
            <a:r>
              <a:rPr lang="en-GB" sz="1800" b="1" dirty="0" err="1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of milk</a:t>
            </a:r>
          </a:p>
          <a:p>
            <a:pPr algn="just"/>
            <a:r>
              <a:rPr lang="en-GB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      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were delivered </a:t>
            </a:r>
            <a:r>
              <a:rPr lang="en-GB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in 2024</a:t>
            </a:r>
            <a:endParaRPr lang="en-US" sz="18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72A79D-0FA2-1413-7B83-BCF391425F20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13B6DA1-B744-AC04-D508-8806BD9C97F0}"/>
              </a:ext>
            </a:extLst>
          </p:cNvPr>
          <p:cNvSpPr txBox="1"/>
          <p:nvPr/>
        </p:nvSpPr>
        <p:spPr>
          <a:xfrm>
            <a:off x="8247131" y="5775879"/>
            <a:ext cx="2599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</a:t>
            </a:r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FARM</a:t>
            </a:r>
            <a:endParaRPr lang="en-GB" b="1" dirty="0">
              <a:solidFill>
                <a:srgbClr val="FAA303"/>
              </a:solidFill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2CA19E66-C5C4-2AB4-F442-716277D75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157" y="5753108"/>
            <a:ext cx="326422" cy="3264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D6F5AC0-45ED-F319-DAC9-E22C81038B93}"/>
              </a:ext>
            </a:extLst>
          </p:cNvPr>
          <p:cNvSpPr txBox="1"/>
          <p:nvPr/>
        </p:nvSpPr>
        <p:spPr>
          <a:xfrm>
            <a:off x="8019512" y="6099375"/>
            <a:ext cx="330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650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Animals</a:t>
            </a:r>
          </a:p>
        </p:txBody>
      </p:sp>
    </p:spTree>
    <p:extLst>
      <p:ext uri="{BB962C8B-B14F-4D97-AF65-F5344CB8AC3E}">
        <p14:creationId xmlns:p14="http://schemas.microsoft.com/office/powerpoint/2010/main" val="29074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49198-5F8D-7533-8703-0A960917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CD132E-593C-6949-B49D-CF1AC7869328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4A0BB32-91C0-81E2-E4AE-649F5C099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B9C571-0CFC-1367-9D61-846D911774D2}"/>
              </a:ext>
            </a:extLst>
          </p:cNvPr>
          <p:cNvSpPr txBox="1"/>
          <p:nvPr/>
        </p:nvSpPr>
        <p:spPr>
          <a:xfrm>
            <a:off x="1211579" y="420564"/>
            <a:ext cx="1066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IN THE CAPITAL MARKET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RECOGNIZED INTERNATIONALLY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0FAB2-B6C4-A5B6-4AF1-DF70DA853254}"/>
              </a:ext>
            </a:extLst>
          </p:cNvPr>
          <p:cNvSpPr txBox="1"/>
          <p:nvPr/>
        </p:nvSpPr>
        <p:spPr>
          <a:xfrm>
            <a:off x="1248260" y="3953813"/>
            <a:ext cx="528479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VEKTOR by ARIR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2024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evaluation 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has been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nominated for IR Magazine E</a:t>
            </a:r>
            <a:r>
              <a:rPr lang="en-GB" sz="1400" b="1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urope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Awards 2024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became ARIR's Associate Member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 recognized at GALA BY ARIR 2024 with the following awards</a:t>
            </a:r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IR Department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Annual Report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Company Representative in the Capital Market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ESG Performance &amp; Communication 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Description of a primary heading-0">
            <a:extLst>
              <a:ext uri="{FF2B5EF4-FFF2-40B4-BE49-F238E27FC236}">
                <a16:creationId xmlns:a16="http://schemas.microsoft.com/office/drawing/2014/main" id="{7F4B2C82-718A-417A-A89F-650D9ACFC7D0}"/>
              </a:ext>
            </a:extLst>
          </p:cNvPr>
          <p:cNvSpPr txBox="1"/>
          <p:nvPr/>
        </p:nvSpPr>
        <p:spPr>
          <a:xfrm>
            <a:off x="1041535" y="1120664"/>
            <a:ext cx="5904317" cy="301621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Listed on the Bucharest Stock Exchange, </a:t>
            </a:r>
            <a:r>
              <a:rPr lang="en-GB" sz="1400" i="1" dirty="0" err="1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 since </a:t>
            </a: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 2, 2022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capitalization of EUR ~50 mil, liquidity at the level of Main Market companies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company with the </a:t>
            </a: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largest weight in the </a:t>
            </a:r>
            <a:r>
              <a:rPr lang="en-GB" sz="1400" b="1" i="1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BETAeRO</a:t>
            </a: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index at the end of 2024</a:t>
            </a:r>
            <a:endParaRPr lang="en-US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 included in the </a:t>
            </a:r>
            <a:r>
              <a:rPr lang="ro-RO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MSCI </a:t>
            </a:r>
            <a:r>
              <a:rPr lang="en-US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Frontier Small Cap and MSCI Romania Small Cap indices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o-RO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analysts covering the share, 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 highlighting an upside</a:t>
            </a:r>
            <a:endParaRPr lang="en-GB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n-GB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8199F6-CB76-F1DB-6ED2-1E165DA5E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465" y="1001839"/>
            <a:ext cx="1547137" cy="3051149"/>
          </a:xfrm>
          <a:prstGeom prst="roundRect">
            <a:avLst/>
          </a:prstGeom>
        </p:spPr>
      </p:pic>
      <p:pic>
        <p:nvPicPr>
          <p:cNvPr id="14" name="Picture 13" descr="A person and person holding awards&#10;&#10;Description automatically generated">
            <a:extLst>
              <a:ext uri="{FF2B5EF4-FFF2-40B4-BE49-F238E27FC236}">
                <a16:creationId xmlns:a16="http://schemas.microsoft.com/office/drawing/2014/main" id="{AF88E4F6-943B-4D03-F748-62CC8C8C8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728" y="2421932"/>
            <a:ext cx="2061122" cy="1371438"/>
          </a:xfrm>
          <a:prstGeom prst="round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A785DA-EA57-CDA6-C1A2-7488AFB6F515}"/>
              </a:ext>
            </a:extLst>
          </p:cNvPr>
          <p:cNvSpPr txBox="1"/>
          <p:nvPr/>
        </p:nvSpPr>
        <p:spPr>
          <a:xfrm>
            <a:off x="1350733" y="4083699"/>
            <a:ext cx="38540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DDA184-85E9-302F-5553-4390DBDFF2A0}"/>
              </a:ext>
            </a:extLst>
          </p:cNvPr>
          <p:cNvCxnSpPr>
            <a:cxnSpLocks/>
          </p:cNvCxnSpPr>
          <p:nvPr/>
        </p:nvCxnSpPr>
        <p:spPr>
          <a:xfrm>
            <a:off x="1385247" y="4388373"/>
            <a:ext cx="3660925" cy="3103"/>
          </a:xfrm>
          <a:prstGeom prst="line">
            <a:avLst/>
          </a:prstGeom>
          <a:ln w="1905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BBCFEA79-FB02-B3F4-CF1F-675F0D1BE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459" y="4118349"/>
            <a:ext cx="403013" cy="4030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DB4EBC3-2D64-A5EF-E19E-E1913978F3C4}"/>
              </a:ext>
            </a:extLst>
          </p:cNvPr>
          <p:cNvSpPr txBox="1"/>
          <p:nvPr/>
        </p:nvSpPr>
        <p:spPr>
          <a:xfrm>
            <a:off x="6836230" y="4291423"/>
            <a:ext cx="43630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Analyst</a:t>
            </a:r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</a:t>
            </a:r>
            <a:r>
              <a:rPr lang="en-US" sz="1400" b="1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DN share</a:t>
            </a: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latest updates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 Transaction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June 24</a:t>
            </a:r>
            <a:r>
              <a:rPr lang="en-US" sz="14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updated target price 1.8074 RON and October 21</a:t>
            </a:r>
            <a:r>
              <a:rPr lang="en-US" sz="14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updated 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price 1.7683 RON</a:t>
            </a: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BRK Financial Group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August 7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updated</a:t>
            </a:r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target price 1.746 RON, BUY recommendation</a:t>
            </a: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E6ED32CB-4960-5EE0-6914-12BE10910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9493" y="4310862"/>
            <a:ext cx="403013" cy="40301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EE6502-1518-EC2F-F9B5-85F703BC8A65}"/>
              </a:ext>
            </a:extLst>
          </p:cNvPr>
          <p:cNvCxnSpPr>
            <a:cxnSpLocks/>
          </p:cNvCxnSpPr>
          <p:nvPr/>
        </p:nvCxnSpPr>
        <p:spPr>
          <a:xfrm>
            <a:off x="6836230" y="4569009"/>
            <a:ext cx="4304767" cy="0"/>
          </a:xfrm>
          <a:prstGeom prst="line">
            <a:avLst/>
          </a:prstGeom>
          <a:ln w="1905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rectangle with white text and yellow stars&#10;&#10;AI-generated content may be incorrect.">
            <a:extLst>
              <a:ext uri="{FF2B5EF4-FFF2-40B4-BE49-F238E27FC236}">
                <a16:creationId xmlns:a16="http://schemas.microsoft.com/office/drawing/2014/main" id="{818103C9-1502-ED62-A34B-D1BC7EBCF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023" y="1073384"/>
            <a:ext cx="2417442" cy="10995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8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F3A23-7E4F-1587-9A36-352152CED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342678-5CF6-DC8E-9E42-C2ED32943DF9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1401A81-1785-A2C1-5932-BB732998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9A25F7-8AC9-E14C-9388-41EE06599152}"/>
              </a:ext>
            </a:extLst>
          </p:cNvPr>
          <p:cNvSpPr txBox="1"/>
          <p:nvPr/>
        </p:nvSpPr>
        <p:spPr>
          <a:xfrm>
            <a:off x="1211579" y="420564"/>
            <a:ext cx="869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 PERFORMANCE IN THE CAPITAL MARKET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8" name="Primary Heading-3">
            <a:extLst>
              <a:ext uri="{FF2B5EF4-FFF2-40B4-BE49-F238E27FC236}">
                <a16:creationId xmlns:a16="http://schemas.microsoft.com/office/drawing/2014/main" id="{E66DD0EB-6969-34A9-FCAE-6A8352ED741E}"/>
              </a:ext>
            </a:extLst>
          </p:cNvPr>
          <p:cNvSpPr txBox="1"/>
          <p:nvPr/>
        </p:nvSpPr>
        <p:spPr>
          <a:xfrm>
            <a:off x="1041535" y="3833840"/>
            <a:ext cx="3394674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 spc="-42" dirty="0">
                <a:solidFill>
                  <a:srgbClr val="3C4245"/>
                </a:solidFill>
                <a:latin typeface="Open Sans" panose="00000700000000000000" pitchFamily="2" charset="0"/>
              </a:rPr>
              <a:t>Shareholders</a:t>
            </a:r>
            <a:r>
              <a:rPr lang="ro-RO" sz="2100" b="1" spc="-42" dirty="0">
                <a:solidFill>
                  <a:srgbClr val="3C4245"/>
                </a:solidFill>
                <a:latin typeface="Open Sans" panose="00000700000000000000" pitchFamily="2" charset="0"/>
              </a:rPr>
              <a:t> Evolution</a:t>
            </a:r>
            <a:endParaRPr lang="en-US" sz="2100" b="1" spc="-42" dirty="0">
              <a:solidFill>
                <a:srgbClr val="3C4245"/>
              </a:solidFill>
              <a:latin typeface="Open Sans" panose="00000700000000000000" pitchFamily="2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4494C379-4DA3-9D5F-2D1D-BFB856D0E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35" y="1425036"/>
            <a:ext cx="283488" cy="283488"/>
          </a:xfrm>
          <a:prstGeom prst="rect">
            <a:avLst/>
          </a:prstGeom>
        </p:spPr>
      </p:pic>
      <p:pic>
        <p:nvPicPr>
          <p:cNvPr id="13" name="Graphic 12" descr="Group of people outline">
            <a:extLst>
              <a:ext uri="{FF2B5EF4-FFF2-40B4-BE49-F238E27FC236}">
                <a16:creationId xmlns:a16="http://schemas.microsoft.com/office/drawing/2014/main" id="{9C6E0976-7BBB-F889-F926-F68CEAD69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049" y="3819899"/>
            <a:ext cx="358047" cy="3580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62922D-4A82-CF56-8FB9-56F23EFFCEBD}"/>
              </a:ext>
            </a:extLst>
          </p:cNvPr>
          <p:cNvSpPr txBox="1"/>
          <p:nvPr/>
        </p:nvSpPr>
        <p:spPr>
          <a:xfrm>
            <a:off x="2832987" y="4290576"/>
            <a:ext cx="1407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3,000 </a:t>
            </a:r>
            <a:endParaRPr lang="ro-RO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shareholders </a:t>
            </a:r>
          </a:p>
        </p:txBody>
      </p:sp>
      <p:sp>
        <p:nvSpPr>
          <p:cNvPr id="17" name="Primary Heading-0">
            <a:extLst>
              <a:ext uri="{FF2B5EF4-FFF2-40B4-BE49-F238E27FC236}">
                <a16:creationId xmlns:a16="http://schemas.microsoft.com/office/drawing/2014/main" id="{60677884-D1E1-1F66-7AB1-4C56475B1686}"/>
              </a:ext>
            </a:extLst>
          </p:cNvPr>
          <p:cNvSpPr txBox="1"/>
          <p:nvPr/>
        </p:nvSpPr>
        <p:spPr>
          <a:xfrm>
            <a:off x="1413168" y="1419308"/>
            <a:ext cx="346240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 spc="-42" dirty="0">
                <a:solidFill>
                  <a:srgbClr val="3C4245"/>
                </a:solidFill>
                <a:latin typeface="Open Sans" panose="00000700000000000000" pitchFamily="2" charset="0"/>
              </a:rPr>
              <a:t>Strong Share Performance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4A8DAB-2FB6-23C6-4676-3D2AF7A82191}"/>
              </a:ext>
            </a:extLst>
          </p:cNvPr>
          <p:cNvSpPr txBox="1"/>
          <p:nvPr/>
        </p:nvSpPr>
        <p:spPr>
          <a:xfrm>
            <a:off x="1305117" y="1792241"/>
            <a:ext cx="391375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</a:t>
            </a: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hare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price performance compared to the listing has </a:t>
            </a:r>
            <a:r>
              <a:rPr lang="en-GB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doubled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</a:p>
          <a:p>
            <a:endParaRPr lang="ro-RO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ro-RO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14.45</a:t>
            </a:r>
            <a:r>
              <a:rPr lang="en-GB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 price performance YOY</a:t>
            </a: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**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2024 vs </a:t>
            </a: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 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2023) </a:t>
            </a:r>
            <a:endParaRPr lang="ro-RO" sz="1400" i="1" dirty="0">
              <a:solidFill>
                <a:srgbClr val="3C42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sz="1400" i="1" dirty="0">
              <a:solidFill>
                <a:srgbClr val="3C42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o-RO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top 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performances</a:t>
            </a: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YOY**</a:t>
            </a:r>
            <a:endParaRPr lang="en-GB" sz="1400" i="1" dirty="0">
              <a:solidFill>
                <a:srgbClr val="3C42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962AAD-C689-BA8A-A672-08E863AEC780}"/>
              </a:ext>
            </a:extLst>
          </p:cNvPr>
          <p:cNvSpPr txBox="1"/>
          <p:nvPr/>
        </p:nvSpPr>
        <p:spPr>
          <a:xfrm>
            <a:off x="443670" y="5858324"/>
            <a:ext cx="5132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900" i="1" dirty="0"/>
              <a:t>*considering the closing price from 30.12.2024</a:t>
            </a:r>
          </a:p>
          <a:p>
            <a:r>
              <a:rPr lang="ro-RO" sz="900" i="1" dirty="0"/>
              <a:t>**Dec</a:t>
            </a:r>
            <a:r>
              <a:rPr lang="en-GB" sz="900" i="1" dirty="0"/>
              <a:t> 2024 vs </a:t>
            </a:r>
            <a:r>
              <a:rPr lang="ro-RO" sz="900" i="1" dirty="0"/>
              <a:t>Dec</a:t>
            </a:r>
            <a:r>
              <a:rPr lang="en-GB" sz="900" i="1" dirty="0"/>
              <a:t> 2023</a:t>
            </a:r>
            <a:endParaRPr lang="en-US" sz="9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8B3B5F-F886-C466-F9D7-4487B72C49BE}"/>
              </a:ext>
            </a:extLst>
          </p:cNvPr>
          <p:cNvSpPr txBox="1"/>
          <p:nvPr/>
        </p:nvSpPr>
        <p:spPr>
          <a:xfrm>
            <a:off x="3109626" y="4867083"/>
            <a:ext cx="113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endParaRPr lang="en-US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0CC9F-FCCA-3F5E-6E98-F2D61F64C764}"/>
              </a:ext>
            </a:extLst>
          </p:cNvPr>
          <p:cNvSpPr txBox="1"/>
          <p:nvPr/>
        </p:nvSpPr>
        <p:spPr>
          <a:xfrm>
            <a:off x="1096589" y="4853566"/>
            <a:ext cx="113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1525A8-8190-C76D-E0E3-C7F437FE5D80}"/>
              </a:ext>
            </a:extLst>
          </p:cNvPr>
          <p:cNvSpPr txBox="1"/>
          <p:nvPr/>
        </p:nvSpPr>
        <p:spPr>
          <a:xfrm>
            <a:off x="856060" y="4302089"/>
            <a:ext cx="1400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117</a:t>
            </a:r>
            <a:r>
              <a:rPr lang="en-US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shareholders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0C8268-9421-9575-7F8A-8CBB4325EB8A}"/>
              </a:ext>
            </a:extLst>
          </p:cNvPr>
          <p:cNvCxnSpPr>
            <a:cxnSpLocks/>
          </p:cNvCxnSpPr>
          <p:nvPr/>
        </p:nvCxnSpPr>
        <p:spPr>
          <a:xfrm flipV="1">
            <a:off x="2210085" y="4389009"/>
            <a:ext cx="916478" cy="275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A bell with a letter x on it&#10;&#10;Description automatically generated">
            <a:extLst>
              <a:ext uri="{FF2B5EF4-FFF2-40B4-BE49-F238E27FC236}">
                <a16:creationId xmlns:a16="http://schemas.microsoft.com/office/drawing/2014/main" id="{07BD103F-AB4F-D4C0-1E9E-EDE0DD2E2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121" y="1088853"/>
            <a:ext cx="2845899" cy="18972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026A89-9D07-B398-BB0D-0E02EE243627}"/>
              </a:ext>
            </a:extLst>
          </p:cNvPr>
          <p:cNvCxnSpPr>
            <a:cxnSpLocks/>
          </p:cNvCxnSpPr>
          <p:nvPr/>
        </p:nvCxnSpPr>
        <p:spPr>
          <a:xfrm>
            <a:off x="1041535" y="4198932"/>
            <a:ext cx="3095036" cy="0"/>
          </a:xfrm>
          <a:prstGeom prst="line">
            <a:avLst/>
          </a:prstGeom>
          <a:ln w="1905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A8F2E5-E63F-D354-5E38-B777061C5B76}"/>
              </a:ext>
            </a:extLst>
          </p:cNvPr>
          <p:cNvCxnSpPr>
            <a:cxnSpLocks/>
          </p:cNvCxnSpPr>
          <p:nvPr/>
        </p:nvCxnSpPr>
        <p:spPr>
          <a:xfrm>
            <a:off x="1413168" y="1777355"/>
            <a:ext cx="3462408" cy="0"/>
          </a:xfrm>
          <a:prstGeom prst="line">
            <a:avLst/>
          </a:prstGeom>
          <a:ln w="1905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687D8C2-D888-4095-1892-FE1A7208F167}"/>
              </a:ext>
            </a:extLst>
          </p:cNvPr>
          <p:cNvSpPr txBox="1"/>
          <p:nvPr/>
        </p:nvSpPr>
        <p:spPr>
          <a:xfrm>
            <a:off x="5368245" y="1833838"/>
            <a:ext cx="316114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value traded </a:t>
            </a: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</a:t>
            </a:r>
            <a:r>
              <a:rPr lang="en-GB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 doubled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RON 54.2 million in 2024, compared to RON 25.5 million</a:t>
            </a:r>
          </a:p>
        </p:txBody>
      </p:sp>
      <p:pic>
        <p:nvPicPr>
          <p:cNvPr id="9" name="Picture 8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1C981AB4-2EE6-A863-4CBF-ED15CF716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48" y="3001004"/>
            <a:ext cx="7485649" cy="33333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3D4F49-A497-9BC9-AA0C-F1719E9F6206}"/>
              </a:ext>
            </a:extLst>
          </p:cNvPr>
          <p:cNvSpPr txBox="1"/>
          <p:nvPr/>
        </p:nvSpPr>
        <p:spPr>
          <a:xfrm>
            <a:off x="215130" y="5268630"/>
            <a:ext cx="6093724" cy="405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07000"/>
              </a:lnSpc>
              <a:spcAft>
                <a:spcPts val="800"/>
              </a:spcAft>
            </a:pP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</a:t>
            </a:r>
            <a:r>
              <a:rPr lang="en-US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in the number of shareholders</a:t>
            </a:r>
            <a:endParaRPr lang="en-GB" sz="1400" i="1" dirty="0">
              <a:solidFill>
                <a:srgbClr val="3C42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07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F90D17-AFB1-6E57-C9C4-491844161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68" b="11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667352-62E5-B914-E5D0-E0184A7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8</a:t>
            </a:fld>
            <a:endParaRPr lang="ro-RO"/>
          </a:p>
        </p:txBody>
      </p:sp>
      <p:pic>
        <p:nvPicPr>
          <p:cNvPr id="3" name="Graphic 2" descr="Badge outline">
            <a:extLst>
              <a:ext uri="{FF2B5EF4-FFF2-40B4-BE49-F238E27FC236}">
                <a16:creationId xmlns:a16="http://schemas.microsoft.com/office/drawing/2014/main" id="{1E3752DE-B69B-4562-4A3B-E849810F6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180" y="211725"/>
            <a:ext cx="2282276" cy="2282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CE63C-E0EA-37DB-F51E-302670614398}"/>
              </a:ext>
            </a:extLst>
          </p:cNvPr>
          <p:cNvSpPr txBox="1"/>
          <p:nvPr/>
        </p:nvSpPr>
        <p:spPr>
          <a:xfrm>
            <a:off x="346675" y="2705725"/>
            <a:ext cx="33951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en-GB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o-RO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RESULTS &amp; OUTLOOK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1B24A-B490-347A-3C59-4001FF302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87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49D3AC-3F42-4D74-2977-B3CFC12F1C5C}"/>
              </a:ext>
            </a:extLst>
          </p:cNvPr>
          <p:cNvCxnSpPr>
            <a:cxnSpLocks/>
          </p:cNvCxnSpPr>
          <p:nvPr/>
        </p:nvCxnSpPr>
        <p:spPr>
          <a:xfrm>
            <a:off x="9983343" y="2652233"/>
            <a:ext cx="0" cy="5966505"/>
          </a:xfrm>
          <a:prstGeom prst="line">
            <a:avLst/>
          </a:prstGeom>
          <a:ln>
            <a:solidFill>
              <a:schemeClr val="bg1">
                <a:lumMod val="9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4A2FA8E-2541-00CC-DA67-153C5DD64D1D}"/>
              </a:ext>
            </a:extLst>
          </p:cNvPr>
          <p:cNvSpPr/>
          <p:nvPr/>
        </p:nvSpPr>
        <p:spPr>
          <a:xfrm>
            <a:off x="3785086" y="2364419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D3ACAA0-3C82-6074-66AC-312B910DB2A5}"/>
              </a:ext>
            </a:extLst>
          </p:cNvPr>
          <p:cNvGrpSpPr/>
          <p:nvPr/>
        </p:nvGrpSpPr>
        <p:grpSpPr>
          <a:xfrm>
            <a:off x="364505" y="2356381"/>
            <a:ext cx="3176350" cy="677033"/>
            <a:chOff x="10296489" y="3977640"/>
            <a:chExt cx="2839193" cy="1525211"/>
          </a:xfrm>
          <a:noFill/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697D35E-2959-2D44-2D17-2A3AFB52CD98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6C70D652-CB77-3208-8D31-8F62B1B0F5C7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latin typeface="+mj-lt"/>
              </a:endParaRPr>
            </a:p>
          </p:txBody>
        </p:sp>
      </p:grp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C1399B51-0A16-0C78-7BFC-CEEB21A17D89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148" descr="Logo&#10;&#10;Description automatically generated">
            <a:extLst>
              <a:ext uri="{FF2B5EF4-FFF2-40B4-BE49-F238E27FC236}">
                <a16:creationId xmlns:a16="http://schemas.microsoft.com/office/drawing/2014/main" id="{A906725C-C327-D652-ACEE-69946A855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  <a:noFill/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6F4DBD5D-7334-063B-FA3B-0BD8FF7FD65B}"/>
              </a:ext>
            </a:extLst>
          </p:cNvPr>
          <p:cNvSpPr txBox="1"/>
          <p:nvPr/>
        </p:nvSpPr>
        <p:spPr>
          <a:xfrm>
            <a:off x="1211579" y="420564"/>
            <a:ext cx="1060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 RESULTS IN 2024, 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TURNOVER +16%, NET PROFIT +40%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68E5E1-0B70-8B4D-197F-38577F715CAB}"/>
              </a:ext>
            </a:extLst>
          </p:cNvPr>
          <p:cNvSpPr txBox="1"/>
          <p:nvPr/>
        </p:nvSpPr>
        <p:spPr>
          <a:xfrm>
            <a:off x="415812" y="3238305"/>
            <a:ext cx="18113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PROFIT </a:t>
            </a:r>
            <a:endParaRPr lang="ro-RO" sz="16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27A9B0-AAC4-3B08-5D5D-D8F9AE91AA24}"/>
              </a:ext>
            </a:extLst>
          </p:cNvPr>
          <p:cNvSpPr txBox="1"/>
          <p:nvPr/>
        </p:nvSpPr>
        <p:spPr>
          <a:xfrm>
            <a:off x="1124960" y="2448615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175.70 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5BA329-A4AE-4F24-46D1-B570FADF58EF}"/>
              </a:ext>
            </a:extLst>
          </p:cNvPr>
          <p:cNvSpPr txBox="1"/>
          <p:nvPr/>
        </p:nvSpPr>
        <p:spPr>
          <a:xfrm>
            <a:off x="3604291" y="2354662"/>
            <a:ext cx="2608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+16.44%</a:t>
            </a:r>
          </a:p>
          <a:p>
            <a:pPr algn="ctr"/>
            <a:r>
              <a:rPr lang="en-GB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ro-RO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</a:t>
            </a:r>
            <a:r>
              <a:rPr lang="en-US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595E57-2A30-6DC2-46D6-BF42D52CBEC9}"/>
              </a:ext>
            </a:extLst>
          </p:cNvPr>
          <p:cNvSpPr txBox="1"/>
          <p:nvPr/>
        </p:nvSpPr>
        <p:spPr>
          <a:xfrm>
            <a:off x="451292" y="1982213"/>
            <a:ext cx="143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TURNOVER 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F340444-7640-454A-E4C6-B1B1ED981EFF}"/>
              </a:ext>
            </a:extLst>
          </p:cNvPr>
          <p:cNvCxnSpPr>
            <a:cxnSpLocks/>
          </p:cNvCxnSpPr>
          <p:nvPr/>
        </p:nvCxnSpPr>
        <p:spPr>
          <a:xfrm>
            <a:off x="451507" y="2998893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CF52164E-D062-28F4-A872-44D382A3D5BA}"/>
              </a:ext>
            </a:extLst>
          </p:cNvPr>
          <p:cNvSpPr/>
          <p:nvPr/>
        </p:nvSpPr>
        <p:spPr>
          <a:xfrm>
            <a:off x="5895710" y="2358014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+mj-lt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3B76C4CF-D049-BDF4-CC6A-0CB6D3A4342F}"/>
              </a:ext>
            </a:extLst>
          </p:cNvPr>
          <p:cNvSpPr/>
          <p:nvPr/>
        </p:nvSpPr>
        <p:spPr>
          <a:xfrm flipV="1">
            <a:off x="365219" y="2697577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33DD96A1-1A1A-DF5F-76B6-E6A298158C36}"/>
              </a:ext>
            </a:extLst>
          </p:cNvPr>
          <p:cNvSpPr txBox="1"/>
          <p:nvPr/>
        </p:nvSpPr>
        <p:spPr>
          <a:xfrm>
            <a:off x="465249" y="4349098"/>
            <a:ext cx="14653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EBITDA</a:t>
            </a:r>
            <a:endParaRPr lang="ro-RO" sz="16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61A80956-890E-4221-7957-0BDFD8769885}"/>
              </a:ext>
            </a:extLst>
          </p:cNvPr>
          <p:cNvSpPr/>
          <p:nvPr/>
        </p:nvSpPr>
        <p:spPr>
          <a:xfrm flipV="1">
            <a:off x="5894125" y="2695894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53411B82-E878-EFB7-20EC-9D145D748755}"/>
              </a:ext>
            </a:extLst>
          </p:cNvPr>
          <p:cNvGrpSpPr/>
          <p:nvPr/>
        </p:nvGrpSpPr>
        <p:grpSpPr>
          <a:xfrm>
            <a:off x="366777" y="3586951"/>
            <a:ext cx="3176350" cy="677033"/>
            <a:chOff x="10296489" y="3977640"/>
            <a:chExt cx="2839193" cy="1525211"/>
          </a:xfrm>
          <a:noFill/>
        </p:grpSpPr>
        <p:sp>
          <p:nvSpPr>
            <p:cNvPr id="216" name="Rectangle: Rounded Corners 215">
              <a:extLst>
                <a:ext uri="{FF2B5EF4-FFF2-40B4-BE49-F238E27FC236}">
                  <a16:creationId xmlns:a16="http://schemas.microsoft.com/office/drawing/2014/main" id="{BA819F4A-43EC-D795-177B-7248AC061117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217" name="Rectangle: Rounded Corners 216">
              <a:extLst>
                <a:ext uri="{FF2B5EF4-FFF2-40B4-BE49-F238E27FC236}">
                  <a16:creationId xmlns:a16="http://schemas.microsoft.com/office/drawing/2014/main" id="{FAC28B03-9432-D01A-4369-AB2C964DCA80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latin typeface="+mj-lt"/>
              </a:endParaRPr>
            </a:p>
          </p:txBody>
        </p: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056302D0-51E2-901A-BAD5-FB56BA275FB2}"/>
              </a:ext>
            </a:extLst>
          </p:cNvPr>
          <p:cNvSpPr txBox="1"/>
          <p:nvPr/>
        </p:nvSpPr>
        <p:spPr>
          <a:xfrm>
            <a:off x="1127232" y="3679185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en-GB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mil.</a:t>
            </a: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A4D4BE61-2D30-F3B0-3FE0-D0C3993DFDF9}"/>
              </a:ext>
            </a:extLst>
          </p:cNvPr>
          <p:cNvSpPr/>
          <p:nvPr/>
        </p:nvSpPr>
        <p:spPr>
          <a:xfrm>
            <a:off x="3759672" y="3595163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0BAE249F-CC52-E901-2866-75B46B91077E}"/>
              </a:ext>
            </a:extLst>
          </p:cNvPr>
          <p:cNvSpPr txBox="1"/>
          <p:nvPr/>
        </p:nvSpPr>
        <p:spPr>
          <a:xfrm>
            <a:off x="3533246" y="3602136"/>
            <a:ext cx="2608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+40.02% </a:t>
            </a:r>
          </a:p>
          <a:p>
            <a:pPr algn="ctr"/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id="{B3835C5A-EB83-8A7A-F98C-CC8AD4AAA56F}"/>
              </a:ext>
            </a:extLst>
          </p:cNvPr>
          <p:cNvSpPr/>
          <p:nvPr/>
        </p:nvSpPr>
        <p:spPr>
          <a:xfrm>
            <a:off x="5870296" y="3588758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+mj-lt"/>
            </a:endParaRP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01A494F2-BDEB-D627-620C-AFB1CC9E0C5E}"/>
              </a:ext>
            </a:extLst>
          </p:cNvPr>
          <p:cNvCxnSpPr>
            <a:cxnSpLocks/>
          </p:cNvCxnSpPr>
          <p:nvPr/>
        </p:nvCxnSpPr>
        <p:spPr>
          <a:xfrm>
            <a:off x="453779" y="4229463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DF4D8546-BFEB-E2D8-E9EB-98CD51AD1958}"/>
              </a:ext>
            </a:extLst>
          </p:cNvPr>
          <p:cNvSpPr/>
          <p:nvPr/>
        </p:nvSpPr>
        <p:spPr>
          <a:xfrm flipV="1">
            <a:off x="5868711" y="3926638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E045D5B6-4163-963E-1EDD-695567B35243}"/>
              </a:ext>
            </a:extLst>
          </p:cNvPr>
          <p:cNvSpPr/>
          <p:nvPr/>
        </p:nvSpPr>
        <p:spPr>
          <a:xfrm flipV="1">
            <a:off x="367491" y="3928147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B36411AF-71CC-FF71-43AD-56E7406BFD0C}"/>
              </a:ext>
            </a:extLst>
          </p:cNvPr>
          <p:cNvGrpSpPr/>
          <p:nvPr/>
        </p:nvGrpSpPr>
        <p:grpSpPr>
          <a:xfrm>
            <a:off x="382697" y="4694699"/>
            <a:ext cx="3176350" cy="677033"/>
            <a:chOff x="10296489" y="3977640"/>
            <a:chExt cx="2839193" cy="1525211"/>
          </a:xfrm>
          <a:noFill/>
        </p:grpSpPr>
        <p:sp>
          <p:nvSpPr>
            <p:cNvPr id="246" name="Rectangle: Rounded Corners 245">
              <a:extLst>
                <a:ext uri="{FF2B5EF4-FFF2-40B4-BE49-F238E27FC236}">
                  <a16:creationId xmlns:a16="http://schemas.microsoft.com/office/drawing/2014/main" id="{C15B82B6-EF1F-9217-9CDA-2B9787B09CAB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F7457C8A-9939-DBCC-B641-7B07E3D29BC0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latin typeface="+mj-lt"/>
              </a:endParaRPr>
            </a:p>
          </p:txBody>
        </p:sp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B01D8D39-92AE-09CC-700D-57429684A0F1}"/>
              </a:ext>
            </a:extLst>
          </p:cNvPr>
          <p:cNvSpPr txBox="1"/>
          <p:nvPr/>
        </p:nvSpPr>
        <p:spPr>
          <a:xfrm>
            <a:off x="1143152" y="4786933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70.72 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</a:p>
        </p:txBody>
      </p:sp>
      <p:sp>
        <p:nvSpPr>
          <p:cNvPr id="249" name="Rectangle: Rounded Corners 248">
            <a:extLst>
              <a:ext uri="{FF2B5EF4-FFF2-40B4-BE49-F238E27FC236}">
                <a16:creationId xmlns:a16="http://schemas.microsoft.com/office/drawing/2014/main" id="{31C07DC4-9A73-68D4-D6F8-FFC673891577}"/>
              </a:ext>
            </a:extLst>
          </p:cNvPr>
          <p:cNvSpPr/>
          <p:nvPr/>
        </p:nvSpPr>
        <p:spPr>
          <a:xfrm>
            <a:off x="3775592" y="4702911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FC5E413D-368D-3FE2-330E-28F7F759B5C8}"/>
              </a:ext>
            </a:extLst>
          </p:cNvPr>
          <p:cNvSpPr txBox="1"/>
          <p:nvPr/>
        </p:nvSpPr>
        <p:spPr>
          <a:xfrm>
            <a:off x="3549166" y="4709884"/>
            <a:ext cx="2608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+31.02</a:t>
            </a:r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</a:p>
          <a:p>
            <a:pPr algn="ctr"/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1" name="Rectangle: Rounded Corners 250">
            <a:extLst>
              <a:ext uri="{FF2B5EF4-FFF2-40B4-BE49-F238E27FC236}">
                <a16:creationId xmlns:a16="http://schemas.microsoft.com/office/drawing/2014/main" id="{27147654-8E18-6ADF-11A0-99AFC9CDC725}"/>
              </a:ext>
            </a:extLst>
          </p:cNvPr>
          <p:cNvSpPr/>
          <p:nvPr/>
        </p:nvSpPr>
        <p:spPr>
          <a:xfrm>
            <a:off x="5886216" y="4696506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+mj-lt"/>
            </a:endParaRP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05626BA5-5719-1F14-F97E-0BE6181AED91}"/>
              </a:ext>
            </a:extLst>
          </p:cNvPr>
          <p:cNvCxnSpPr>
            <a:cxnSpLocks/>
          </p:cNvCxnSpPr>
          <p:nvPr/>
        </p:nvCxnSpPr>
        <p:spPr>
          <a:xfrm>
            <a:off x="469699" y="5337211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8F1C17D6-8A1B-4FF0-5761-57ADCDE38360}"/>
              </a:ext>
            </a:extLst>
          </p:cNvPr>
          <p:cNvSpPr/>
          <p:nvPr/>
        </p:nvSpPr>
        <p:spPr>
          <a:xfrm flipV="1">
            <a:off x="5884633" y="5048038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id="{66A8B99F-3496-2362-1CE4-458B124F68F2}"/>
              </a:ext>
            </a:extLst>
          </p:cNvPr>
          <p:cNvSpPr/>
          <p:nvPr/>
        </p:nvSpPr>
        <p:spPr>
          <a:xfrm flipV="1">
            <a:off x="373727" y="5048038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69" name="Rectangle: Rounded Corners 268">
            <a:extLst>
              <a:ext uri="{FF2B5EF4-FFF2-40B4-BE49-F238E27FC236}">
                <a16:creationId xmlns:a16="http://schemas.microsoft.com/office/drawing/2014/main" id="{8C9FF40F-EAF5-12F6-A7CE-9181552E5164}"/>
              </a:ext>
            </a:extLst>
          </p:cNvPr>
          <p:cNvSpPr/>
          <p:nvPr/>
        </p:nvSpPr>
        <p:spPr>
          <a:xfrm>
            <a:off x="9696851" y="2353044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854E2606-C47C-61D9-3739-886CF18B4532}"/>
              </a:ext>
            </a:extLst>
          </p:cNvPr>
          <p:cNvGrpSpPr/>
          <p:nvPr/>
        </p:nvGrpSpPr>
        <p:grpSpPr>
          <a:xfrm>
            <a:off x="6276270" y="2345006"/>
            <a:ext cx="3176350" cy="677033"/>
            <a:chOff x="10296489" y="3977640"/>
            <a:chExt cx="2839193" cy="1525211"/>
          </a:xfrm>
          <a:noFill/>
        </p:grpSpPr>
        <p:sp>
          <p:nvSpPr>
            <p:cNvPr id="271" name="Rectangle: Rounded Corners 270">
              <a:extLst>
                <a:ext uri="{FF2B5EF4-FFF2-40B4-BE49-F238E27FC236}">
                  <a16:creationId xmlns:a16="http://schemas.microsoft.com/office/drawing/2014/main" id="{7808C6C1-FB93-23FC-A57F-CF8220F5B44A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272" name="Rectangle: Rounded Corners 271">
              <a:extLst>
                <a:ext uri="{FF2B5EF4-FFF2-40B4-BE49-F238E27FC236}">
                  <a16:creationId xmlns:a16="http://schemas.microsoft.com/office/drawing/2014/main" id="{7A68F5ED-361F-A008-D594-B16F5A73923A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latin typeface="+mj-lt"/>
              </a:endParaRPr>
            </a:p>
          </p:txBody>
        </p:sp>
      </p:grpSp>
      <p:sp>
        <p:nvSpPr>
          <p:cNvPr id="273" name="TextBox 272">
            <a:extLst>
              <a:ext uri="{FF2B5EF4-FFF2-40B4-BE49-F238E27FC236}">
                <a16:creationId xmlns:a16="http://schemas.microsoft.com/office/drawing/2014/main" id="{3EB31FCF-ED51-E0E1-1684-6689377FD7DE}"/>
              </a:ext>
            </a:extLst>
          </p:cNvPr>
          <p:cNvSpPr txBox="1"/>
          <p:nvPr/>
        </p:nvSpPr>
        <p:spPr>
          <a:xfrm>
            <a:off x="7036725" y="2437240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2</a:t>
            </a:r>
            <a:r>
              <a:rPr lang="en-GB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.39 mil.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5C713430-0A09-4A0E-633D-A7F1A8AAD053}"/>
              </a:ext>
            </a:extLst>
          </p:cNvPr>
          <p:cNvSpPr txBox="1"/>
          <p:nvPr/>
        </p:nvSpPr>
        <p:spPr>
          <a:xfrm>
            <a:off x="9516056" y="2343287"/>
            <a:ext cx="2608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+19</a:t>
            </a:r>
            <a:r>
              <a:rPr lang="ro-RO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95</a:t>
            </a:r>
            <a:r>
              <a:rPr lang="ro-RO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  <a:p>
            <a:pPr algn="ctr"/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31.</a:t>
            </a:r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.202</a:t>
            </a:r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8AEDCFEA-5C0B-2798-DC31-CF01443B3D2B}"/>
              </a:ext>
            </a:extLst>
          </p:cNvPr>
          <p:cNvCxnSpPr>
            <a:cxnSpLocks/>
          </p:cNvCxnSpPr>
          <p:nvPr/>
        </p:nvCxnSpPr>
        <p:spPr>
          <a:xfrm>
            <a:off x="6363272" y="2987518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ectangle: Rounded Corners 275">
            <a:extLst>
              <a:ext uri="{FF2B5EF4-FFF2-40B4-BE49-F238E27FC236}">
                <a16:creationId xmlns:a16="http://schemas.microsoft.com/office/drawing/2014/main" id="{6F1BC887-E880-E870-A77E-5D0321540451}"/>
              </a:ext>
            </a:extLst>
          </p:cNvPr>
          <p:cNvSpPr/>
          <p:nvPr/>
        </p:nvSpPr>
        <p:spPr>
          <a:xfrm>
            <a:off x="11807475" y="2346639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+mj-lt"/>
            </a:endParaRPr>
          </a:p>
        </p:txBody>
      </p:sp>
      <p:sp>
        <p:nvSpPr>
          <p:cNvPr id="277" name="Rectangle: Rounded Corners 276">
            <a:extLst>
              <a:ext uri="{FF2B5EF4-FFF2-40B4-BE49-F238E27FC236}">
                <a16:creationId xmlns:a16="http://schemas.microsoft.com/office/drawing/2014/main" id="{9783C38B-623A-0E5F-C3DE-75AF89FF5DDE}"/>
              </a:ext>
            </a:extLst>
          </p:cNvPr>
          <p:cNvSpPr/>
          <p:nvPr/>
        </p:nvSpPr>
        <p:spPr>
          <a:xfrm flipV="1">
            <a:off x="6276984" y="2686202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78" name="Rectangle: Rounded Corners 277">
            <a:extLst>
              <a:ext uri="{FF2B5EF4-FFF2-40B4-BE49-F238E27FC236}">
                <a16:creationId xmlns:a16="http://schemas.microsoft.com/office/drawing/2014/main" id="{34C3EA3B-EDEA-5ED3-7006-FF86F6A974ED}"/>
              </a:ext>
            </a:extLst>
          </p:cNvPr>
          <p:cNvSpPr/>
          <p:nvPr/>
        </p:nvSpPr>
        <p:spPr>
          <a:xfrm flipV="1">
            <a:off x="11805890" y="2684519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46DB41C1-72BB-9307-946D-250FA3132A30}"/>
              </a:ext>
            </a:extLst>
          </p:cNvPr>
          <p:cNvSpPr txBox="1"/>
          <p:nvPr/>
        </p:nvSpPr>
        <p:spPr>
          <a:xfrm>
            <a:off x="6287012" y="1971919"/>
            <a:ext cx="143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ASSETS</a:t>
            </a:r>
            <a:r>
              <a:rPr lang="ro-RO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193A4A77-FD3D-3AFE-7D8D-1F8877431C1E}"/>
              </a:ext>
            </a:extLst>
          </p:cNvPr>
          <p:cNvGrpSpPr/>
          <p:nvPr/>
        </p:nvGrpSpPr>
        <p:grpSpPr>
          <a:xfrm>
            <a:off x="6268786" y="3576323"/>
            <a:ext cx="3176350" cy="677033"/>
            <a:chOff x="10296489" y="3977640"/>
            <a:chExt cx="2839193" cy="1525211"/>
          </a:xfrm>
          <a:noFill/>
        </p:grpSpPr>
        <p:sp>
          <p:nvSpPr>
            <p:cNvPr id="281" name="Rectangle: Rounded Corners 280">
              <a:extLst>
                <a:ext uri="{FF2B5EF4-FFF2-40B4-BE49-F238E27FC236}">
                  <a16:creationId xmlns:a16="http://schemas.microsoft.com/office/drawing/2014/main" id="{875096D6-AD04-0F08-D33B-BB8DABE12350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282" name="Rectangle: Rounded Corners 281">
              <a:extLst>
                <a:ext uri="{FF2B5EF4-FFF2-40B4-BE49-F238E27FC236}">
                  <a16:creationId xmlns:a16="http://schemas.microsoft.com/office/drawing/2014/main" id="{F81BAB60-635A-9010-49FF-AF36FB298506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latin typeface="+mj-lt"/>
              </a:endParaRPr>
            </a:p>
          </p:txBody>
        </p:sp>
      </p:grpSp>
      <p:sp>
        <p:nvSpPr>
          <p:cNvPr id="283" name="TextBox 282">
            <a:extLst>
              <a:ext uri="{FF2B5EF4-FFF2-40B4-BE49-F238E27FC236}">
                <a16:creationId xmlns:a16="http://schemas.microsoft.com/office/drawing/2014/main" id="{8AF0A2B1-9748-2927-A467-4E750795B230}"/>
              </a:ext>
            </a:extLst>
          </p:cNvPr>
          <p:cNvSpPr txBox="1"/>
          <p:nvPr/>
        </p:nvSpPr>
        <p:spPr>
          <a:xfrm>
            <a:off x="7029241" y="3668557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361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mil.</a:t>
            </a:r>
            <a:endParaRPr lang="ro-RO" sz="105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4" name="Rectangle: Rounded Corners 283">
            <a:extLst>
              <a:ext uri="{FF2B5EF4-FFF2-40B4-BE49-F238E27FC236}">
                <a16:creationId xmlns:a16="http://schemas.microsoft.com/office/drawing/2014/main" id="{418E27A0-4738-F921-6AD1-B84DF8CA5F92}"/>
              </a:ext>
            </a:extLst>
          </p:cNvPr>
          <p:cNvSpPr/>
          <p:nvPr/>
        </p:nvSpPr>
        <p:spPr>
          <a:xfrm>
            <a:off x="9661681" y="3584535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6C9B6EC0-5E2D-DF5B-EDD8-639F2062FE88}"/>
              </a:ext>
            </a:extLst>
          </p:cNvPr>
          <p:cNvSpPr txBox="1"/>
          <p:nvPr/>
        </p:nvSpPr>
        <p:spPr>
          <a:xfrm>
            <a:off x="9435255" y="3591508"/>
            <a:ext cx="2608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+17.44% </a:t>
            </a:r>
          </a:p>
          <a:p>
            <a:pPr algn="ctr"/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 31.12.2023</a:t>
            </a:r>
          </a:p>
          <a:p>
            <a:pPr algn="ctr"/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6" name="Rectangle: Rounded Corners 285">
            <a:extLst>
              <a:ext uri="{FF2B5EF4-FFF2-40B4-BE49-F238E27FC236}">
                <a16:creationId xmlns:a16="http://schemas.microsoft.com/office/drawing/2014/main" id="{795DE622-E09A-4F37-CB0D-3AC1B87D5BF0}"/>
              </a:ext>
            </a:extLst>
          </p:cNvPr>
          <p:cNvSpPr/>
          <p:nvPr/>
        </p:nvSpPr>
        <p:spPr>
          <a:xfrm>
            <a:off x="11772305" y="3578130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+mj-lt"/>
            </a:endParaRPr>
          </a:p>
        </p:txBody>
      </p: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F436E2F7-F32E-9873-F257-A5C177FB2694}"/>
              </a:ext>
            </a:extLst>
          </p:cNvPr>
          <p:cNvCxnSpPr>
            <a:cxnSpLocks/>
          </p:cNvCxnSpPr>
          <p:nvPr/>
        </p:nvCxnSpPr>
        <p:spPr>
          <a:xfrm>
            <a:off x="6355788" y="4218835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TextBox 289">
            <a:extLst>
              <a:ext uri="{FF2B5EF4-FFF2-40B4-BE49-F238E27FC236}">
                <a16:creationId xmlns:a16="http://schemas.microsoft.com/office/drawing/2014/main" id="{B68799ED-CD8F-B335-8D0B-A0FDA574D12E}"/>
              </a:ext>
            </a:extLst>
          </p:cNvPr>
          <p:cNvSpPr txBox="1"/>
          <p:nvPr/>
        </p:nvSpPr>
        <p:spPr>
          <a:xfrm>
            <a:off x="6296525" y="3244298"/>
            <a:ext cx="1591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ASSETS</a:t>
            </a:r>
            <a:r>
              <a:rPr lang="ro-RO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91" name="Rectangle: Rounded Corners 290">
            <a:extLst>
              <a:ext uri="{FF2B5EF4-FFF2-40B4-BE49-F238E27FC236}">
                <a16:creationId xmlns:a16="http://schemas.microsoft.com/office/drawing/2014/main" id="{81130737-8744-5868-DB66-CE01B41F7DDF}"/>
              </a:ext>
            </a:extLst>
          </p:cNvPr>
          <p:cNvSpPr/>
          <p:nvPr/>
        </p:nvSpPr>
        <p:spPr>
          <a:xfrm flipV="1">
            <a:off x="6265608" y="3944079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92" name="Rectangle: Rounded Corners 291">
            <a:extLst>
              <a:ext uri="{FF2B5EF4-FFF2-40B4-BE49-F238E27FC236}">
                <a16:creationId xmlns:a16="http://schemas.microsoft.com/office/drawing/2014/main" id="{ACFCF05C-C51A-D6FB-B59F-2DA4B6771877}"/>
              </a:ext>
            </a:extLst>
          </p:cNvPr>
          <p:cNvSpPr/>
          <p:nvPr/>
        </p:nvSpPr>
        <p:spPr>
          <a:xfrm flipV="1">
            <a:off x="11780866" y="3928748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D386F054-BA53-2A49-E962-1E9748FC939A}"/>
              </a:ext>
            </a:extLst>
          </p:cNvPr>
          <p:cNvGrpSpPr/>
          <p:nvPr/>
        </p:nvGrpSpPr>
        <p:grpSpPr>
          <a:xfrm>
            <a:off x="6280819" y="4696971"/>
            <a:ext cx="3176350" cy="677033"/>
            <a:chOff x="10296489" y="3977640"/>
            <a:chExt cx="2839193" cy="1525211"/>
          </a:xfrm>
          <a:noFill/>
        </p:grpSpPr>
        <p:sp>
          <p:nvSpPr>
            <p:cNvPr id="294" name="Rectangle: Rounded Corners 293">
              <a:extLst>
                <a:ext uri="{FF2B5EF4-FFF2-40B4-BE49-F238E27FC236}">
                  <a16:creationId xmlns:a16="http://schemas.microsoft.com/office/drawing/2014/main" id="{B6FD9CA8-CD27-D998-D985-D9BFEE66F740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DFADADBE-2BF9-C2B3-6058-82BADA5C0ABC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latin typeface="+mj-lt"/>
              </a:endParaRPr>
            </a:p>
          </p:txBody>
        </p:sp>
      </p:grpSp>
      <p:sp>
        <p:nvSpPr>
          <p:cNvPr id="296" name="TextBox 295">
            <a:extLst>
              <a:ext uri="{FF2B5EF4-FFF2-40B4-BE49-F238E27FC236}">
                <a16:creationId xmlns:a16="http://schemas.microsoft.com/office/drawing/2014/main" id="{D6469F1F-93D1-A92C-E348-9B6F6716124A}"/>
              </a:ext>
            </a:extLst>
          </p:cNvPr>
          <p:cNvSpPr txBox="1"/>
          <p:nvPr/>
        </p:nvSpPr>
        <p:spPr>
          <a:xfrm>
            <a:off x="7041274" y="4789205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164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99 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</a:p>
        </p:txBody>
      </p: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20CE237A-647E-A057-34D6-5F198FB75BCD}"/>
              </a:ext>
            </a:extLst>
          </p:cNvPr>
          <p:cNvSpPr/>
          <p:nvPr/>
        </p:nvSpPr>
        <p:spPr>
          <a:xfrm>
            <a:off x="9673714" y="4705183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0C5957EC-AD03-10B1-1293-5914E09B157D}"/>
              </a:ext>
            </a:extLst>
          </p:cNvPr>
          <p:cNvSpPr txBox="1"/>
          <p:nvPr/>
        </p:nvSpPr>
        <p:spPr>
          <a:xfrm>
            <a:off x="9447288" y="4712156"/>
            <a:ext cx="2608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+23.73% </a:t>
            </a:r>
          </a:p>
          <a:p>
            <a:pPr algn="ctr"/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 31.12.2023</a:t>
            </a:r>
          </a:p>
          <a:p>
            <a:pPr algn="ctr"/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9" name="Rectangle: Rounded Corners 298">
            <a:extLst>
              <a:ext uri="{FF2B5EF4-FFF2-40B4-BE49-F238E27FC236}">
                <a16:creationId xmlns:a16="http://schemas.microsoft.com/office/drawing/2014/main" id="{CF81C00D-D679-C49B-FC5A-C7DDC192C0AD}"/>
              </a:ext>
            </a:extLst>
          </p:cNvPr>
          <p:cNvSpPr/>
          <p:nvPr/>
        </p:nvSpPr>
        <p:spPr>
          <a:xfrm>
            <a:off x="11784338" y="4698778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+mj-lt"/>
            </a:endParaRPr>
          </a:p>
        </p:txBody>
      </p: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EA39E0EF-F6D2-0101-D78F-1577F2460211}"/>
              </a:ext>
            </a:extLst>
          </p:cNvPr>
          <p:cNvCxnSpPr>
            <a:cxnSpLocks/>
          </p:cNvCxnSpPr>
          <p:nvPr/>
        </p:nvCxnSpPr>
        <p:spPr>
          <a:xfrm>
            <a:off x="6367821" y="5339483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Rectangle: Rounded Corners 300">
            <a:extLst>
              <a:ext uri="{FF2B5EF4-FFF2-40B4-BE49-F238E27FC236}">
                <a16:creationId xmlns:a16="http://schemas.microsoft.com/office/drawing/2014/main" id="{63ED394B-25DA-0153-612B-086A59C2F272}"/>
              </a:ext>
            </a:extLst>
          </p:cNvPr>
          <p:cNvSpPr/>
          <p:nvPr/>
        </p:nvSpPr>
        <p:spPr>
          <a:xfrm flipV="1">
            <a:off x="11782755" y="5050310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302" name="Rectangle: Rounded Corners 301">
            <a:extLst>
              <a:ext uri="{FF2B5EF4-FFF2-40B4-BE49-F238E27FC236}">
                <a16:creationId xmlns:a16="http://schemas.microsoft.com/office/drawing/2014/main" id="{47A68D65-19FC-27B2-EB35-02184FE836AE}"/>
              </a:ext>
            </a:extLst>
          </p:cNvPr>
          <p:cNvSpPr/>
          <p:nvPr/>
        </p:nvSpPr>
        <p:spPr>
          <a:xfrm flipV="1">
            <a:off x="6271849" y="5050310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EE1CB547-B43B-1E32-8659-6A835D0749A2}"/>
              </a:ext>
            </a:extLst>
          </p:cNvPr>
          <p:cNvSpPr txBox="1"/>
          <p:nvPr/>
        </p:nvSpPr>
        <p:spPr>
          <a:xfrm>
            <a:off x="6298798" y="4352048"/>
            <a:ext cx="1591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EQUITY</a:t>
            </a:r>
            <a:endParaRPr lang="ro-RO" sz="16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78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5850</TotalTime>
  <Words>2880</Words>
  <Application>Microsoft Office PowerPoint</Application>
  <PresentationFormat>Widescreen</PresentationFormat>
  <Paragraphs>504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Castellar</vt:lpstr>
      <vt:lpstr>Courier New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Sarca G V Andreea</dc:creator>
  <cp:lastModifiedBy>Angelescu Gabriel</cp:lastModifiedBy>
  <cp:revision>469</cp:revision>
  <cp:lastPrinted>2025-03-03T14:12:04Z</cp:lastPrinted>
  <dcterms:created xsi:type="dcterms:W3CDTF">2022-09-22T10:57:14Z</dcterms:created>
  <dcterms:modified xsi:type="dcterms:W3CDTF">2025-03-04T14:45:46Z</dcterms:modified>
</cp:coreProperties>
</file>