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3.bin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1.bin" ContentType="image/jpeg"/>
  <Override PartName="/ppt/media/image42.bin" ContentType="image/jpeg"/>
  <Override PartName="/ppt/media/image43.bin" ContentType="image/jpeg"/>
  <Override PartName="/ppt/media/image44.bin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1700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60" r:id="rId3"/>
    <p:sldId id="461" r:id="rId4"/>
    <p:sldId id="466" r:id="rId5"/>
    <p:sldId id="432" r:id="rId6"/>
    <p:sldId id="433" r:id="rId7"/>
    <p:sldId id="282" r:id="rId8"/>
    <p:sldId id="285" r:id="rId9"/>
    <p:sldId id="483" r:id="rId10"/>
    <p:sldId id="482" r:id="rId11"/>
    <p:sldId id="435" r:id="rId12"/>
    <p:sldId id="436" r:id="rId13"/>
    <p:sldId id="437" r:id="rId14"/>
    <p:sldId id="484" r:id="rId15"/>
    <p:sldId id="289" r:id="rId16"/>
    <p:sldId id="491" r:id="rId17"/>
    <p:sldId id="492" r:id="rId18"/>
    <p:sldId id="430" r:id="rId19"/>
    <p:sldId id="460" r:id="rId20"/>
    <p:sldId id="283" r:id="rId21"/>
    <p:sldId id="485" r:id="rId22"/>
    <p:sldId id="486" r:id="rId23"/>
    <p:sldId id="487" r:id="rId24"/>
    <p:sldId id="479" r:id="rId25"/>
    <p:sldId id="480" r:id="rId26"/>
    <p:sldId id="488" r:id="rId27"/>
    <p:sldId id="489" r:id="rId28"/>
    <p:sldId id="279" r:id="rId29"/>
    <p:sldId id="354" r:id="rId30"/>
    <p:sldId id="478" r:id="rId31"/>
  </p:sldIdLst>
  <p:sldSz cx="12192000" cy="6858000"/>
  <p:notesSz cx="7010400" cy="92964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B911C-0A44-C896-CDCC-E01802C0F531}" name="Daniela Aldescu (VERTIK)" initials="DA" userId="S::daldescu@vertikgroup.eu::02d38be3-87d1-4341-8ad8-edc61badf429" providerId="AD"/>
  <p188:author id="{995AAE73-41A5-5F4A-90F2-78712119BC4D}" name="Madalina Stanciu (VERTIK)" initials="MS" userId="S::mstanciu@vertikgroup.eu::157a72c8-8b27-47d4-b9cb-f3f78052c39d" providerId="AD"/>
  <p188:author id="{9C8C80DC-2737-02BA-F895-19F59F914A3F}" name="Andreea Irimia (VERTIK)" initials="AI(" userId="S::airimia@vertikgroup.eu::6c309c73-671a-4d5b-9066-d3ab3cc5db4f" providerId="AD"/>
  <p188:author id="{2BABA9DC-31B2-83D5-6A8D-FB75AEE4CD03}" name="Vlad Obreja (VERTIK)" initials="VO" userId="S::vobreja@vertikgroup.eu::3ed25790-2a98-4d36-b70f-54f9ca63ce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303"/>
    <a:srgbClr val="017900"/>
    <a:srgbClr val="3C424F"/>
    <a:srgbClr val="3C4245"/>
    <a:srgbClr val="6A7D93"/>
    <a:srgbClr val="9E9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9EB313-ACF9-4F29-934E-825D92D50566}" v="200" dt="2024-11-27T13:13:29.293"/>
    <p1510:client id="{B9CD1EB1-BE46-4004-A96F-CAC638C07F8E}" v="8" dt="2024-11-27T12:49:49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2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mstanciu_vertikgroup_eu/Documents/Documents/Desktop/New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mstanciu_vertikgroup_eu/Documents/Documents/Desktop/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GB" sz="12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2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 of milk collected at the regional level,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GB" sz="1200" b="1" i="1" u="none" strike="noStrike" kern="1200" spc="0" baseline="0" dirty="0" smtClean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5A-4B19-8DC6-CAC78E40B4AA}"/>
              </c:ext>
            </c:extLst>
          </c:dPt>
          <c:dPt>
            <c:idx val="1"/>
            <c:invertIfNegative val="0"/>
            <c:bubble3D val="0"/>
            <c:spPr>
              <a:solidFill>
                <a:srgbClr val="FAA3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5A-4B19-8DC6-CAC78E40B4AA}"/>
              </c:ext>
            </c:extLst>
          </c:dPt>
          <c:dPt>
            <c:idx val="2"/>
            <c:invertIfNegative val="0"/>
            <c:bubble3D val="0"/>
            <c:spPr>
              <a:solidFill>
                <a:srgbClr val="01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05A-4B19-8DC6-CAC78E40B4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BD7AB61A-D705-4264-824E-6F2CEB580C6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5A-4B19-8DC6-CAC78E40B4A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1359AF7C-A61A-4683-84D4-FE774CFC79C4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05A-4B19-8DC6-CAC78E40B4A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+5.3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05A-4B19-8DC6-CAC78E40B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'[EU Prices of cows RAW MILK.xlsx]Sheet1'!$A$21:$A$23</c:f>
              <c:strCache>
                <c:ptCount val="3"/>
                <c:pt idx="0">
                  <c:v>Hungary</c:v>
                </c:pt>
                <c:pt idx="1">
                  <c:v>Poland</c:v>
                </c:pt>
                <c:pt idx="2">
                  <c:v>Romania</c:v>
                </c:pt>
              </c:strCache>
            </c:strRef>
          </c:cat>
          <c:val>
            <c:numRef>
              <c:f>'[EU Prices of cows RAW MILK.xlsx]Sheet1'!$B$21:$B$23</c:f>
              <c:numCache>
                <c:formatCode>General</c:formatCode>
                <c:ptCount val="3"/>
                <c:pt idx="0">
                  <c:v>1.5</c:v>
                </c:pt>
                <c:pt idx="1">
                  <c:v>3.5</c:v>
                </c:pt>
                <c:pt idx="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5A-4B19-8DC6-CAC78E40B4A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03045952"/>
        <c:axId val="403030592"/>
      </c:barChart>
      <c:catAx>
        <c:axId val="403045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03030592"/>
        <c:crosses val="autoZero"/>
        <c:auto val="1"/>
        <c:lblAlgn val="ctr"/>
        <c:lblOffset val="100"/>
        <c:noMultiLvlLbl val="0"/>
      </c:catAx>
      <c:valAx>
        <c:axId val="403030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304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200" b="1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of milk at the region level</a:t>
            </a:r>
          </a:p>
          <a:p>
            <a:pPr>
              <a:defRPr i="1"/>
            </a:pPr>
            <a:r>
              <a:rPr lang="en-GB" sz="1200" b="1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c/kg  </a:t>
            </a:r>
            <a:endParaRPr lang="ro-RO" sz="1200" b="1" i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B2-4B82-A655-775018150C4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B2-4B82-A655-775018150C47}"/>
              </c:ext>
            </c:extLst>
          </c:dPt>
          <c:dPt>
            <c:idx val="2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AA30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B2-4B82-A655-775018150C47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solidFill>
                  <a:srgbClr val="017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8B2-4B82-A655-775018150C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'[EU Prices of cows RAW MILK.xlsx]Sheet1'!$A$7:$A$10</c:f>
              <c:strCache>
                <c:ptCount val="4"/>
                <c:pt idx="0">
                  <c:v>Hungary</c:v>
                </c:pt>
                <c:pt idx="1">
                  <c:v>Bulgaria</c:v>
                </c:pt>
                <c:pt idx="2">
                  <c:v>Poland</c:v>
                </c:pt>
                <c:pt idx="3">
                  <c:v>Romania</c:v>
                </c:pt>
              </c:strCache>
            </c:strRef>
          </c:cat>
          <c:val>
            <c:numRef>
              <c:f>'[EU Prices of cows RAW MILK.xlsx]Sheet1'!$B$7:$B$10</c:f>
              <c:numCache>
                <c:formatCode>0.0</c:formatCode>
                <c:ptCount val="4"/>
                <c:pt idx="0">
                  <c:v>42.24</c:v>
                </c:pt>
                <c:pt idx="1">
                  <c:v>43.83</c:v>
                </c:pt>
                <c:pt idx="2" formatCode="General">
                  <c:v>43.3</c:v>
                </c:pt>
                <c:pt idx="3" formatCode="0">
                  <c:v>45.03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B2-4B82-A655-775018150C4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32861600"/>
        <c:axId val="1032862560"/>
      </c:barChart>
      <c:catAx>
        <c:axId val="103286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32862560"/>
        <c:crosses val="autoZero"/>
        <c:auto val="1"/>
        <c:lblAlgn val="ctr"/>
        <c:lblOffset val="100"/>
        <c:noMultiLvlLbl val="0"/>
      </c:catAx>
      <c:valAx>
        <c:axId val="103286256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03286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67E30-2FCE-4876-9EC8-E00067211D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9FBCF-81A6-404D-B4B0-A2F7D019541A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67D6569-F9EF-4DCB-81DE-546EE17AA92F}" type="par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D27EE59-C865-44BF-BE55-6CDFAD5660C1}" type="sib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93398D-5C17-40BF-8062-71E44A81AEB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2000" b="0" baseline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4 farms will produce over 100 million liters of milk annually </a:t>
          </a:r>
          <a:endParaRPr lang="en-US" sz="1800" b="1" cap="small" baseline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C4B8B12-6DB0-44A4-82AF-148CD816FFB2}" type="par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FBA5B39-AFA6-43CA-90CB-F70C993E7BE4}" type="sib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5B6B65-C98C-43B0-8BE5-D60CD0561DA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20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herd of approx.</a:t>
          </a:r>
          <a:r>
            <a:rPr lang="en-RO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20.000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dairy cows and young stock</a:t>
          </a:r>
          <a:endParaRPr lang="en-US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C901E4-0F44-4DDE-80A9-0C72C4BBE1AF}" type="par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8B13CFD-58D2-46E0-AAA2-6E0F0D0F91B7}" type="sib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C56AFE-A7E5-400A-9571-71F14AF7FFF5}" type="pres">
      <dgm:prSet presAssocID="{E9867E30-2FCE-4876-9EC8-E00067211D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F46BC4-4BA8-4FBC-BCA6-070135FB235A}" type="pres">
      <dgm:prSet presAssocID="{3D19FBCF-81A6-404D-B4B0-A2F7D019541A}" presName="hierRoot1" presStyleCnt="0"/>
      <dgm:spPr/>
    </dgm:pt>
    <dgm:pt modelId="{FCE7F6F8-5EFE-4D27-80D8-52F1D140CF72}" type="pres">
      <dgm:prSet presAssocID="{3D19FBCF-81A6-404D-B4B0-A2F7D019541A}" presName="composite" presStyleCnt="0"/>
      <dgm:spPr/>
    </dgm:pt>
    <dgm:pt modelId="{01A8387B-AD31-46BC-9723-811EB63121D3}" type="pres">
      <dgm:prSet presAssocID="{3D19FBCF-81A6-404D-B4B0-A2F7D019541A}" presName="background" presStyleLbl="node0" presStyleIdx="0" presStyleCnt="3"/>
      <dgm:spPr>
        <a:solidFill>
          <a:srgbClr val="FAA303"/>
        </a:solidFill>
      </dgm:spPr>
    </dgm:pt>
    <dgm:pt modelId="{3A5345AC-AB46-43E3-86CB-89BFAC9388C2}" type="pres">
      <dgm:prSet presAssocID="{3D19FBCF-81A6-404D-B4B0-A2F7D019541A}" presName="text" presStyleLbl="fgAcc0" presStyleIdx="0" presStyleCnt="3" custLinFactNeighborX="-868" custLinFactNeighborY="-1185">
        <dgm:presLayoutVars>
          <dgm:chPref val="3"/>
        </dgm:presLayoutVars>
      </dgm:prSet>
      <dgm:spPr/>
    </dgm:pt>
    <dgm:pt modelId="{F54BC75E-03C6-469C-AC8E-A65AFC13809A}" type="pres">
      <dgm:prSet presAssocID="{3D19FBCF-81A6-404D-B4B0-A2F7D019541A}" presName="hierChild2" presStyleCnt="0"/>
      <dgm:spPr/>
    </dgm:pt>
    <dgm:pt modelId="{1D88627C-F814-47A5-811F-CC23F56DFBA9}" type="pres">
      <dgm:prSet presAssocID="{D793398D-5C17-40BF-8062-71E44A81AEBE}" presName="hierRoot1" presStyleCnt="0"/>
      <dgm:spPr/>
    </dgm:pt>
    <dgm:pt modelId="{7F12F3D7-BC62-458A-80A5-2A4C340E6656}" type="pres">
      <dgm:prSet presAssocID="{D793398D-5C17-40BF-8062-71E44A81AEBE}" presName="composite" presStyleCnt="0"/>
      <dgm:spPr/>
    </dgm:pt>
    <dgm:pt modelId="{C1878271-6C75-497C-B2CE-DB2A2EE8EE4A}" type="pres">
      <dgm:prSet presAssocID="{D793398D-5C17-40BF-8062-71E44A81AEBE}" presName="background" presStyleLbl="node0" presStyleIdx="1" presStyleCnt="3"/>
      <dgm:spPr>
        <a:solidFill>
          <a:srgbClr val="FAA303"/>
        </a:solidFill>
      </dgm:spPr>
    </dgm:pt>
    <dgm:pt modelId="{D1751535-89ED-4A73-A8CB-A6BF2F2AD898}" type="pres">
      <dgm:prSet presAssocID="{D793398D-5C17-40BF-8062-71E44A81AEBE}" presName="text" presStyleLbl="fgAcc0" presStyleIdx="1" presStyleCnt="3">
        <dgm:presLayoutVars>
          <dgm:chPref val="3"/>
        </dgm:presLayoutVars>
      </dgm:prSet>
      <dgm:spPr/>
    </dgm:pt>
    <dgm:pt modelId="{9ED43806-61FE-4A3F-B4DD-500086E2E05A}" type="pres">
      <dgm:prSet presAssocID="{D793398D-5C17-40BF-8062-71E44A81AEBE}" presName="hierChild2" presStyleCnt="0"/>
      <dgm:spPr/>
    </dgm:pt>
    <dgm:pt modelId="{68281EB4-069D-4D12-B058-462BBEAE0A3A}" type="pres">
      <dgm:prSet presAssocID="{4B5B6B65-C98C-43B0-8BE5-D60CD0561DAE}" presName="hierRoot1" presStyleCnt="0"/>
      <dgm:spPr/>
    </dgm:pt>
    <dgm:pt modelId="{FF52E1F1-CBD8-4A21-8184-891E10B35E03}" type="pres">
      <dgm:prSet presAssocID="{4B5B6B65-C98C-43B0-8BE5-D60CD0561DAE}" presName="composite" presStyleCnt="0"/>
      <dgm:spPr/>
    </dgm:pt>
    <dgm:pt modelId="{3C871008-61DA-4A07-9C35-C871A88043DB}" type="pres">
      <dgm:prSet presAssocID="{4B5B6B65-C98C-43B0-8BE5-D60CD0561DAE}" presName="background" presStyleLbl="node0" presStyleIdx="2" presStyleCnt="3"/>
      <dgm:spPr>
        <a:solidFill>
          <a:srgbClr val="FAA303"/>
        </a:solidFill>
      </dgm:spPr>
    </dgm:pt>
    <dgm:pt modelId="{3E978300-0D2C-4142-B11A-61DF31A9BB8E}" type="pres">
      <dgm:prSet presAssocID="{4B5B6B65-C98C-43B0-8BE5-D60CD0561DAE}" presName="text" presStyleLbl="fgAcc0" presStyleIdx="2" presStyleCnt="3">
        <dgm:presLayoutVars>
          <dgm:chPref val="3"/>
        </dgm:presLayoutVars>
      </dgm:prSet>
      <dgm:spPr/>
    </dgm:pt>
    <dgm:pt modelId="{491CCB42-E189-4395-8826-18D917C621D6}" type="pres">
      <dgm:prSet presAssocID="{4B5B6B65-C98C-43B0-8BE5-D60CD0561DAE}" presName="hierChild2" presStyleCnt="0"/>
      <dgm:spPr/>
    </dgm:pt>
  </dgm:ptLst>
  <dgm:cxnLst>
    <dgm:cxn modelId="{DBD21207-6053-4EA2-868C-9C966A059911}" type="presOf" srcId="{E9867E30-2FCE-4876-9EC8-E00067211D91}" destId="{43C56AFE-A7E5-400A-9571-71F14AF7FFF5}" srcOrd="0" destOrd="0" presId="urn:microsoft.com/office/officeart/2005/8/layout/hierarchy1"/>
    <dgm:cxn modelId="{BD0F420A-911B-43D4-A727-1711BD66C67C}" srcId="{E9867E30-2FCE-4876-9EC8-E00067211D91}" destId="{D793398D-5C17-40BF-8062-71E44A81AEBE}" srcOrd="1" destOrd="0" parTransId="{1C4B8B12-6DB0-44A4-82AF-148CD816FFB2}" sibTransId="{3FBA5B39-AFA6-43CA-90CB-F70C993E7BE4}"/>
    <dgm:cxn modelId="{42A8C40C-2DED-46EE-A4FB-6CEB9ECEFE00}" type="presOf" srcId="{3D19FBCF-81A6-404D-B4B0-A2F7D019541A}" destId="{3A5345AC-AB46-43E3-86CB-89BFAC9388C2}" srcOrd="0" destOrd="0" presId="urn:microsoft.com/office/officeart/2005/8/layout/hierarchy1"/>
    <dgm:cxn modelId="{4411D60D-BC2E-4404-A2CA-F4AF6398A030}" srcId="{E9867E30-2FCE-4876-9EC8-E00067211D91}" destId="{4B5B6B65-C98C-43B0-8BE5-D60CD0561DAE}" srcOrd="2" destOrd="0" parTransId="{8CC901E4-0F44-4DDE-80A9-0C72C4BBE1AF}" sibTransId="{D8B13CFD-58D2-46E0-AAA2-6E0F0D0F91B7}"/>
    <dgm:cxn modelId="{7242A124-D0F9-4FA7-9E7C-D38C37CBFDDB}" srcId="{E9867E30-2FCE-4876-9EC8-E00067211D91}" destId="{3D19FBCF-81A6-404D-B4B0-A2F7D019541A}" srcOrd="0" destOrd="0" parTransId="{167D6569-F9EF-4DCB-81DE-546EE17AA92F}" sibTransId="{9D27EE59-C865-44BF-BE55-6CDFAD5660C1}"/>
    <dgm:cxn modelId="{6AAAED88-F966-4B32-8F93-8611B37442D8}" type="presOf" srcId="{D793398D-5C17-40BF-8062-71E44A81AEBE}" destId="{D1751535-89ED-4A73-A8CB-A6BF2F2AD898}" srcOrd="0" destOrd="0" presId="urn:microsoft.com/office/officeart/2005/8/layout/hierarchy1"/>
    <dgm:cxn modelId="{279F9E9A-D9FF-4DAF-9BF3-8ACA2D41A78E}" type="presOf" srcId="{4B5B6B65-C98C-43B0-8BE5-D60CD0561DAE}" destId="{3E978300-0D2C-4142-B11A-61DF31A9BB8E}" srcOrd="0" destOrd="0" presId="urn:microsoft.com/office/officeart/2005/8/layout/hierarchy1"/>
    <dgm:cxn modelId="{5230731C-9B4E-483C-9DB0-91A3E29D5D27}" type="presParOf" srcId="{43C56AFE-A7E5-400A-9571-71F14AF7FFF5}" destId="{18F46BC4-4BA8-4FBC-BCA6-070135FB235A}" srcOrd="0" destOrd="0" presId="urn:microsoft.com/office/officeart/2005/8/layout/hierarchy1"/>
    <dgm:cxn modelId="{3F3A4481-36D4-46D0-B947-0F5D5C916DB2}" type="presParOf" srcId="{18F46BC4-4BA8-4FBC-BCA6-070135FB235A}" destId="{FCE7F6F8-5EFE-4D27-80D8-52F1D140CF72}" srcOrd="0" destOrd="0" presId="urn:microsoft.com/office/officeart/2005/8/layout/hierarchy1"/>
    <dgm:cxn modelId="{62509BDC-EE99-4EDE-8479-BBE0375BC1D3}" type="presParOf" srcId="{FCE7F6F8-5EFE-4D27-80D8-52F1D140CF72}" destId="{01A8387B-AD31-46BC-9723-811EB63121D3}" srcOrd="0" destOrd="0" presId="urn:microsoft.com/office/officeart/2005/8/layout/hierarchy1"/>
    <dgm:cxn modelId="{B1C12C73-D918-43F1-8CE2-1A6869DE9D58}" type="presParOf" srcId="{FCE7F6F8-5EFE-4D27-80D8-52F1D140CF72}" destId="{3A5345AC-AB46-43E3-86CB-89BFAC9388C2}" srcOrd="1" destOrd="0" presId="urn:microsoft.com/office/officeart/2005/8/layout/hierarchy1"/>
    <dgm:cxn modelId="{6938B924-1287-4B8A-B1AD-1CFA379069FC}" type="presParOf" srcId="{18F46BC4-4BA8-4FBC-BCA6-070135FB235A}" destId="{F54BC75E-03C6-469C-AC8E-A65AFC13809A}" srcOrd="1" destOrd="0" presId="urn:microsoft.com/office/officeart/2005/8/layout/hierarchy1"/>
    <dgm:cxn modelId="{5206CD6F-A193-4236-A39C-F70CA4F618F7}" type="presParOf" srcId="{43C56AFE-A7E5-400A-9571-71F14AF7FFF5}" destId="{1D88627C-F814-47A5-811F-CC23F56DFBA9}" srcOrd="1" destOrd="0" presId="urn:microsoft.com/office/officeart/2005/8/layout/hierarchy1"/>
    <dgm:cxn modelId="{A4DA25ED-05A9-45FE-83A1-7A544201A996}" type="presParOf" srcId="{1D88627C-F814-47A5-811F-CC23F56DFBA9}" destId="{7F12F3D7-BC62-458A-80A5-2A4C340E6656}" srcOrd="0" destOrd="0" presId="urn:microsoft.com/office/officeart/2005/8/layout/hierarchy1"/>
    <dgm:cxn modelId="{0BAD8962-0A81-44E0-B98B-0F5DB61AFDAF}" type="presParOf" srcId="{7F12F3D7-BC62-458A-80A5-2A4C340E6656}" destId="{C1878271-6C75-497C-B2CE-DB2A2EE8EE4A}" srcOrd="0" destOrd="0" presId="urn:microsoft.com/office/officeart/2005/8/layout/hierarchy1"/>
    <dgm:cxn modelId="{E0038840-E004-4745-864C-DBF7B333521D}" type="presParOf" srcId="{7F12F3D7-BC62-458A-80A5-2A4C340E6656}" destId="{D1751535-89ED-4A73-A8CB-A6BF2F2AD898}" srcOrd="1" destOrd="0" presId="urn:microsoft.com/office/officeart/2005/8/layout/hierarchy1"/>
    <dgm:cxn modelId="{C7B23941-BAB4-4BB1-992A-CFBF3FB81BC1}" type="presParOf" srcId="{1D88627C-F814-47A5-811F-CC23F56DFBA9}" destId="{9ED43806-61FE-4A3F-B4DD-500086E2E05A}" srcOrd="1" destOrd="0" presId="urn:microsoft.com/office/officeart/2005/8/layout/hierarchy1"/>
    <dgm:cxn modelId="{4CC9C7D3-303D-4C7D-93F6-491BB420345F}" type="presParOf" srcId="{43C56AFE-A7E5-400A-9571-71F14AF7FFF5}" destId="{68281EB4-069D-4D12-B058-462BBEAE0A3A}" srcOrd="2" destOrd="0" presId="urn:microsoft.com/office/officeart/2005/8/layout/hierarchy1"/>
    <dgm:cxn modelId="{45314A99-8EB1-4277-A868-0E601C9E3ADF}" type="presParOf" srcId="{68281EB4-069D-4D12-B058-462BBEAE0A3A}" destId="{FF52E1F1-CBD8-4A21-8184-891E10B35E03}" srcOrd="0" destOrd="0" presId="urn:microsoft.com/office/officeart/2005/8/layout/hierarchy1"/>
    <dgm:cxn modelId="{FD6A35C3-BCD7-43DC-9843-EC69BA02F323}" type="presParOf" srcId="{FF52E1F1-CBD8-4A21-8184-891E10B35E03}" destId="{3C871008-61DA-4A07-9C35-C871A88043DB}" srcOrd="0" destOrd="0" presId="urn:microsoft.com/office/officeart/2005/8/layout/hierarchy1"/>
    <dgm:cxn modelId="{4E968FE2-B2D6-4599-BF70-D7C6E19D3301}" type="presParOf" srcId="{FF52E1F1-CBD8-4A21-8184-891E10B35E03}" destId="{3E978300-0D2C-4142-B11A-61DF31A9BB8E}" srcOrd="1" destOrd="0" presId="urn:microsoft.com/office/officeart/2005/8/layout/hierarchy1"/>
    <dgm:cxn modelId="{840FCF07-4F1B-47D6-B5ED-5BC20345C006}" type="presParOf" srcId="{68281EB4-069D-4D12-B058-462BBEAE0A3A}" destId="{491CCB42-E189-4395-8826-18D917C621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867E30-2FCE-4876-9EC8-E00067211D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9FBCF-81A6-404D-B4B0-A2F7D019541A}">
      <dgm:prSet custT="1"/>
      <dgm:spPr>
        <a:ln>
          <a:solidFill>
            <a:srgbClr val="017900"/>
          </a:solidFill>
        </a:ln>
      </dgm:spPr>
      <dgm:t>
        <a:bodyPr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Straja</a:t>
          </a: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farm project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 be finalized in 2027</a:t>
          </a:r>
        </a:p>
      </dgm:t>
    </dgm:pt>
    <dgm:pt modelId="{167D6569-F9EF-4DCB-81DE-546EE17AA92F}" type="par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D27EE59-C865-44BF-BE55-6CDFAD5660C1}" type="sib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93398D-5C17-40BF-8062-71E44A81AEB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17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Compost plant started operations  in 2024</a:t>
          </a:r>
          <a:endParaRPr lang="en-US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C4B8B12-6DB0-44A4-82AF-148CD816FFB2}" type="par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FBA5B39-AFA6-43CA-90CB-F70C993E7BE4}" type="sib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5B6B65-C98C-43B0-8BE5-D60CD0561DA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Biomethane facility planned </a:t>
          </a:r>
        </a:p>
      </dgm:t>
    </dgm:pt>
    <dgm:pt modelId="{8CC901E4-0F44-4DDE-80A9-0C72C4BBE1AF}" type="par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8B13CFD-58D2-46E0-AAA2-6E0F0D0F91B7}" type="sib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C56AFE-A7E5-400A-9571-71F14AF7FFF5}" type="pres">
      <dgm:prSet presAssocID="{E9867E30-2FCE-4876-9EC8-E00067211D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F46BC4-4BA8-4FBC-BCA6-070135FB235A}" type="pres">
      <dgm:prSet presAssocID="{3D19FBCF-81A6-404D-B4B0-A2F7D019541A}" presName="hierRoot1" presStyleCnt="0"/>
      <dgm:spPr/>
    </dgm:pt>
    <dgm:pt modelId="{FCE7F6F8-5EFE-4D27-80D8-52F1D140CF72}" type="pres">
      <dgm:prSet presAssocID="{3D19FBCF-81A6-404D-B4B0-A2F7D019541A}" presName="composite" presStyleCnt="0"/>
      <dgm:spPr/>
    </dgm:pt>
    <dgm:pt modelId="{01A8387B-AD31-46BC-9723-811EB63121D3}" type="pres">
      <dgm:prSet presAssocID="{3D19FBCF-81A6-404D-B4B0-A2F7D019541A}" presName="background" presStyleLbl="node0" presStyleIdx="0" presStyleCnt="3"/>
      <dgm:spPr>
        <a:solidFill>
          <a:srgbClr val="FAA303"/>
        </a:solidFill>
      </dgm:spPr>
    </dgm:pt>
    <dgm:pt modelId="{3A5345AC-AB46-43E3-86CB-89BFAC9388C2}" type="pres">
      <dgm:prSet presAssocID="{3D19FBCF-81A6-404D-B4B0-A2F7D019541A}" presName="text" presStyleLbl="fgAcc0" presStyleIdx="0" presStyleCnt="3" custLinFactNeighborX="-868" custLinFactNeighborY="-1185">
        <dgm:presLayoutVars>
          <dgm:chPref val="3"/>
        </dgm:presLayoutVars>
      </dgm:prSet>
      <dgm:spPr/>
    </dgm:pt>
    <dgm:pt modelId="{F54BC75E-03C6-469C-AC8E-A65AFC13809A}" type="pres">
      <dgm:prSet presAssocID="{3D19FBCF-81A6-404D-B4B0-A2F7D019541A}" presName="hierChild2" presStyleCnt="0"/>
      <dgm:spPr/>
    </dgm:pt>
    <dgm:pt modelId="{1D88627C-F814-47A5-811F-CC23F56DFBA9}" type="pres">
      <dgm:prSet presAssocID="{D793398D-5C17-40BF-8062-71E44A81AEBE}" presName="hierRoot1" presStyleCnt="0"/>
      <dgm:spPr/>
    </dgm:pt>
    <dgm:pt modelId="{7F12F3D7-BC62-458A-80A5-2A4C340E6656}" type="pres">
      <dgm:prSet presAssocID="{D793398D-5C17-40BF-8062-71E44A81AEBE}" presName="composite" presStyleCnt="0"/>
      <dgm:spPr/>
    </dgm:pt>
    <dgm:pt modelId="{C1878271-6C75-497C-B2CE-DB2A2EE8EE4A}" type="pres">
      <dgm:prSet presAssocID="{D793398D-5C17-40BF-8062-71E44A81AEBE}" presName="background" presStyleLbl="node0" presStyleIdx="1" presStyleCnt="3"/>
      <dgm:spPr>
        <a:solidFill>
          <a:srgbClr val="FAA303"/>
        </a:solidFill>
      </dgm:spPr>
    </dgm:pt>
    <dgm:pt modelId="{D1751535-89ED-4A73-A8CB-A6BF2F2AD898}" type="pres">
      <dgm:prSet presAssocID="{D793398D-5C17-40BF-8062-71E44A81AEBE}" presName="text" presStyleLbl="fgAcc0" presStyleIdx="1" presStyleCnt="3">
        <dgm:presLayoutVars>
          <dgm:chPref val="3"/>
        </dgm:presLayoutVars>
      </dgm:prSet>
      <dgm:spPr/>
    </dgm:pt>
    <dgm:pt modelId="{9ED43806-61FE-4A3F-B4DD-500086E2E05A}" type="pres">
      <dgm:prSet presAssocID="{D793398D-5C17-40BF-8062-71E44A81AEBE}" presName="hierChild2" presStyleCnt="0"/>
      <dgm:spPr/>
    </dgm:pt>
    <dgm:pt modelId="{68281EB4-069D-4D12-B058-462BBEAE0A3A}" type="pres">
      <dgm:prSet presAssocID="{4B5B6B65-C98C-43B0-8BE5-D60CD0561DAE}" presName="hierRoot1" presStyleCnt="0"/>
      <dgm:spPr/>
    </dgm:pt>
    <dgm:pt modelId="{FF52E1F1-CBD8-4A21-8184-891E10B35E03}" type="pres">
      <dgm:prSet presAssocID="{4B5B6B65-C98C-43B0-8BE5-D60CD0561DAE}" presName="composite" presStyleCnt="0"/>
      <dgm:spPr/>
    </dgm:pt>
    <dgm:pt modelId="{3C871008-61DA-4A07-9C35-C871A88043DB}" type="pres">
      <dgm:prSet presAssocID="{4B5B6B65-C98C-43B0-8BE5-D60CD0561DAE}" presName="background" presStyleLbl="node0" presStyleIdx="2" presStyleCnt="3"/>
      <dgm:spPr>
        <a:solidFill>
          <a:srgbClr val="FAA303"/>
        </a:solidFill>
      </dgm:spPr>
    </dgm:pt>
    <dgm:pt modelId="{3E978300-0D2C-4142-B11A-61DF31A9BB8E}" type="pres">
      <dgm:prSet presAssocID="{4B5B6B65-C98C-43B0-8BE5-D60CD0561DAE}" presName="text" presStyleLbl="fgAcc0" presStyleIdx="2" presStyleCnt="3" custLinFactNeighborY="-1447">
        <dgm:presLayoutVars>
          <dgm:chPref val="3"/>
        </dgm:presLayoutVars>
      </dgm:prSet>
      <dgm:spPr/>
    </dgm:pt>
    <dgm:pt modelId="{491CCB42-E189-4395-8826-18D917C621D6}" type="pres">
      <dgm:prSet presAssocID="{4B5B6B65-C98C-43B0-8BE5-D60CD0561DAE}" presName="hierChild2" presStyleCnt="0"/>
      <dgm:spPr/>
    </dgm:pt>
  </dgm:ptLst>
  <dgm:cxnLst>
    <dgm:cxn modelId="{DBD21207-6053-4EA2-868C-9C966A059911}" type="presOf" srcId="{E9867E30-2FCE-4876-9EC8-E00067211D91}" destId="{43C56AFE-A7E5-400A-9571-71F14AF7FFF5}" srcOrd="0" destOrd="0" presId="urn:microsoft.com/office/officeart/2005/8/layout/hierarchy1"/>
    <dgm:cxn modelId="{BD0F420A-911B-43D4-A727-1711BD66C67C}" srcId="{E9867E30-2FCE-4876-9EC8-E00067211D91}" destId="{D793398D-5C17-40BF-8062-71E44A81AEBE}" srcOrd="1" destOrd="0" parTransId="{1C4B8B12-6DB0-44A4-82AF-148CD816FFB2}" sibTransId="{3FBA5B39-AFA6-43CA-90CB-F70C993E7BE4}"/>
    <dgm:cxn modelId="{42A8C40C-2DED-46EE-A4FB-6CEB9ECEFE00}" type="presOf" srcId="{3D19FBCF-81A6-404D-B4B0-A2F7D019541A}" destId="{3A5345AC-AB46-43E3-86CB-89BFAC9388C2}" srcOrd="0" destOrd="0" presId="urn:microsoft.com/office/officeart/2005/8/layout/hierarchy1"/>
    <dgm:cxn modelId="{4411D60D-BC2E-4404-A2CA-F4AF6398A030}" srcId="{E9867E30-2FCE-4876-9EC8-E00067211D91}" destId="{4B5B6B65-C98C-43B0-8BE5-D60CD0561DAE}" srcOrd="2" destOrd="0" parTransId="{8CC901E4-0F44-4DDE-80A9-0C72C4BBE1AF}" sibTransId="{D8B13CFD-58D2-46E0-AAA2-6E0F0D0F91B7}"/>
    <dgm:cxn modelId="{7242A124-D0F9-4FA7-9E7C-D38C37CBFDDB}" srcId="{E9867E30-2FCE-4876-9EC8-E00067211D91}" destId="{3D19FBCF-81A6-404D-B4B0-A2F7D019541A}" srcOrd="0" destOrd="0" parTransId="{167D6569-F9EF-4DCB-81DE-546EE17AA92F}" sibTransId="{9D27EE59-C865-44BF-BE55-6CDFAD5660C1}"/>
    <dgm:cxn modelId="{6AAAED88-F966-4B32-8F93-8611B37442D8}" type="presOf" srcId="{D793398D-5C17-40BF-8062-71E44A81AEBE}" destId="{D1751535-89ED-4A73-A8CB-A6BF2F2AD898}" srcOrd="0" destOrd="0" presId="urn:microsoft.com/office/officeart/2005/8/layout/hierarchy1"/>
    <dgm:cxn modelId="{279F9E9A-D9FF-4DAF-9BF3-8ACA2D41A78E}" type="presOf" srcId="{4B5B6B65-C98C-43B0-8BE5-D60CD0561DAE}" destId="{3E978300-0D2C-4142-B11A-61DF31A9BB8E}" srcOrd="0" destOrd="0" presId="urn:microsoft.com/office/officeart/2005/8/layout/hierarchy1"/>
    <dgm:cxn modelId="{5230731C-9B4E-483C-9DB0-91A3E29D5D27}" type="presParOf" srcId="{43C56AFE-A7E5-400A-9571-71F14AF7FFF5}" destId="{18F46BC4-4BA8-4FBC-BCA6-070135FB235A}" srcOrd="0" destOrd="0" presId="urn:microsoft.com/office/officeart/2005/8/layout/hierarchy1"/>
    <dgm:cxn modelId="{3F3A4481-36D4-46D0-B947-0F5D5C916DB2}" type="presParOf" srcId="{18F46BC4-4BA8-4FBC-BCA6-070135FB235A}" destId="{FCE7F6F8-5EFE-4D27-80D8-52F1D140CF72}" srcOrd="0" destOrd="0" presId="urn:microsoft.com/office/officeart/2005/8/layout/hierarchy1"/>
    <dgm:cxn modelId="{62509BDC-EE99-4EDE-8479-BBE0375BC1D3}" type="presParOf" srcId="{FCE7F6F8-5EFE-4D27-80D8-52F1D140CF72}" destId="{01A8387B-AD31-46BC-9723-811EB63121D3}" srcOrd="0" destOrd="0" presId="urn:microsoft.com/office/officeart/2005/8/layout/hierarchy1"/>
    <dgm:cxn modelId="{B1C12C73-D918-43F1-8CE2-1A6869DE9D58}" type="presParOf" srcId="{FCE7F6F8-5EFE-4D27-80D8-52F1D140CF72}" destId="{3A5345AC-AB46-43E3-86CB-89BFAC9388C2}" srcOrd="1" destOrd="0" presId="urn:microsoft.com/office/officeart/2005/8/layout/hierarchy1"/>
    <dgm:cxn modelId="{6938B924-1287-4B8A-B1AD-1CFA379069FC}" type="presParOf" srcId="{18F46BC4-4BA8-4FBC-BCA6-070135FB235A}" destId="{F54BC75E-03C6-469C-AC8E-A65AFC13809A}" srcOrd="1" destOrd="0" presId="urn:microsoft.com/office/officeart/2005/8/layout/hierarchy1"/>
    <dgm:cxn modelId="{5206CD6F-A193-4236-A39C-F70CA4F618F7}" type="presParOf" srcId="{43C56AFE-A7E5-400A-9571-71F14AF7FFF5}" destId="{1D88627C-F814-47A5-811F-CC23F56DFBA9}" srcOrd="1" destOrd="0" presId="urn:microsoft.com/office/officeart/2005/8/layout/hierarchy1"/>
    <dgm:cxn modelId="{A4DA25ED-05A9-45FE-83A1-7A544201A996}" type="presParOf" srcId="{1D88627C-F814-47A5-811F-CC23F56DFBA9}" destId="{7F12F3D7-BC62-458A-80A5-2A4C340E6656}" srcOrd="0" destOrd="0" presId="urn:microsoft.com/office/officeart/2005/8/layout/hierarchy1"/>
    <dgm:cxn modelId="{0BAD8962-0A81-44E0-B98B-0F5DB61AFDAF}" type="presParOf" srcId="{7F12F3D7-BC62-458A-80A5-2A4C340E6656}" destId="{C1878271-6C75-497C-B2CE-DB2A2EE8EE4A}" srcOrd="0" destOrd="0" presId="urn:microsoft.com/office/officeart/2005/8/layout/hierarchy1"/>
    <dgm:cxn modelId="{E0038840-E004-4745-864C-DBF7B333521D}" type="presParOf" srcId="{7F12F3D7-BC62-458A-80A5-2A4C340E6656}" destId="{D1751535-89ED-4A73-A8CB-A6BF2F2AD898}" srcOrd="1" destOrd="0" presId="urn:microsoft.com/office/officeart/2005/8/layout/hierarchy1"/>
    <dgm:cxn modelId="{C7B23941-BAB4-4BB1-992A-CFBF3FB81BC1}" type="presParOf" srcId="{1D88627C-F814-47A5-811F-CC23F56DFBA9}" destId="{9ED43806-61FE-4A3F-B4DD-500086E2E05A}" srcOrd="1" destOrd="0" presId="urn:microsoft.com/office/officeart/2005/8/layout/hierarchy1"/>
    <dgm:cxn modelId="{4CC9C7D3-303D-4C7D-93F6-491BB420345F}" type="presParOf" srcId="{43C56AFE-A7E5-400A-9571-71F14AF7FFF5}" destId="{68281EB4-069D-4D12-B058-462BBEAE0A3A}" srcOrd="2" destOrd="0" presId="urn:microsoft.com/office/officeart/2005/8/layout/hierarchy1"/>
    <dgm:cxn modelId="{45314A99-8EB1-4277-A868-0E601C9E3ADF}" type="presParOf" srcId="{68281EB4-069D-4D12-B058-462BBEAE0A3A}" destId="{FF52E1F1-CBD8-4A21-8184-891E10B35E03}" srcOrd="0" destOrd="0" presId="urn:microsoft.com/office/officeart/2005/8/layout/hierarchy1"/>
    <dgm:cxn modelId="{FD6A35C3-BCD7-43DC-9843-EC69BA02F323}" type="presParOf" srcId="{FF52E1F1-CBD8-4A21-8184-891E10B35E03}" destId="{3C871008-61DA-4A07-9C35-C871A88043DB}" srcOrd="0" destOrd="0" presId="urn:microsoft.com/office/officeart/2005/8/layout/hierarchy1"/>
    <dgm:cxn modelId="{4E968FE2-B2D6-4599-BF70-D7C6E19D3301}" type="presParOf" srcId="{FF52E1F1-CBD8-4A21-8184-891E10B35E03}" destId="{3E978300-0D2C-4142-B11A-61DF31A9BB8E}" srcOrd="1" destOrd="0" presId="urn:microsoft.com/office/officeart/2005/8/layout/hierarchy1"/>
    <dgm:cxn modelId="{840FCF07-4F1B-47D6-B5ED-5BC20345C006}" type="presParOf" srcId="{68281EB4-069D-4D12-B058-462BBEAE0A3A}" destId="{491CCB42-E189-4395-8826-18D917C621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8387B-AD31-46BC-9723-811EB63121D3}">
      <dsp:nvSpPr>
        <dsp:cNvPr id="0" name=""/>
        <dsp:cNvSpPr/>
      </dsp:nvSpPr>
      <dsp:spPr>
        <a:xfrm>
          <a:off x="-21121" y="169396"/>
          <a:ext cx="2433371" cy="1545191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45AC-AB46-43E3-86CB-89BFAC9388C2}">
      <dsp:nvSpPr>
        <dsp:cNvPr id="0" name=""/>
        <dsp:cNvSpPr/>
      </dsp:nvSpPr>
      <dsp:spPr>
        <a:xfrm>
          <a:off x="249252" y="426252"/>
          <a:ext cx="2433371" cy="1545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94509" y="471509"/>
        <a:ext cx="2342857" cy="1454677"/>
      </dsp:txXfrm>
    </dsp:sp>
    <dsp:sp modelId="{C1878271-6C75-497C-B2CE-DB2A2EE8EE4A}">
      <dsp:nvSpPr>
        <dsp:cNvPr id="0" name=""/>
        <dsp:cNvSpPr/>
      </dsp:nvSpPr>
      <dsp:spPr>
        <a:xfrm>
          <a:off x="2974121" y="187706"/>
          <a:ext cx="2433371" cy="1545191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51535-89ED-4A73-A8CB-A6BF2F2AD898}">
      <dsp:nvSpPr>
        <dsp:cNvPr id="0" name=""/>
        <dsp:cNvSpPr/>
      </dsp:nvSpPr>
      <dsp:spPr>
        <a:xfrm>
          <a:off x="3244495" y="444562"/>
          <a:ext cx="2433371" cy="1545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4 farms will produce over 100 million liters of milk annually </a:t>
          </a:r>
          <a:endParaRPr lang="en-US" sz="1800" b="1" kern="1200" cap="small" baseline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289752" y="489819"/>
        <a:ext cx="2342857" cy="1454677"/>
      </dsp:txXfrm>
    </dsp:sp>
    <dsp:sp modelId="{3C871008-61DA-4A07-9C35-C871A88043DB}">
      <dsp:nvSpPr>
        <dsp:cNvPr id="0" name=""/>
        <dsp:cNvSpPr/>
      </dsp:nvSpPr>
      <dsp:spPr>
        <a:xfrm>
          <a:off x="5948242" y="187706"/>
          <a:ext cx="2433371" cy="1545191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8300-0D2C-4142-B11A-61DF31A9BB8E}">
      <dsp:nvSpPr>
        <dsp:cNvPr id="0" name=""/>
        <dsp:cNvSpPr/>
      </dsp:nvSpPr>
      <dsp:spPr>
        <a:xfrm>
          <a:off x="6218617" y="444562"/>
          <a:ext cx="2433371" cy="1545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herd of approx.</a:t>
          </a:r>
          <a:r>
            <a:rPr lang="en-RO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20.000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dairy cows and young stock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263874" y="489819"/>
        <a:ext cx="2342857" cy="14546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8387B-AD31-46BC-9723-811EB63121D3}">
      <dsp:nvSpPr>
        <dsp:cNvPr id="0" name=""/>
        <dsp:cNvSpPr/>
      </dsp:nvSpPr>
      <dsp:spPr>
        <a:xfrm>
          <a:off x="-23055" y="519999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45AC-AB46-43E3-86CB-89BFAC9388C2}">
      <dsp:nvSpPr>
        <dsp:cNvPr id="0" name=""/>
        <dsp:cNvSpPr/>
      </dsp:nvSpPr>
      <dsp:spPr>
        <a:xfrm>
          <a:off x="272070" y="800369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Straja</a:t>
          </a: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farm project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 be finalized in 2027</a:t>
          </a:r>
        </a:p>
      </dsp:txBody>
      <dsp:txXfrm>
        <a:off x="321470" y="849769"/>
        <a:ext cx="2557335" cy="1587845"/>
      </dsp:txXfrm>
    </dsp:sp>
    <dsp:sp modelId="{C1878271-6C75-497C-B2CE-DB2A2EE8EE4A}">
      <dsp:nvSpPr>
        <dsp:cNvPr id="0" name=""/>
        <dsp:cNvSpPr/>
      </dsp:nvSpPr>
      <dsp:spPr>
        <a:xfrm>
          <a:off x="3246387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51535-89ED-4A73-A8CB-A6BF2F2AD898}">
      <dsp:nvSpPr>
        <dsp:cNvPr id="0" name=""/>
        <dsp:cNvSpPr/>
      </dsp:nvSpPr>
      <dsp:spPr>
        <a:xfrm>
          <a:off x="3541513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Compost plant started operations  in 2024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90913" y="869755"/>
        <a:ext cx="2557335" cy="1587845"/>
      </dsp:txXfrm>
    </dsp:sp>
    <dsp:sp modelId="{3C871008-61DA-4A07-9C35-C871A88043DB}">
      <dsp:nvSpPr>
        <dsp:cNvPr id="0" name=""/>
        <dsp:cNvSpPr/>
      </dsp:nvSpPr>
      <dsp:spPr>
        <a:xfrm>
          <a:off x="6492775" y="515580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8300-0D2C-4142-B11A-61DF31A9BB8E}">
      <dsp:nvSpPr>
        <dsp:cNvPr id="0" name=""/>
        <dsp:cNvSpPr/>
      </dsp:nvSpPr>
      <dsp:spPr>
        <a:xfrm>
          <a:off x="6787901" y="795950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Biomethane facility planned </a:t>
          </a:r>
        </a:p>
      </dsp:txBody>
      <dsp:txXfrm>
        <a:off x="6837301" y="845350"/>
        <a:ext cx="2557335" cy="158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83B5-B998-A541-B971-C8F80DAC96E5}" type="datetimeFigureOut">
              <a:rPr lang="ro-RO" smtClean="0"/>
              <a:t>28.11.2024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DC3B0-B014-C34C-BAD2-0F6DCD2F73E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9856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700F5-9D1C-C94B-8B02-4E5903C62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8D329-CE3A-8457-247E-81F9340B5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53C33-C958-F466-BF40-EF8083B17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F1F9-6D2F-82AD-EA06-F94167A76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520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1869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4093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3254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72112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AFC03-44F2-08F3-26A2-B065EE48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18D1E4-0D59-9DD5-6A55-525FFEDE9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CA910-4ED9-5061-2ED4-DA3447DB7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B2641-93D1-E3F9-ACAE-4CA5A73D1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66479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E6F2-AB7B-AE9E-B053-064FA433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E4CD6A-98AB-362A-D81A-9F32A439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26C32-1144-701D-5410-490A9CC7D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93DC2-1661-D5CA-1C75-3C6317539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8770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F5A0B-03DD-3903-7DE6-F97DB6702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AB708-370C-4E30-8F80-5FC35DF52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AE579-21AD-B4BE-1E2C-D6A3DCF8C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8EE65-5D1C-6971-CE8A-0B1C4685E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8625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331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7094-BBED-C36D-09EC-037B0D45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6003-2140-5B24-1B25-BF2ADB834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812F-F6C1-216B-5CEC-40F40647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FB91-1501-FE47-BCB8-F07FC35C730C}" type="datetime1">
              <a:rPr lang="ro-RO" smtClean="0"/>
              <a:t>28.11.2024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2D97-217A-CE08-123C-C0EC0E19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F12-0E54-BF96-C5B1-02F9C99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3540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7AC8-4129-DABB-D8A2-1630CFBC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22C19-F80D-99AE-7DD8-1A3061790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DE97-081C-662A-91AB-DCE3562D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ABF2-CD94-8746-B8B0-939A3C9D7A1E}" type="datetime1">
              <a:rPr lang="ro-RO" smtClean="0"/>
              <a:t>28.11.2024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F01C-7C8C-4325-983C-10ED859D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CE38-8BFD-F74A-11E4-1463F593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7112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50820-1220-11C4-6B0E-F38258240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CD617-A5AF-CFDB-F69B-90CE2126A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9DDF-F7AC-C959-882E-2F7D7F10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D020-C69E-8748-B81A-1F16FB32EAEB}" type="datetime1">
              <a:rPr lang="ro-RO" smtClean="0"/>
              <a:t>28.11.2024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555E-F87B-52E9-3C3B-EB799D97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A94D-5AA3-16F1-53D3-BB34984D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2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0A79-0294-65F6-A51D-6FA953F6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3AAA-91DA-1CAA-E5AB-2262A3E9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BE360-D11A-A422-EDC1-AABDD80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731E7-416F-4A43-A7BC-E03B61CAAF86}" type="datetime1">
              <a:rPr lang="ro-RO" smtClean="0"/>
              <a:t>28.11.2024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ED28A-6D36-7E2C-7BA6-0A3CB98C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FB6D-344F-231D-0532-CAA66763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603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D3FA-9169-E190-E6F0-53CCA6B2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DCDE6-2790-B93E-BD62-8D3B5D81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3394-BD33-6C91-FA8F-866CD94E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6BD0-7797-1A4D-9EA8-EB97E753AA7D}" type="datetime1">
              <a:rPr lang="ro-RO" smtClean="0"/>
              <a:t>28.11.2024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8BC3-8D2E-23A5-AFB5-928458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9683-6460-8F79-725C-1AFC624D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493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3076-7B98-5DB7-C509-81E607C9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677B-C6BB-6591-FB90-C85270EBE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BE49-FAD6-35C1-EBF3-E4B889BD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73347-3C77-EE1F-6A43-D6B7C4F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3652-6ABB-DC4A-BC8B-0F37C8DE820E}" type="datetime1">
              <a:rPr lang="ro-RO" smtClean="0"/>
              <a:t>28.11.2024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9EC19-F3C7-8214-7A35-1121A12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5389C-2E2E-99B0-EDE3-466B3620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1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6288-5B52-CBC0-7C83-17EEAAFA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E185-87C8-E78F-FC5D-A867A74B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30843-2E68-1118-DACC-4743F9FE3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774C2-DF2A-E28C-064F-14B1E28F1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9637A-4DB6-7338-6E59-8A5E493A9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EF4F6-14E3-40EB-17A9-C9246A5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953D-A4F7-9748-9F21-173D5DCD5BBB}" type="datetime1">
              <a:rPr lang="ro-RO" smtClean="0"/>
              <a:t>28.11.2024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23527-E6D8-D134-5C88-A5777CEB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11DA3-28E2-36DF-5724-03149B1B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680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33B2-C25F-C1C9-CDB3-850CEC88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C4C81-D2B6-788B-421A-C05C521F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A3AE-11EB-3C48-9256-7AB1E18F7BC5}" type="datetime1">
              <a:rPr lang="ro-RO" smtClean="0"/>
              <a:t>28.11.2024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9257-5D92-78E2-8179-F62B18E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BF8FF-3954-8B3E-8ACF-09D476DE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281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C36E7-055F-7004-8708-7CA999B0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C499-4113-0940-A86A-67BAF00A83B9}" type="datetime1">
              <a:rPr lang="ro-RO" smtClean="0"/>
              <a:t>28.11.2024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6B4AB-659F-E1A1-0A47-0403FAA5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C47C-D3CE-3D6A-7251-1214913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183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FBB-8B33-245F-E60F-9116C1D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835B-BBDE-4450-F688-EA21BFAF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D3963-69F4-740D-16C3-8D980231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1A91-0493-051E-3B94-E769BBF8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A9FD-5206-0045-BD5E-B8F72777E8C5}" type="datetime1">
              <a:rPr lang="ro-RO" smtClean="0"/>
              <a:t>28.11.2024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9CDF3-B673-B82C-A01D-C79105A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E2148-B184-653A-9815-42FB01B7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621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EB9-6D01-BBA4-2898-A474D37F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C7A1D-EF02-3D44-B50A-D690788DB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BCDA-061B-CCCD-CA81-3059286BB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9049-72F2-D22A-49BA-D0305170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EAF1-4DAD-4546-A136-89FE4722A5E1}" type="datetime1">
              <a:rPr lang="ro-RO" smtClean="0"/>
              <a:t>28.11.2024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3C1B-AD8C-1DAB-EDDA-24C9667A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5D74-687A-981D-3F81-562B60D4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58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EFD09-DAE5-EB80-1545-1B392D42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C22-2A16-8AA3-5650-428DD3C33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568E-18E5-0599-DDAA-3ABB32770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BB1A-90FD-5D4A-B6FA-E7BF87ED65C3}" type="datetime1">
              <a:rPr lang="ro-RO" smtClean="0"/>
              <a:t>28.11.2024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88DA-633F-EE8E-FF5C-D838F3EE9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2CF-2607-A86F-6C55-0109CCB97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36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62" Type="http://schemas.openxmlformats.org/officeDocument/2006/relationships/image" Target="../media/image1700.bin"/><Relationship Id="rId3" Type="http://schemas.openxmlformats.org/officeDocument/2006/relationships/image" Target="../media/image40.bin"/><Relationship Id="rId366" Type="http://schemas.openxmlformats.org/officeDocument/2006/relationships/image" Target="../media/image44.bin"/><Relationship Id="rId2" Type="http://schemas.openxmlformats.org/officeDocument/2006/relationships/image" Target="../media/image2.png"/><Relationship Id="rId365" Type="http://schemas.openxmlformats.org/officeDocument/2006/relationships/image" Target="../media/image43.bin"/><Relationship Id="rId1" Type="http://schemas.openxmlformats.org/officeDocument/2006/relationships/slideLayout" Target="../slideLayouts/slideLayout7.xml"/><Relationship Id="rId364" Type="http://schemas.openxmlformats.org/officeDocument/2006/relationships/image" Target="../media/image42.bin"/><Relationship Id="rId363" Type="http://schemas.openxmlformats.org/officeDocument/2006/relationships/image" Target="../media/image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ors@dn-agrar.eu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bin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Cows looking at the camera">
            <a:extLst>
              <a:ext uri="{FF2B5EF4-FFF2-40B4-BE49-F238E27FC236}">
                <a16:creationId xmlns:a16="http://schemas.microsoft.com/office/drawing/2014/main" id="{2F8D0210-EE5C-4867-0103-77FBDCB37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6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E54FA44-134D-7B95-44AA-60AF8E0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7" y="181471"/>
            <a:ext cx="3014130" cy="3014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8A696F-F001-5A9E-16EF-30B458159885}"/>
              </a:ext>
            </a:extLst>
          </p:cNvPr>
          <p:cNvSpPr txBox="1">
            <a:spLocks/>
          </p:cNvSpPr>
          <p:nvPr/>
        </p:nvSpPr>
        <p:spPr>
          <a:xfrm>
            <a:off x="214987" y="2597612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4000" dirty="0" err="1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resentation</a:t>
            </a:r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Financial Results </a:t>
            </a:r>
          </a:p>
          <a:p>
            <a:pPr algn="l"/>
            <a:r>
              <a:rPr lang="ro-RO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</a:t>
            </a:r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</a:t>
            </a:r>
            <a:r>
              <a:rPr lang="ro-RO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59F20-D210-B246-6133-89FDF7A1C12A}"/>
              </a:ext>
            </a:extLst>
          </p:cNvPr>
          <p:cNvSpPr txBox="1">
            <a:spLocks/>
          </p:cNvSpPr>
          <p:nvPr/>
        </p:nvSpPr>
        <p:spPr>
          <a:xfrm>
            <a:off x="214984" y="5752279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November 2024 -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1A279-920B-B4E5-5A66-686816021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112" y="45440"/>
            <a:ext cx="5891839" cy="27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9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6CD28-DFF9-0CEC-BED8-FFE42B3BA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205972-E398-CB12-7C49-51CE7958279C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DB9D45F-6049-D619-5238-24CFFBF597DA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CC368-174D-BD56-58D6-CD2DA63D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BDA40F0-2522-8B3D-FB49-01B8E27B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794FC9-56F5-B53E-A334-21588008C135}"/>
              </a:ext>
            </a:extLst>
          </p:cNvPr>
          <p:cNvSpPr txBox="1"/>
          <p:nvPr/>
        </p:nvSpPr>
        <p:spPr>
          <a:xfrm>
            <a:off x="1110990" y="430844"/>
            <a:ext cx="1054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PERFORMANCE INDICATORS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EVOLUTION  - CONTINUED GOWING 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FBAF0-F465-3CF8-1A4B-3EC323067FAD}"/>
              </a:ext>
            </a:extLst>
          </p:cNvPr>
          <p:cNvSpPr txBox="1"/>
          <p:nvPr/>
        </p:nvSpPr>
        <p:spPr>
          <a:xfrm>
            <a:off x="4932455" y="1681949"/>
            <a:ext cx="2605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b="1" u="sng" dirty="0">
                <a:solidFill>
                  <a:srgbClr val="18783C"/>
                </a:solidFill>
                <a:uFill>
                  <a:solidFill>
                    <a:srgbClr val="E87C1A"/>
                  </a:solidFill>
                </a:u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EBITDA</a:t>
            </a:r>
            <a:endParaRPr lang="en-US" b="1" u="sng" dirty="0">
              <a:solidFill>
                <a:srgbClr val="18783C"/>
              </a:solidFill>
              <a:uFill>
                <a:solidFill>
                  <a:srgbClr val="E87C1A"/>
                </a:solidFill>
              </a:u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B7DCE3-9018-AED4-56BF-7BBDC265994D}"/>
              </a:ext>
            </a:extLst>
          </p:cNvPr>
          <p:cNvSpPr txBox="1"/>
          <p:nvPr/>
        </p:nvSpPr>
        <p:spPr>
          <a:xfrm>
            <a:off x="-972339" y="1689304"/>
            <a:ext cx="6466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rgbClr val="18783C"/>
                </a:solidFill>
                <a:uFill>
                  <a:solidFill>
                    <a:srgbClr val="E87C1A"/>
                  </a:solidFill>
                </a:u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TURNOVER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FB9890-A31E-45E5-F067-4255193F0E6F}"/>
              </a:ext>
            </a:extLst>
          </p:cNvPr>
          <p:cNvSpPr/>
          <p:nvPr/>
        </p:nvSpPr>
        <p:spPr>
          <a:xfrm>
            <a:off x="8213685" y="1482856"/>
            <a:ext cx="3533866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643B15-6A84-D7AE-E522-0CBCEFF6DEB6}"/>
              </a:ext>
            </a:extLst>
          </p:cNvPr>
          <p:cNvSpPr/>
          <p:nvPr/>
        </p:nvSpPr>
        <p:spPr>
          <a:xfrm>
            <a:off x="576368" y="1482856"/>
            <a:ext cx="3581276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0ECA9-4356-0AE7-DA95-7E76431615AB}"/>
              </a:ext>
            </a:extLst>
          </p:cNvPr>
          <p:cNvSpPr txBox="1"/>
          <p:nvPr/>
        </p:nvSpPr>
        <p:spPr>
          <a:xfrm>
            <a:off x="7946760" y="1687591"/>
            <a:ext cx="4334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b="1" u="sng" dirty="0">
                <a:solidFill>
                  <a:srgbClr val="18783C"/>
                </a:solidFill>
                <a:uFill>
                  <a:solidFill>
                    <a:srgbClr val="E87C1A"/>
                  </a:solidFill>
                </a:u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NET PROFIT</a:t>
            </a:r>
            <a:endParaRPr lang="en-US" b="1" u="sng" dirty="0">
              <a:solidFill>
                <a:srgbClr val="18783C"/>
              </a:solidFill>
              <a:uFill>
                <a:solidFill>
                  <a:srgbClr val="E87C1A"/>
                </a:solidFill>
              </a:u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EE30A7-8BF4-7091-1D88-DCFDCD4CB2FD}"/>
              </a:ext>
            </a:extLst>
          </p:cNvPr>
          <p:cNvSpPr/>
          <p:nvPr/>
        </p:nvSpPr>
        <p:spPr>
          <a:xfrm>
            <a:off x="4464970" y="1465660"/>
            <a:ext cx="3581276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EDFE3F-31E1-4A28-1AD3-AB388CCF6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745" y="2648391"/>
            <a:ext cx="3418594" cy="28672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E074CF-31A0-50A2-8AE6-45D0A609A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447" y="2866665"/>
            <a:ext cx="3408564" cy="2646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E78A30-B0C8-CC19-1E96-066266935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36" y="2943251"/>
            <a:ext cx="3444573" cy="25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8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46246" y="375219"/>
            <a:ext cx="82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RESULTS HIGHLIGHTS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MONTHS 2024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E522C5-4A1F-E3A0-2C48-3457D252C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21901"/>
              </p:ext>
            </p:extLst>
          </p:nvPr>
        </p:nvGraphicFramePr>
        <p:xfrm>
          <a:off x="5410329" y="1326705"/>
          <a:ext cx="6400542" cy="4737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8963">
                  <a:extLst>
                    <a:ext uri="{9D8B030D-6E8A-4147-A177-3AD203B41FA5}">
                      <a16:colId xmlns:a16="http://schemas.microsoft.com/office/drawing/2014/main" val="1400327029"/>
                    </a:ext>
                  </a:extLst>
                </a:gridCol>
                <a:gridCol w="1168598">
                  <a:extLst>
                    <a:ext uri="{9D8B030D-6E8A-4147-A177-3AD203B41FA5}">
                      <a16:colId xmlns:a16="http://schemas.microsoft.com/office/drawing/2014/main" val="3409493443"/>
                    </a:ext>
                  </a:extLst>
                </a:gridCol>
                <a:gridCol w="1180903">
                  <a:extLst>
                    <a:ext uri="{9D8B030D-6E8A-4147-A177-3AD203B41FA5}">
                      <a16:colId xmlns:a16="http://schemas.microsoft.com/office/drawing/2014/main" val="1850854319"/>
                    </a:ext>
                  </a:extLst>
                </a:gridCol>
                <a:gridCol w="902078">
                  <a:extLst>
                    <a:ext uri="{9D8B030D-6E8A-4147-A177-3AD203B41FA5}">
                      <a16:colId xmlns:a16="http://schemas.microsoft.com/office/drawing/2014/main" val="3314497017"/>
                    </a:ext>
                  </a:extLst>
                </a:gridCol>
              </a:tblGrid>
              <a:tr h="479100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PROFIT AND LOSS ACCOUNT</a:t>
                      </a:r>
                    </a:p>
                    <a:p>
                      <a:pPr algn="ctr" fontAlgn="t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/0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30/0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42780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193,492,036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180,897,789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6.96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39671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OPERATING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161,949,913 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147,741,472 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.62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484049"/>
                  </a:ext>
                </a:extLst>
              </a:tr>
              <a:tr h="61268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31,542,122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33,156,316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(4.87)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52544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864,875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1,714,238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(49.55)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15369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6,556,988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8,329,025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(21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.28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8458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(5,692,113)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6,614,787)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(13.95)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0642"/>
                  </a:ext>
                </a:extLst>
              </a:tr>
              <a:tr h="45762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GROSS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25,850,009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26,541,529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(2.61)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634049"/>
                  </a:ext>
                </a:extLst>
              </a:tr>
              <a:tr h="700136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GROUP NET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21,077,699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22,339,132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(5.65)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38728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F4AC71-75E8-A4EE-EC9D-EB7C4905E8C9}"/>
              </a:ext>
            </a:extLst>
          </p:cNvPr>
          <p:cNvSpPr txBox="1"/>
          <p:nvPr/>
        </p:nvSpPr>
        <p:spPr>
          <a:xfrm>
            <a:off x="743222" y="1598324"/>
            <a:ext cx="4420449" cy="37548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revenues amounted to RON 193 million, an increase of 7% compared to the same period last year.</a:t>
            </a: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expenses increased by 10% as of September 30, 2024, reaching RON 162 million.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main contribution came from expenses related to value adjustments for tangible and intangible assets, which amounted to RON 19 million, a 20% increase compared to the same period last year.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Revenues from the production of tangible fixed assets saw a 136% increase, reaching RON 14 million. This growth occurred as a result of the registration of young dairy cows, which entered the milk production process, as fixed assets.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9EFADEE-DD28-94A5-79AF-EBA803D6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7" y="1649034"/>
            <a:ext cx="326422" cy="3264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4A79764-6C4E-E72F-54A8-C60DDCE58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0" y="2504342"/>
            <a:ext cx="326422" cy="32642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AEE2127-9FCD-1606-A428-6ADB3A69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4" y="4171774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80344" y="435790"/>
            <a:ext cx="748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ELEMENTS OF THE BALANCE SHEET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6FDA18-58CD-0CE7-DA4B-87057E5CA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131076"/>
              </p:ext>
            </p:extLst>
          </p:nvPr>
        </p:nvGraphicFramePr>
        <p:xfrm>
          <a:off x="5271265" y="1536673"/>
          <a:ext cx="6791458" cy="4397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1745">
                  <a:extLst>
                    <a:ext uri="{9D8B030D-6E8A-4147-A177-3AD203B41FA5}">
                      <a16:colId xmlns:a16="http://schemas.microsoft.com/office/drawing/2014/main" val="2064077222"/>
                    </a:ext>
                  </a:extLst>
                </a:gridCol>
                <a:gridCol w="1278052">
                  <a:extLst>
                    <a:ext uri="{9D8B030D-6E8A-4147-A177-3AD203B41FA5}">
                      <a16:colId xmlns:a16="http://schemas.microsoft.com/office/drawing/2014/main" val="1570088667"/>
                    </a:ext>
                  </a:extLst>
                </a:gridCol>
                <a:gridCol w="1019149">
                  <a:extLst>
                    <a:ext uri="{9D8B030D-6E8A-4147-A177-3AD203B41FA5}">
                      <a16:colId xmlns:a16="http://schemas.microsoft.com/office/drawing/2014/main" val="2967212118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976271848"/>
                    </a:ext>
                  </a:extLst>
                </a:gridCol>
              </a:tblGrid>
              <a:tr h="374752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BALANCE SHEET INDICATORS 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30/0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31/12/202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758518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FIXED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235,554,061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058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11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.04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987243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105,722,073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606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12.04%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30889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EXPENSES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2,507,418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310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73.97%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21694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343,783,552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974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813308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AMOUNTS TO BE PAID WITHIN UP TO</a:t>
                      </a:r>
                    </a:p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ONE YEAR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85,248,150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58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412859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DEBTS: AMOUNTS TO BE PAID IN MORE </a:t>
                      </a:r>
                    </a:p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THAN ONE YEAR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102,538,384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744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6.86%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192526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PROVISIONS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16,815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64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53458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REVENUES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560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001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612563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 - TOTAL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187,786,534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283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8.96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462507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EQUITY - TOTAL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154,217,643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798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15.66%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950168"/>
                  </a:ext>
                </a:extLst>
              </a:tr>
              <a:tr h="37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EQUITY AND DEBT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343,783,552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974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11.64%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9291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02702-48FC-139F-0BB0-91370FC34441}"/>
              </a:ext>
            </a:extLst>
          </p:cNvPr>
          <p:cNvSpPr txBox="1"/>
          <p:nvPr/>
        </p:nvSpPr>
        <p:spPr>
          <a:xfrm>
            <a:off x="838200" y="1481906"/>
            <a:ext cx="4352365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Equity increased by 16% compared to December 31, 2023, reaching RON 154 million. This increase was driven by the recording of a net profit of RON 21 million as of September 30, 2024.</a:t>
            </a:r>
          </a:p>
          <a:p>
            <a:pPr algn="just">
              <a:buClr>
                <a:srgbClr val="017900"/>
              </a:buClr>
            </a:pPr>
            <a:endParaRPr lang="en-US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Long-term liabilities registered an increase compared to the end of 2023, so as of September 30, 2024, the balance of long-term liabilities reached RON 103 million.</a:t>
            </a: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Provisions decreased by 96% compared to the end of 2023,</a:t>
            </a:r>
            <a:r>
              <a:rPr lang="ro-RO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reaching RON 17 thousand as of September 30, 2024.</a:t>
            </a:r>
            <a:endParaRPr lang="ro-RO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GB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Compared to the end of 2023, there was an increase in long-term loans contracted from Exim Bank by RON 25 million, a 226% rise, as a result of a financing agreement of EUR 9.2 million, contracted in April 2024 for the construction project of the DN AGRAR </a:t>
            </a:r>
            <a:r>
              <a:rPr lang="en-GB" sz="1400" dirty="0" err="1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en-GB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farm, as well as a refinancing carried out for the loans from ING Bank.</a:t>
            </a:r>
            <a:endParaRPr lang="en-GB" sz="1400" dirty="0">
              <a:solidFill>
                <a:srgbClr val="3C424F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GB" sz="1400" dirty="0">
              <a:solidFill>
                <a:srgbClr val="3C424F"/>
              </a:solidFill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400" dirty="0">
              <a:solidFill>
                <a:srgbClr val="3C424F"/>
              </a:solidFill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400" dirty="0"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819F5B4-B18B-D91E-421C-768B0D441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9" y="1510642"/>
            <a:ext cx="326422" cy="3264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791CA80-34B9-7350-2F17-2E134817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54" y="2800496"/>
            <a:ext cx="326422" cy="32642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AD0ED84-3B28-F40E-FCDB-7291C43E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0" y="3834152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1B89BDF-B287-9655-FCE0-54FF88FC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78" y="4648022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3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DAF2CBFC-6B71-C384-A0B8-706A0D99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-12053"/>
            <a:ext cx="8011886" cy="68579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9713" y="2855745"/>
            <a:ext cx="4144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Badge 3 outline">
            <a:extLst>
              <a:ext uri="{FF2B5EF4-FFF2-40B4-BE49-F238E27FC236}">
                <a16:creationId xmlns:a16="http://schemas.microsoft.com/office/drawing/2014/main" id="{0400D4EB-D972-DDDD-52BE-2B325DB5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453" y="21172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02F86-9325-C1C7-C765-9B80A97C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592157-B212-2C89-2D60-489AAC278EE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FB0BD2-E63C-EAA1-50A2-0ADB8EFC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BDFD0-AF75-5851-46F8-E6D5F20FC25E}"/>
              </a:ext>
            </a:extLst>
          </p:cNvPr>
          <p:cNvSpPr txBox="1"/>
          <p:nvPr/>
        </p:nvSpPr>
        <p:spPr>
          <a:xfrm>
            <a:off x="1211579" y="420564"/>
            <a:ext cx="1060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MILK DELIVERIES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AE67EF-AFBB-4595-8CBE-1513DFF0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51190" b="-69812"/>
          <a:stretch/>
        </p:blipFill>
        <p:spPr>
          <a:xfrm>
            <a:off x="1111375" y="3904336"/>
            <a:ext cx="1994469" cy="372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1CA3C-B6B5-3251-005B-C8A9AD39D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88" t="1076"/>
          <a:stretch/>
        </p:blipFill>
        <p:spPr>
          <a:xfrm>
            <a:off x="901208" y="4214146"/>
            <a:ext cx="2215239" cy="2167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0AD8AB-8E15-782C-1434-8853781C3400}"/>
              </a:ext>
            </a:extLst>
          </p:cNvPr>
          <p:cNvSpPr txBox="1"/>
          <p:nvPr/>
        </p:nvSpPr>
        <p:spPr>
          <a:xfrm>
            <a:off x="910584" y="4997598"/>
            <a:ext cx="820438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maintaining a sustained pace of production and delivery, we recorded </a:t>
            </a: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monthly average of 5 million </a:t>
            </a:r>
            <a:r>
              <a:rPr lang="en-GB" sz="1500" b="1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</a:t>
            </a: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milk deliveries 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first 9 months of this year.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 million liters of milk 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be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delivered 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2024.</a:t>
            </a: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53B6407-CC8C-CA28-6CFB-3323567A50D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14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1F386-5232-5339-91E2-43785D196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57" y="1576905"/>
            <a:ext cx="2238687" cy="2133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8ED7A8-45B0-1C59-1199-19695764D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937" y="1063145"/>
            <a:ext cx="8039100" cy="37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9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196261" y="421136"/>
            <a:ext cx="101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MILK MARKET &amp;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OUTLOOK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0DD25-7E40-BCA2-6C7F-1821DF8670CE}"/>
              </a:ext>
            </a:extLst>
          </p:cNvPr>
          <p:cNvSpPr txBox="1"/>
          <p:nvPr/>
        </p:nvSpPr>
        <p:spPr>
          <a:xfrm>
            <a:off x="1148502" y="1680605"/>
            <a:ext cx="3525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milk market</a:t>
            </a:r>
            <a:endParaRPr lang="ro-RO" sz="20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FC3BC15-7E3E-818E-EF6F-CE37B44D2E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906896"/>
              </p:ext>
            </p:extLst>
          </p:nvPr>
        </p:nvGraphicFramePr>
        <p:xfrm>
          <a:off x="5060245" y="2152214"/>
          <a:ext cx="3893432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8A01733-4AD2-2B7A-9D75-562A77D349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392896"/>
              </p:ext>
            </p:extLst>
          </p:nvPr>
        </p:nvGraphicFramePr>
        <p:xfrm>
          <a:off x="8610600" y="2143123"/>
          <a:ext cx="389343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8BD0489-D029-EF7E-6063-714A7B1F9BE6}"/>
              </a:ext>
            </a:extLst>
          </p:cNvPr>
          <p:cNvSpPr txBox="1"/>
          <p:nvPr/>
        </p:nvSpPr>
        <p:spPr>
          <a:xfrm>
            <a:off x="379984" y="5665086"/>
            <a:ext cx="513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https://agriculture.ec.europa.eu/data-and-analysis/markets/price-data/price-monitoring-sector/milk-and-dairy-products_en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95834-4DAA-8A97-AF19-5762B4625A6F}"/>
              </a:ext>
            </a:extLst>
          </p:cNvPr>
          <p:cNvSpPr txBox="1"/>
          <p:nvPr/>
        </p:nvSpPr>
        <p:spPr>
          <a:xfrm>
            <a:off x="9775167" y="5665086"/>
            <a:ext cx="22350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Source: https://agriculture.ec.europa.eu/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55306-C607-5702-8B8E-1A9EF59A69AF}"/>
              </a:ext>
            </a:extLst>
          </p:cNvPr>
          <p:cNvSpPr txBox="1"/>
          <p:nvPr/>
        </p:nvSpPr>
        <p:spPr>
          <a:xfrm>
            <a:off x="6295472" y="4650461"/>
            <a:ext cx="1422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of Aug 2024</a:t>
            </a:r>
            <a:endParaRPr lang="ro-RO" sz="12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6719FF-7348-7550-3E25-808A9ED55345}"/>
              </a:ext>
            </a:extLst>
          </p:cNvPr>
          <p:cNvSpPr txBox="1"/>
          <p:nvPr/>
        </p:nvSpPr>
        <p:spPr>
          <a:xfrm>
            <a:off x="9861350" y="4690984"/>
            <a:ext cx="1422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Sept 2024</a:t>
            </a:r>
            <a:endParaRPr lang="ro-RO" sz="12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 descr="A screenshot of a graph&#10;&#10;Description automatically generated">
            <a:extLst>
              <a:ext uri="{FF2B5EF4-FFF2-40B4-BE49-F238E27FC236}">
                <a16:creationId xmlns:a16="http://schemas.microsoft.com/office/drawing/2014/main" id="{A9130AD7-3E28-C5F2-A076-68A4ACA56A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89" t="4510" r="11866" b="4424"/>
          <a:stretch/>
        </p:blipFill>
        <p:spPr>
          <a:xfrm rot="5400000">
            <a:off x="1101130" y="1564080"/>
            <a:ext cx="2995023" cy="4437316"/>
          </a:xfrm>
          <a:prstGeom prst="roundRect">
            <a:avLst>
              <a:gd name="adj" fmla="val 16667"/>
            </a:avLst>
          </a:prstGeom>
          <a:ln w="19050">
            <a:solidFill>
              <a:srgbClr val="0179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0905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041535" y="121750"/>
            <a:ext cx="1014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MILK PRICE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9M EVOLUTION</a:t>
            </a:r>
          </a:p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 of prices as the market adjusts and stable demand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837064-3E24-00EF-5292-4E69C260C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58" y="952747"/>
            <a:ext cx="1032751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21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057143" y="121750"/>
            <a:ext cx="10142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MILK PRICE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9M EVOLUTION</a:t>
            </a:r>
          </a:p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 of prices as the market adjusts and stable demand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C4BF5-C58E-1864-D2B5-889DBAE03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43" y="926258"/>
            <a:ext cx="1032751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36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56EA7-0B5A-D5A1-05EF-688970CE26CE}"/>
              </a:ext>
            </a:extLst>
          </p:cNvPr>
          <p:cNvSpPr txBox="1"/>
          <p:nvPr/>
        </p:nvSpPr>
        <p:spPr>
          <a:xfrm>
            <a:off x="1197382" y="96370"/>
            <a:ext cx="1014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OUTLOOK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MILK PRICE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 of prices as the market adjusts and stable demand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EE4F9-063A-B302-7637-709C77C0F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81" y="951638"/>
            <a:ext cx="1032751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97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97D1F-B77C-76A7-26F5-532725DFD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6F36B7-47CC-B0B6-6F5C-70733E01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E7A36-3904-0148-FD27-ABB880ED0856}"/>
              </a:ext>
            </a:extLst>
          </p:cNvPr>
          <p:cNvSpPr txBox="1"/>
          <p:nvPr/>
        </p:nvSpPr>
        <p:spPr>
          <a:xfrm>
            <a:off x="1041535" y="1235661"/>
            <a:ext cx="4292681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Lucerne</a:t>
            </a:r>
            <a:r>
              <a: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o-RO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580 ha harvested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harvests</a:t>
            </a: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with a production of   </a:t>
            </a: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2,33 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ton</a:t>
            </a: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/ha </a:t>
            </a:r>
            <a:endParaRPr lang="ro-RO" sz="16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1800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Triticale</a:t>
            </a:r>
            <a:r>
              <a:rPr lang="ro-RO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silage (main crop)</a:t>
            </a:r>
            <a:r>
              <a:rPr lang="en-US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 harvested </a:t>
            </a:r>
            <a:endParaRPr lang="ro-RO" sz="16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of 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o-RO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1,27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tons</a:t>
            </a: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/ha vs. 22,74 tons/ha in 2023 -</a:t>
            </a:r>
            <a:r>
              <a:rPr lang="ro-RO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increase of 38% </a:t>
            </a:r>
            <a:endParaRPr lang="ro-RO" sz="16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ro-RO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500" dirty="0">
                <a:solidFill>
                  <a:srgbClr val="3C424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lvl="1"/>
            <a:endParaRPr lang="en-US" sz="500" dirty="0">
              <a:solidFill>
                <a:srgbClr val="3C424F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endParaRPr lang="en-US" sz="500" dirty="0">
              <a:solidFill>
                <a:srgbClr val="3C424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o-RO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Maize</a:t>
            </a:r>
            <a:r>
              <a:rPr lang="en-US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silage</a:t>
            </a:r>
            <a:r>
              <a:rPr lang="ro-RO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(main crop)</a:t>
            </a:r>
            <a:r>
              <a:rPr lang="en-US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endParaRPr lang="ro-RO" sz="1600" b="1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o-RO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ha harvested</a:t>
            </a:r>
            <a:endParaRPr lang="en-US" sz="16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roduction of 29</a:t>
            </a:r>
            <a:r>
              <a:rPr lang="en-US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tons</a:t>
            </a:r>
            <a:r>
              <a:rPr lang="ro-RO" sz="16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/ha vs. 24 tons/ha in 2023 - </a:t>
            </a:r>
            <a:r>
              <a:rPr lang="ro-RO" sz="1600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of 21%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0D1E7D-C75E-DD31-B0CD-3BF4DBDDB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24" y="1235661"/>
            <a:ext cx="2156659" cy="4657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DD674A-7BB8-50E7-EFAF-9A1D89267B36}"/>
              </a:ext>
            </a:extLst>
          </p:cNvPr>
          <p:cNvSpPr txBox="1"/>
          <p:nvPr/>
        </p:nvSpPr>
        <p:spPr>
          <a:xfrm>
            <a:off x="8291577" y="2966164"/>
            <a:ext cx="292405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Protects the soil and</a:t>
            </a:r>
          </a:p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erosion</a:t>
            </a:r>
          </a:p>
          <a:p>
            <a:pPr algn="ctr"/>
            <a:endParaRPr lang="en-US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Produces better quality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oil</a:t>
            </a:r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Saves insects and</a:t>
            </a:r>
          </a:p>
          <a:p>
            <a:pPr algn="ctr"/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Microorganisms</a:t>
            </a:r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Contributes to the battle</a:t>
            </a:r>
          </a:p>
          <a:p>
            <a:pPr algn="ctr"/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against the climate changes</a:t>
            </a:r>
            <a:endParaRPr lang="ro-RO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989873-D668-C839-F0E6-D60EF4CB70BC}"/>
              </a:ext>
            </a:extLst>
          </p:cNvPr>
          <p:cNvSpPr txBox="1"/>
          <p:nvPr/>
        </p:nvSpPr>
        <p:spPr>
          <a:xfrm>
            <a:off x="8173350" y="1423383"/>
            <a:ext cx="3065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use of</a:t>
            </a:r>
          </a:p>
          <a:p>
            <a:pPr algn="ctr"/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No-tillage technology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cultivation</a:t>
            </a:r>
          </a:p>
          <a:p>
            <a:pPr algn="ctr"/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and its benefits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4F2168-26F8-990D-36B5-BC592530BE67}"/>
              </a:ext>
            </a:extLst>
          </p:cNvPr>
          <p:cNvSpPr/>
          <p:nvPr/>
        </p:nvSpPr>
        <p:spPr>
          <a:xfrm>
            <a:off x="8042038" y="1235661"/>
            <a:ext cx="3423127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0D6448F7-DD62-AC0F-B0E8-1E43D992EF13}"/>
              </a:ext>
            </a:extLst>
          </p:cNvPr>
          <p:cNvSpPr/>
          <p:nvPr/>
        </p:nvSpPr>
        <p:spPr>
          <a:xfrm>
            <a:off x="1041535" y="1219094"/>
            <a:ext cx="4292681" cy="1291878"/>
          </a:xfrm>
          <a:prstGeom prst="roundRect">
            <a:avLst>
              <a:gd name="adj" fmla="val 7400"/>
            </a:avLst>
          </a:prstGeom>
          <a:noFill/>
          <a:ln>
            <a:solidFill>
              <a:srgbClr val="017900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2AA8C110-03C9-CECD-12A8-09871D886573}"/>
              </a:ext>
            </a:extLst>
          </p:cNvPr>
          <p:cNvSpPr/>
          <p:nvPr/>
        </p:nvSpPr>
        <p:spPr>
          <a:xfrm>
            <a:off x="1041535" y="2624042"/>
            <a:ext cx="4292681" cy="1642270"/>
          </a:xfrm>
          <a:prstGeom prst="roundRect">
            <a:avLst>
              <a:gd name="adj" fmla="val 7400"/>
            </a:avLst>
          </a:prstGeom>
          <a:noFill/>
          <a:ln>
            <a:solidFill>
              <a:srgbClr val="FAA303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3" name="Shape 1">
            <a:extLst>
              <a:ext uri="{FF2B5EF4-FFF2-40B4-BE49-F238E27FC236}">
                <a16:creationId xmlns:a16="http://schemas.microsoft.com/office/drawing/2014/main" id="{F7373E44-B125-C55C-DBE4-279BE44186A9}"/>
              </a:ext>
            </a:extLst>
          </p:cNvPr>
          <p:cNvSpPr/>
          <p:nvPr/>
        </p:nvSpPr>
        <p:spPr>
          <a:xfrm>
            <a:off x="1041535" y="4359180"/>
            <a:ext cx="4292681" cy="1346675"/>
          </a:xfrm>
          <a:prstGeom prst="roundRect">
            <a:avLst>
              <a:gd name="adj" fmla="val 7400"/>
            </a:avLst>
          </a:prstGeom>
          <a:noFill/>
          <a:ln>
            <a:solidFill>
              <a:srgbClr val="017900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4" name="Click here to edit title-453">
            <a:extLst>
              <a:ext uri="{FF2B5EF4-FFF2-40B4-BE49-F238E27FC236}">
                <a16:creationId xmlns:a16="http://schemas.microsoft.com/office/drawing/2014/main" id="{7F703A7B-6152-31C4-27E7-8C3AE9AF40DC}"/>
              </a:ext>
            </a:extLst>
          </p:cNvPr>
          <p:cNvSpPr txBox="1"/>
          <p:nvPr/>
        </p:nvSpPr>
        <p:spPr>
          <a:xfrm>
            <a:off x="1201586" y="511445"/>
            <a:ext cx="10263579" cy="36933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CEREAL PRODUCTION EVOLUTION 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GROWTH 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BCEFAEB3-9BB8-EF79-22C7-9EC78B73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A02FCA-0450-52E1-7E7A-6DE2C0AC4EC2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E99F1D9-6E5F-4C76-1C88-ACEEA6BB5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7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80" y="420564"/>
            <a:ext cx="452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</a:p>
        </p:txBody>
      </p:sp>
      <p:pic>
        <p:nvPicPr>
          <p:cNvPr id="6" name="Graphic 5" descr="Badge 1 outline">
            <a:extLst>
              <a:ext uri="{FF2B5EF4-FFF2-40B4-BE49-F238E27FC236}">
                <a16:creationId xmlns:a16="http://schemas.microsoft.com/office/drawing/2014/main" id="{BFD66FA7-A245-42CF-20DD-9D93EEEA5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500" y="1771392"/>
            <a:ext cx="914400" cy="914400"/>
          </a:xfrm>
          <a:prstGeom prst="rect">
            <a:avLst/>
          </a:prstGeom>
        </p:spPr>
      </p:pic>
      <p:pic>
        <p:nvPicPr>
          <p:cNvPr id="8" name="Graphic 7" descr="Badge outline">
            <a:extLst>
              <a:ext uri="{FF2B5EF4-FFF2-40B4-BE49-F238E27FC236}">
                <a16:creationId xmlns:a16="http://schemas.microsoft.com/office/drawing/2014/main" id="{93AFF900-35E0-EB26-1BB6-722655877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6800" y="2713740"/>
            <a:ext cx="914400" cy="914400"/>
          </a:xfrm>
          <a:prstGeom prst="rect">
            <a:avLst/>
          </a:prstGeom>
        </p:spPr>
      </p:pic>
      <p:pic>
        <p:nvPicPr>
          <p:cNvPr id="11" name="Graphic 10" descr="Badge 4 outline">
            <a:extLst>
              <a:ext uri="{FF2B5EF4-FFF2-40B4-BE49-F238E27FC236}">
                <a16:creationId xmlns:a16="http://schemas.microsoft.com/office/drawing/2014/main" id="{53480838-8516-E0CB-C857-902338EE7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9962" y="464623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2067DD-EEC5-99A8-B7AD-1AADF370E460}"/>
              </a:ext>
            </a:extLst>
          </p:cNvPr>
          <p:cNvSpPr txBox="1"/>
          <p:nvPr/>
        </p:nvSpPr>
        <p:spPr>
          <a:xfrm>
            <a:off x="3633763" y="2004559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27428-66C9-CA3A-7053-7E44BE9DA855}"/>
              </a:ext>
            </a:extLst>
          </p:cNvPr>
          <p:cNvSpPr txBox="1"/>
          <p:nvPr/>
        </p:nvSpPr>
        <p:spPr>
          <a:xfrm>
            <a:off x="3633763" y="3001634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202</a:t>
            </a:r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FINANCIAL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15356-2DB2-4265-3275-8A7B291A64B4}"/>
              </a:ext>
            </a:extLst>
          </p:cNvPr>
          <p:cNvSpPr txBox="1"/>
          <p:nvPr/>
        </p:nvSpPr>
        <p:spPr>
          <a:xfrm>
            <a:off x="3633763" y="3929472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6A9E1-EEEF-7EFA-5715-14FE877FCC0F}"/>
              </a:ext>
            </a:extLst>
          </p:cNvPr>
          <p:cNvSpPr txBox="1"/>
          <p:nvPr/>
        </p:nvSpPr>
        <p:spPr>
          <a:xfrm>
            <a:off x="3633763" y="4918767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STRATEGY &amp; PROJECTS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Graphic 19" descr="Badge 3 outline">
            <a:extLst>
              <a:ext uri="{FF2B5EF4-FFF2-40B4-BE49-F238E27FC236}">
                <a16:creationId xmlns:a16="http://schemas.microsoft.com/office/drawing/2014/main" id="{8DD41480-101F-5A96-5548-92857FB57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9962" y="36294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2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DAF2CBFC-6B71-C384-A0B8-706A0D99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8" y="-12053"/>
            <a:ext cx="8748712" cy="6857999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20</a:t>
            </a:fld>
            <a:endParaRPr lang="ro-RO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9713" y="2855745"/>
            <a:ext cx="450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</a:p>
          <a:p>
            <a:r>
              <a:rPr lang="en-US" sz="4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</a:t>
            </a:r>
            <a:endParaRPr lang="ro-RO" sz="440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 descr="Badge 4 outline">
            <a:extLst>
              <a:ext uri="{FF2B5EF4-FFF2-40B4-BE49-F238E27FC236}">
                <a16:creationId xmlns:a16="http://schemas.microsoft.com/office/drawing/2014/main" id="{4705540D-8450-042E-B2E6-89C273570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713" y="100415"/>
            <a:ext cx="2654915" cy="26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23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EE1977A-B244-C512-9D7E-E1783FDB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606AB-4288-F3E2-10EA-29B08B7DC36A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6B1694A-2793-6B0A-0303-9FAA231D87C0}"/>
              </a:ext>
            </a:extLst>
          </p:cNvPr>
          <p:cNvSpPr txBox="1"/>
          <p:nvPr/>
        </p:nvSpPr>
        <p:spPr>
          <a:xfrm>
            <a:off x="1127614" y="423567"/>
            <a:ext cx="741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STRATEGIC VIEW BY 2027/ 2028</a:t>
            </a:r>
          </a:p>
        </p:txBody>
      </p:sp>
      <p:graphicFrame>
        <p:nvGraphicFramePr>
          <p:cNvPr id="6" name="TextBox 12">
            <a:extLst>
              <a:ext uri="{FF2B5EF4-FFF2-40B4-BE49-F238E27FC236}">
                <a16:creationId xmlns:a16="http://schemas.microsoft.com/office/drawing/2014/main" id="{F2C76B76-AC6C-D098-9A95-7F47AD2B201A}"/>
              </a:ext>
            </a:extLst>
          </p:cNvPr>
          <p:cNvGraphicFramePr/>
          <p:nvPr/>
        </p:nvGraphicFramePr>
        <p:xfrm>
          <a:off x="2701811" y="1699120"/>
          <a:ext cx="8651989" cy="217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B64CD4-ADA1-430C-CCFF-A8C6570C6B1F}"/>
              </a:ext>
            </a:extLst>
          </p:cNvPr>
          <p:cNvSpPr txBox="1"/>
          <p:nvPr/>
        </p:nvSpPr>
        <p:spPr>
          <a:xfrm>
            <a:off x="483161" y="2061976"/>
            <a:ext cx="2077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a Major European Milk Producer</a:t>
            </a:r>
            <a:endParaRPr lang="en-US" sz="2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TextBox 12">
            <a:extLst>
              <a:ext uri="{FF2B5EF4-FFF2-40B4-BE49-F238E27FC236}">
                <a16:creationId xmlns:a16="http://schemas.microsoft.com/office/drawing/2014/main" id="{0B837314-797D-DD0A-C6A2-F716079EF7AE}"/>
              </a:ext>
            </a:extLst>
          </p:cNvPr>
          <p:cNvGraphicFramePr/>
          <p:nvPr/>
        </p:nvGraphicFramePr>
        <p:xfrm>
          <a:off x="2419422" y="3491924"/>
          <a:ext cx="9444037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159AA50-C249-F820-149B-76614D996D63}"/>
              </a:ext>
            </a:extLst>
          </p:cNvPr>
          <p:cNvSpPr txBox="1"/>
          <p:nvPr/>
        </p:nvSpPr>
        <p:spPr>
          <a:xfrm>
            <a:off x="579049" y="4475369"/>
            <a:ext cx="20774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Projects</a:t>
            </a:r>
            <a:endParaRPr lang="en-US" sz="2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61BB5-249B-5098-9E5A-1D212D1D8DE9}"/>
              </a:ext>
            </a:extLst>
          </p:cNvPr>
          <p:cNvSpPr txBox="1"/>
          <p:nvPr/>
        </p:nvSpPr>
        <p:spPr>
          <a:xfrm>
            <a:off x="4224297" y="1207240"/>
            <a:ext cx="6097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Clear and Achievable Vision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053090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E425A8-AD64-59C5-113E-A943FF3F0460}"/>
              </a:ext>
            </a:extLst>
          </p:cNvPr>
          <p:cNvSpPr/>
          <p:nvPr/>
        </p:nvSpPr>
        <p:spPr>
          <a:xfrm>
            <a:off x="8743071" y="1067165"/>
            <a:ext cx="3332365" cy="1477328"/>
          </a:xfrm>
          <a:prstGeom prst="roundRect">
            <a:avLst/>
          </a:prstGeom>
          <a:solidFill>
            <a:schemeClr val="bg2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71E97-1493-9843-65E8-FF5338258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30" y="1796957"/>
            <a:ext cx="4422137" cy="44800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41E558-D459-8AAA-1319-82B5D111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36" y="288831"/>
            <a:ext cx="924971" cy="92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62F33-524C-0C89-9435-87C477E42E88}"/>
              </a:ext>
            </a:extLst>
          </p:cNvPr>
          <p:cNvSpPr txBox="1"/>
          <p:nvPr/>
        </p:nvSpPr>
        <p:spPr>
          <a:xfrm>
            <a:off x="1913480" y="2925630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F6285-DE8F-3D7A-A89F-941837015ACB}"/>
              </a:ext>
            </a:extLst>
          </p:cNvPr>
          <p:cNvSpPr txBox="1"/>
          <p:nvPr/>
        </p:nvSpPr>
        <p:spPr>
          <a:xfrm>
            <a:off x="1984019" y="3313729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1174F3-CE40-5E71-E8F8-018909E9C944}"/>
              </a:ext>
            </a:extLst>
          </p:cNvPr>
          <p:cNvCxnSpPr>
            <a:cxnSpLocks/>
          </p:cNvCxnSpPr>
          <p:nvPr/>
        </p:nvCxnSpPr>
        <p:spPr>
          <a:xfrm>
            <a:off x="114503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EF0099-A24A-8641-97FA-7FF4B5B8D00C}"/>
              </a:ext>
            </a:extLst>
          </p:cNvPr>
          <p:cNvSpPr txBox="1"/>
          <p:nvPr/>
        </p:nvSpPr>
        <p:spPr>
          <a:xfrm>
            <a:off x="1297698" y="387676"/>
            <a:ext cx="974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FARMS 2027/2028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FA2B7-30BB-4034-D756-5EBA2B4DCCB6}"/>
              </a:ext>
            </a:extLst>
          </p:cNvPr>
          <p:cNvSpPr txBox="1"/>
          <p:nvPr/>
        </p:nvSpPr>
        <p:spPr>
          <a:xfrm>
            <a:off x="8016740" y="2723934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BD2D1-8F15-3F5D-20C7-37406B184FD7}"/>
              </a:ext>
            </a:extLst>
          </p:cNvPr>
          <p:cNvSpPr txBox="1"/>
          <p:nvPr/>
        </p:nvSpPr>
        <p:spPr>
          <a:xfrm>
            <a:off x="8002602" y="3036730"/>
            <a:ext cx="2955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5,500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0E539-4A56-73DA-C6AD-E6C6022AEF25}"/>
              </a:ext>
            </a:extLst>
          </p:cNvPr>
          <p:cNvSpPr txBox="1"/>
          <p:nvPr/>
        </p:nvSpPr>
        <p:spPr>
          <a:xfrm>
            <a:off x="971276" y="446600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F3BF4-B66F-0592-4150-1E1B0C792358}"/>
              </a:ext>
            </a:extLst>
          </p:cNvPr>
          <p:cNvSpPr txBox="1"/>
          <p:nvPr/>
        </p:nvSpPr>
        <p:spPr>
          <a:xfrm>
            <a:off x="913453" y="4867562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D81C706-44FA-CB9A-C603-889DA31F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83" y="2932628"/>
            <a:ext cx="326422" cy="32642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4DD8387-2A1F-3768-A8DF-0C41CA48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4" y="4469618"/>
            <a:ext cx="326422" cy="32642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6BE79A2-C36F-5428-D551-0691F7B3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18" y="2753602"/>
            <a:ext cx="326422" cy="3264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49B196-4EA4-62D1-DC8F-B27882129145}"/>
              </a:ext>
            </a:extLst>
          </p:cNvPr>
          <p:cNvSpPr txBox="1"/>
          <p:nvPr/>
        </p:nvSpPr>
        <p:spPr>
          <a:xfrm>
            <a:off x="8562600" y="4433294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>
              <a:solidFill>
                <a:srgbClr val="FAA303"/>
              </a:solidFill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EE06909-4D6B-9450-7CB4-833DE000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26" y="4410523"/>
            <a:ext cx="326422" cy="326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1DC09F-A21C-48F7-9D44-68C4B10B5936}"/>
              </a:ext>
            </a:extLst>
          </p:cNvPr>
          <p:cNvSpPr txBox="1"/>
          <p:nvPr/>
        </p:nvSpPr>
        <p:spPr>
          <a:xfrm>
            <a:off x="8606048" y="4792176"/>
            <a:ext cx="33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3,300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and Cut farms </a:t>
            </a:r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545F560-174E-38A8-E35C-E322CE1D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76" y="1141992"/>
            <a:ext cx="326422" cy="3264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456A13-E295-CBCF-54C7-62A9AA8FE23D}"/>
              </a:ext>
            </a:extLst>
          </p:cNvPr>
          <p:cNvSpPr txBox="1"/>
          <p:nvPr/>
        </p:nvSpPr>
        <p:spPr>
          <a:xfrm>
            <a:off x="878511" y="1497762"/>
            <a:ext cx="2900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3,800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1,200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stock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5AB8-6B46-8D82-63E3-92E50AF10079}"/>
              </a:ext>
            </a:extLst>
          </p:cNvPr>
          <p:cNvSpPr txBox="1"/>
          <p:nvPr/>
        </p:nvSpPr>
        <p:spPr>
          <a:xfrm>
            <a:off x="1250448" y="1129723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402175-ED66-3B86-C4FE-4B681EA9CB0D}"/>
              </a:ext>
            </a:extLst>
          </p:cNvPr>
          <p:cNvSpPr txBox="1"/>
          <p:nvPr/>
        </p:nvSpPr>
        <p:spPr>
          <a:xfrm>
            <a:off x="9286875" y="1155699"/>
            <a:ext cx="206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AA303"/>
                </a:solidFill>
              </a:rPr>
              <a:t>Acquisition</a:t>
            </a:r>
            <a:r>
              <a:rPr lang="en-RO" dirty="0">
                <a:solidFill>
                  <a:srgbClr val="FAA303"/>
                </a:solidFill>
              </a:rPr>
              <a:t> FARM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2D246FCC-7A5E-D7C7-A7D1-BEB7081B1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453" y="1134935"/>
            <a:ext cx="326422" cy="3264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64D193-1F6A-506B-08B8-697A4F92CDD9}"/>
              </a:ext>
            </a:extLst>
          </p:cNvPr>
          <p:cNvSpPr txBox="1"/>
          <p:nvPr/>
        </p:nvSpPr>
        <p:spPr>
          <a:xfrm>
            <a:off x="8870190" y="1516483"/>
            <a:ext cx="3251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CF2A83-9DE9-5E2F-1F68-B5784E341C65}"/>
              </a:ext>
            </a:extLst>
          </p:cNvPr>
          <p:cNvSpPr txBox="1"/>
          <p:nvPr/>
        </p:nvSpPr>
        <p:spPr>
          <a:xfrm>
            <a:off x="4105225" y="949102"/>
            <a:ext cx="3302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~ </a:t>
            </a:r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100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million </a:t>
            </a:r>
            <a:r>
              <a:rPr lang="en-GB" sz="18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 </a:t>
            </a:r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will be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delivered annually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17513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1F22B5-25F6-07FF-A6DD-B6C7BF7D9A9E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3CE13EB-FC4B-F027-F6F6-A7CB534A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E8CC5-B926-FECD-4D26-AFDE8A7E54C0}"/>
              </a:ext>
            </a:extLst>
          </p:cNvPr>
          <p:cNvSpPr txBox="1"/>
          <p:nvPr/>
        </p:nvSpPr>
        <p:spPr>
          <a:xfrm>
            <a:off x="887854" y="418939"/>
            <a:ext cx="101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STRAJA PROJECT - A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SIGNIFICANT EXPANSION IN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565DA-FEBD-5841-2499-AF477BAF0189}"/>
              </a:ext>
            </a:extLst>
          </p:cNvPr>
          <p:cNvSpPr txBox="1"/>
          <p:nvPr/>
        </p:nvSpPr>
        <p:spPr>
          <a:xfrm>
            <a:off x="1010487" y="1906141"/>
            <a:ext cx="43924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Started in 2023, planned to be completed in 2027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of 5,000 cows (3,800 dairy cows and 1,200 young stock)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Financed through credit facility and own sources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first milking operations at the </a:t>
            </a:r>
            <a:r>
              <a:rPr lang="en-US" sz="15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 are scheduled 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beginning of 2025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this time, the farm will have 1,120 productive cows, and the first milking parlor will be fully operational</a:t>
            </a:r>
            <a:endParaRPr lang="en-GB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svg">
            <a:extLst>
              <a:ext uri="{FF2B5EF4-FFF2-40B4-BE49-F238E27FC236}">
                <a16:creationId xmlns:a16="http://schemas.microsoft.com/office/drawing/2014/main" id="{F1FAD939-513F-5580-1913-6C9398D26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prstClr val="black"/>
              <a:srgbClr val="FAA303">
                <a:tint val="45000"/>
                <a:satMod val="400000"/>
              </a:srgbClr>
            </a:duotone>
            <a:extLst>
              <a:ext uri="{E665DBDA-B58D-4353-B40A-C61A8E7E3D33}">
                <asvg:svgBlip xmlns="" xmlns:a16="http://schemas.microsoft.com/office/drawing/2014/main" xmlns:a14="http://schemas.microsoft.com/office/drawing/2010/main" xmlns:p14="http://schemas.microsoft.com/office/powerpoint/2010/main" xmlns:asvg="http://schemas.microsoft.com/office/drawing/2016/SVG/main" r:embed="rId362"/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/>
          <a:stretch/>
        </p:blipFill>
        <p:spPr>
          <a:xfrm rot="5186683">
            <a:off x="4099288" y="1679091"/>
            <a:ext cx="7753631" cy="398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ode0">
            <a:extLst>
              <a:ext uri="{FF2B5EF4-FFF2-40B4-BE49-F238E27FC236}">
                <a16:creationId xmlns:a16="http://schemas.microsoft.com/office/drawing/2014/main" id="{3B5500DB-3FFA-02A4-F283-62EAD3122A6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63">
            <a:alphaModFix/>
          </a:blip>
          <a:srcRect/>
          <a:stretch/>
        </p:blipFill>
        <p:spPr>
          <a:xfrm>
            <a:off x="8532586" y="1221058"/>
            <a:ext cx="632882" cy="632882"/>
          </a:xfrm>
          <a:prstGeom prst="rect">
            <a:avLst/>
          </a:prstGeom>
        </p:spPr>
      </p:pic>
      <p:sp>
        <p:nvSpPr>
          <p:cNvPr id="9" name="Primary Heading-0">
            <a:extLst>
              <a:ext uri="{FF2B5EF4-FFF2-40B4-BE49-F238E27FC236}">
                <a16:creationId xmlns:a16="http://schemas.microsoft.com/office/drawing/2014/main" id="{623A0245-9F72-D4C1-8C91-0C7916D16431}"/>
              </a:ext>
            </a:extLst>
          </p:cNvPr>
          <p:cNvSpPr txBox="1"/>
          <p:nvPr/>
        </p:nvSpPr>
        <p:spPr>
          <a:xfrm>
            <a:off x="9416184" y="1237976"/>
            <a:ext cx="2464601" cy="86177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2024: The foundation works were completed and part of the main hall, along with the waste storage lagoon</a:t>
            </a:r>
          </a:p>
        </p:txBody>
      </p:sp>
      <p:pic>
        <p:nvPicPr>
          <p:cNvPr id="10" name="imageNode2">
            <a:extLst>
              <a:ext uri="{FF2B5EF4-FFF2-40B4-BE49-F238E27FC236}">
                <a16:creationId xmlns:a16="http://schemas.microsoft.com/office/drawing/2014/main" id="{2633E2F2-FB7F-7171-207C-6B3EE103BA2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64">
            <a:alphaModFix/>
          </a:blip>
          <a:srcRect/>
          <a:stretch/>
        </p:blipFill>
        <p:spPr>
          <a:xfrm>
            <a:off x="8567100" y="4065604"/>
            <a:ext cx="598368" cy="598368"/>
          </a:xfrm>
          <a:prstGeom prst="rect">
            <a:avLst/>
          </a:prstGeom>
        </p:spPr>
      </p:pic>
      <p:sp>
        <p:nvSpPr>
          <p:cNvPr id="11" name="Primary Heading-2">
            <a:extLst>
              <a:ext uri="{FF2B5EF4-FFF2-40B4-BE49-F238E27FC236}">
                <a16:creationId xmlns:a16="http://schemas.microsoft.com/office/drawing/2014/main" id="{97C78A9B-4851-F6EE-5493-6B8B264985A7}"/>
              </a:ext>
            </a:extLst>
          </p:cNvPr>
          <p:cNvSpPr txBox="1"/>
          <p:nvPr/>
        </p:nvSpPr>
        <p:spPr>
          <a:xfrm>
            <a:off x="9229670" y="4089597"/>
            <a:ext cx="2755998" cy="43088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2026: Approx. 3,400 cows in production &amp; pregnancy</a:t>
            </a:r>
          </a:p>
        </p:txBody>
      </p:sp>
      <p:pic>
        <p:nvPicPr>
          <p:cNvPr id="12" name="imageNode3">
            <a:extLst>
              <a:ext uri="{FF2B5EF4-FFF2-40B4-BE49-F238E27FC236}">
                <a16:creationId xmlns:a16="http://schemas.microsoft.com/office/drawing/2014/main" id="{01641E03-3C8A-6D60-BC71-EC1D642CD06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65">
            <a:alphaModFix/>
          </a:blip>
          <a:srcRect/>
          <a:stretch/>
        </p:blipFill>
        <p:spPr>
          <a:xfrm>
            <a:off x="8160892" y="5560942"/>
            <a:ext cx="632882" cy="63288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CCAB73B-8B31-B700-75E6-8D0B39CE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606" y="1334842"/>
            <a:ext cx="231007" cy="231007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0A03092-48DF-718E-5890-040D276D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643" y="2846587"/>
            <a:ext cx="231007" cy="231007"/>
          </a:xfrm>
          <a:prstGeom prst="rect">
            <a:avLst/>
          </a:prstGeom>
        </p:spPr>
      </p:pic>
      <p:pic>
        <p:nvPicPr>
          <p:cNvPr id="16" name="imageNode1">
            <a:extLst>
              <a:ext uri="{FF2B5EF4-FFF2-40B4-BE49-F238E27FC236}">
                <a16:creationId xmlns:a16="http://schemas.microsoft.com/office/drawing/2014/main" id="{596FF06C-75B5-95A5-79F3-69CFB31B270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66">
            <a:alphaModFix/>
          </a:blip>
          <a:srcRect/>
          <a:stretch/>
        </p:blipFill>
        <p:spPr>
          <a:xfrm>
            <a:off x="6495633" y="2749756"/>
            <a:ext cx="655676" cy="655676"/>
          </a:xfrm>
          <a:prstGeom prst="rect">
            <a:avLst/>
          </a:prstGeom>
        </p:spPr>
      </p:pic>
      <p:sp>
        <p:nvSpPr>
          <p:cNvPr id="17" name="Primary Heading-1">
            <a:extLst>
              <a:ext uri="{FF2B5EF4-FFF2-40B4-BE49-F238E27FC236}">
                <a16:creationId xmlns:a16="http://schemas.microsoft.com/office/drawing/2014/main" id="{4227ACD1-2E84-DDDA-96B6-77E8D659E8A0}"/>
              </a:ext>
            </a:extLst>
          </p:cNvPr>
          <p:cNvSpPr txBox="1"/>
          <p:nvPr/>
        </p:nvSpPr>
        <p:spPr>
          <a:xfrm>
            <a:off x="5882909" y="3593589"/>
            <a:ext cx="1723603" cy="64633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2025: Approx. 1,700 cows in production &amp; pregnancy</a:t>
            </a:r>
          </a:p>
        </p:txBody>
      </p:sp>
      <p:sp>
        <p:nvSpPr>
          <p:cNvPr id="18" name="Primary Heading-3">
            <a:extLst>
              <a:ext uri="{FF2B5EF4-FFF2-40B4-BE49-F238E27FC236}">
                <a16:creationId xmlns:a16="http://schemas.microsoft.com/office/drawing/2014/main" id="{2EF8EFB4-79A0-036F-0BDA-1E9541BE1F69}"/>
              </a:ext>
            </a:extLst>
          </p:cNvPr>
          <p:cNvSpPr txBox="1"/>
          <p:nvPr/>
        </p:nvSpPr>
        <p:spPr>
          <a:xfrm>
            <a:off x="8786555" y="5661938"/>
            <a:ext cx="3094230" cy="43088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2027: Approx. 5,000 cows in production &amp; pregnancy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7A2C9F4-F2BC-AB3F-8077-5B9A10A89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966" y="4359841"/>
            <a:ext cx="231007" cy="231007"/>
          </a:xfrm>
          <a:prstGeom prst="rect">
            <a:avLst/>
          </a:prstGeom>
        </p:spPr>
      </p:pic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D2DB6636-B17A-8130-16EE-155740DBCBEB}"/>
              </a:ext>
            </a:extLst>
          </p:cNvPr>
          <p:cNvSpPr txBox="1"/>
          <p:nvPr/>
        </p:nvSpPr>
        <p:spPr>
          <a:xfrm>
            <a:off x="1132755" y="1393035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FAA303"/>
                </a:solidFill>
                <a:latin typeface="Open Sans" panose="00000700000000000000" pitchFamily="2" charset="0"/>
              </a:rPr>
              <a:t>Key Highlights:</a:t>
            </a:r>
          </a:p>
        </p:txBody>
      </p:sp>
      <p:sp>
        <p:nvSpPr>
          <p:cNvPr id="2" name="Primary Heading-0">
            <a:extLst>
              <a:ext uri="{FF2B5EF4-FFF2-40B4-BE49-F238E27FC236}">
                <a16:creationId xmlns:a16="http://schemas.microsoft.com/office/drawing/2014/main" id="{9BE6B634-1B9B-CE38-39F3-240CD9AD4B9C}"/>
              </a:ext>
            </a:extLst>
          </p:cNvPr>
          <p:cNvSpPr txBox="1"/>
          <p:nvPr/>
        </p:nvSpPr>
        <p:spPr>
          <a:xfrm>
            <a:off x="7997606" y="2267691"/>
            <a:ext cx="4055717" cy="110799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foundation for the first rotary parlor was poured,</a:t>
            </a:r>
          </a:p>
          <a:p>
            <a:pPr algn="ctr"/>
            <a:r>
              <a:rPr lang="en-US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installation scheduled for early December, and</a:t>
            </a:r>
          </a:p>
          <a:p>
            <a:pPr algn="ctr"/>
            <a:r>
              <a:rPr lang="en-US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 has been made on the construction of</a:t>
            </a:r>
          </a:p>
          <a:p>
            <a:pPr algn="ctr"/>
            <a:r>
              <a:rPr lang="en-US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barns to </a:t>
            </a:r>
            <a:r>
              <a:rPr lang="ro-RO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</a:t>
            </a:r>
            <a:r>
              <a:rPr lang="en-US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1,120 animals, which will be equipped </a:t>
            </a:r>
          </a:p>
          <a:p>
            <a:pPr algn="ctr"/>
            <a:r>
              <a:rPr lang="en-US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work progresses. </a:t>
            </a:r>
          </a:p>
          <a:p>
            <a:pPr algn="ctr"/>
            <a:r>
              <a:rPr lang="en-US" sz="12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phase represents one-third of the total project.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010F133-632F-40F7-019E-4A3DF0464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421" y="5576289"/>
            <a:ext cx="231007" cy="2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1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ACCE-576A-0A2F-1C9D-FB70E0E6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8ECC57-648C-4570-F93E-C3DBE018645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0B9E04-3323-0020-7E77-A564FD575891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ABD97-58CC-3EE8-88C7-AB8CB9E8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4C0A562-8933-E3E8-977A-EAB72B27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42097-CADC-9DEF-F3A1-7625DE146E5C}"/>
              </a:ext>
            </a:extLst>
          </p:cNvPr>
          <p:cNvSpPr txBox="1"/>
          <p:nvPr/>
        </p:nvSpPr>
        <p:spPr>
          <a:xfrm>
            <a:off x="1117521" y="38837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CURRENT STATUS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16B97B-08CA-06C6-D9A0-132397B19AEB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B8A2ED-4AED-DC03-49CA-9C14A4EAC564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n aerial view of a factory&#10;&#10;Description automatically generated">
            <a:extLst>
              <a:ext uri="{FF2B5EF4-FFF2-40B4-BE49-F238E27FC236}">
                <a16:creationId xmlns:a16="http://schemas.microsoft.com/office/drawing/2014/main" id="{C80F531A-7883-4DB4-F96C-FBFE11D14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52" y="1796091"/>
            <a:ext cx="5684267" cy="4020671"/>
          </a:xfrm>
          <a:prstGeom prst="rect">
            <a:avLst/>
          </a:prstGeom>
        </p:spPr>
      </p:pic>
      <p:pic>
        <p:nvPicPr>
          <p:cNvPr id="11" name="Picture 10" descr="Several pictures of a building&#10;&#10;Description automatically generated">
            <a:extLst>
              <a:ext uri="{FF2B5EF4-FFF2-40B4-BE49-F238E27FC236}">
                <a16:creationId xmlns:a16="http://schemas.microsoft.com/office/drawing/2014/main" id="{DB867F9F-A305-F464-2E62-AFB3A1497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71" y="1796091"/>
            <a:ext cx="5684268" cy="40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42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CE144-EB8C-1741-9551-243026490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01473B-BB00-930C-E401-8D4F669A22EA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1DEC086-0EFD-F756-F258-C4C37E5B6336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20BB8-07A2-F824-FD04-8E5D4EB8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7C29E9A-292A-030C-AF1B-1B5272BDA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C59FA-A4F5-74F2-7295-B767CC51D650}"/>
              </a:ext>
            </a:extLst>
          </p:cNvPr>
          <p:cNvSpPr txBox="1"/>
          <p:nvPr/>
        </p:nvSpPr>
        <p:spPr>
          <a:xfrm>
            <a:off x="1132035" y="42251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CURRENT STATUS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6443EE-961D-E04D-C066-0FFDA46DF3FD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890931-862A-EC54-3695-3B8FE2DEF779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everal pictures of a farm&#10;&#10;Description automatically generated">
            <a:extLst>
              <a:ext uri="{FF2B5EF4-FFF2-40B4-BE49-F238E27FC236}">
                <a16:creationId xmlns:a16="http://schemas.microsoft.com/office/drawing/2014/main" id="{6E8DA618-1F63-44D7-A5D2-F3CB33D6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67" y="1087122"/>
            <a:ext cx="7707527" cy="54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0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2F45E-3D17-6346-375B-8BA49513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90D5A29-824D-5A9A-9ED8-22634C82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A8E3AB-85F7-7B36-82D2-DA2EC185D655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A97C263-920C-7A59-2D4A-51DFF551C36B}"/>
              </a:ext>
            </a:extLst>
          </p:cNvPr>
          <p:cNvSpPr txBox="1"/>
          <p:nvPr/>
        </p:nvSpPr>
        <p:spPr>
          <a:xfrm>
            <a:off x="1041535" y="362561"/>
            <a:ext cx="1055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COMPOST FACTORY TO STRENGTHEN THE CIRCULAR ECONOMIC MODEL 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0220179-F910-7664-459C-0B873D057D39}"/>
              </a:ext>
            </a:extLst>
          </p:cNvPr>
          <p:cNvSpPr txBox="1">
            <a:spLocks/>
          </p:cNvSpPr>
          <p:nvPr/>
        </p:nvSpPr>
        <p:spPr>
          <a:xfrm>
            <a:off x="8605345" y="6361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26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Rect">
            <a:extLst>
              <a:ext uri="{FF2B5EF4-FFF2-40B4-BE49-F238E27FC236}">
                <a16:creationId xmlns:a16="http://schemas.microsoft.com/office/drawing/2014/main" id="{F5ADA22C-C0F7-0017-0F37-949AAC653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5158506" y="1067639"/>
            <a:ext cx="533400" cy="533400"/>
          </a:xfrm>
          <a:prstGeom prst="rect">
            <a:avLst/>
          </a:prstGeom>
        </p:spPr>
      </p:pic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E6BA6BA0-1B23-9C0A-12B8-A3D7B914C7C1}"/>
              </a:ext>
            </a:extLst>
          </p:cNvPr>
          <p:cNvSpPr txBox="1"/>
          <p:nvPr/>
        </p:nvSpPr>
        <p:spPr>
          <a:xfrm>
            <a:off x="5796963" y="1155315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Operational Highlights</a:t>
            </a:r>
          </a:p>
        </p:txBody>
      </p:sp>
      <p:sp>
        <p:nvSpPr>
          <p:cNvPr id="16" name="Description of a primary heading-0">
            <a:extLst>
              <a:ext uri="{FF2B5EF4-FFF2-40B4-BE49-F238E27FC236}">
                <a16:creationId xmlns:a16="http://schemas.microsoft.com/office/drawing/2014/main" id="{49FAFF49-C063-3AFB-27B0-58AAAB2FC26D}"/>
              </a:ext>
            </a:extLst>
          </p:cNvPr>
          <p:cNvSpPr txBox="1"/>
          <p:nvPr/>
        </p:nvSpPr>
        <p:spPr>
          <a:xfrm>
            <a:off x="5263563" y="1639576"/>
            <a:ext cx="6577533" cy="222772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organic waste management system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 started in November 2024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21,000 tons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manure processed annually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of over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7,000 tons of organic fertilizer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organic fertilizers produced for internal needs and to sell outside the Group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process of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certifying fertilizers as organic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typically takes 3 - 6 months</a:t>
            </a:r>
          </a:p>
        </p:txBody>
      </p:sp>
      <p:pic>
        <p:nvPicPr>
          <p:cNvPr id="19" name="Rect">
            <a:extLst>
              <a:ext uri="{FF2B5EF4-FFF2-40B4-BE49-F238E27FC236}">
                <a16:creationId xmlns:a16="http://schemas.microsoft.com/office/drawing/2014/main" id="{65AC1EAB-7A88-8036-1B06-09D1F8E21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263563" y="4043243"/>
            <a:ext cx="533400" cy="533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EAAD25A-E3BD-6852-846E-E8C47B3DFA3E}"/>
              </a:ext>
            </a:extLst>
          </p:cNvPr>
          <p:cNvSpPr txBox="1"/>
          <p:nvPr/>
        </p:nvSpPr>
        <p:spPr>
          <a:xfrm>
            <a:off x="637880" y="3429000"/>
            <a:ext cx="4110853" cy="2320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of EUR 1.8 million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addresses two major challenges: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efficient manure management and improved soil fertility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contribution to the reduction of greenhouse gas emissions</a:t>
            </a:r>
          </a:p>
        </p:txBody>
      </p:sp>
      <p:pic>
        <p:nvPicPr>
          <p:cNvPr id="40" name="Picture 39" descr="A machine in a building&#10;&#10;Description automatically generated with medium confidence">
            <a:extLst>
              <a:ext uri="{FF2B5EF4-FFF2-40B4-BE49-F238E27FC236}">
                <a16:creationId xmlns:a16="http://schemas.microsoft.com/office/drawing/2014/main" id="{E6F165F2-743C-5329-C9E4-8EDB8560D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785" y="1307790"/>
            <a:ext cx="3016921" cy="199871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86F9F82-1CA2-4201-CD92-D1838EAFA320}"/>
              </a:ext>
            </a:extLst>
          </p:cNvPr>
          <p:cNvSpPr txBox="1"/>
          <p:nvPr/>
        </p:nvSpPr>
        <p:spPr>
          <a:xfrm>
            <a:off x="5158506" y="4587081"/>
            <a:ext cx="6446904" cy="135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process of obtaining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voluntary carbon certificates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sales channel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develop the business 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 with the certification process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achieve the international "Gold Standard" accreditation for carbon credit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6B441B-60C0-0447-D1E6-2DE376FE742B}"/>
              </a:ext>
            </a:extLst>
          </p:cNvPr>
          <p:cNvSpPr txBox="1"/>
          <p:nvPr/>
        </p:nvSpPr>
        <p:spPr>
          <a:xfrm>
            <a:off x="5853081" y="4090761"/>
            <a:ext cx="4872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Further Developments</a:t>
            </a:r>
          </a:p>
        </p:txBody>
      </p:sp>
    </p:spTree>
    <p:extLst>
      <p:ext uri="{BB962C8B-B14F-4D97-AF65-F5344CB8AC3E}">
        <p14:creationId xmlns:p14="http://schemas.microsoft.com/office/powerpoint/2010/main" val="3821104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8C92-5E29-DE5E-7998-0FDDC621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2283CC5-C6E3-8860-16FA-1C0E0000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2CE06E-984D-1D38-6B8C-FDA151B96468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FE3B1E-BD48-E664-5105-BC866BC8B961}"/>
              </a:ext>
            </a:extLst>
          </p:cNvPr>
          <p:cNvSpPr txBox="1"/>
          <p:nvPr/>
        </p:nvSpPr>
        <p:spPr>
          <a:xfrm>
            <a:off x="1041535" y="362561"/>
            <a:ext cx="111504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BIOMETHANE PRODUCTION FOR AN INTEGRATED SUSTAINABLE STRATEGY</a:t>
            </a:r>
            <a:endParaRPr lang="en-GB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Rect">
            <a:extLst>
              <a:ext uri="{FF2B5EF4-FFF2-40B4-BE49-F238E27FC236}">
                <a16:creationId xmlns:a16="http://schemas.microsoft.com/office/drawing/2014/main" id="{203CB3A5-842B-CA6A-66B3-88358B4E7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516389" y="1196043"/>
            <a:ext cx="533400" cy="533400"/>
          </a:xfrm>
          <a:prstGeom prst="rect">
            <a:avLst/>
          </a:prstGeom>
        </p:spPr>
      </p:pic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AE11382C-1071-082B-45E7-CC68F2902648}"/>
              </a:ext>
            </a:extLst>
          </p:cNvPr>
          <p:cNvSpPr txBox="1"/>
          <p:nvPr/>
        </p:nvSpPr>
        <p:spPr>
          <a:xfrm>
            <a:off x="7111702" y="1277813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Operational Highlights</a:t>
            </a:r>
          </a:p>
        </p:txBody>
      </p:sp>
      <p:sp>
        <p:nvSpPr>
          <p:cNvPr id="16" name="Description of a primary heading-0">
            <a:extLst>
              <a:ext uri="{FF2B5EF4-FFF2-40B4-BE49-F238E27FC236}">
                <a16:creationId xmlns:a16="http://schemas.microsoft.com/office/drawing/2014/main" id="{15B5E4B8-819A-4BD2-2FEC-BE6D61B8D1FB}"/>
              </a:ext>
            </a:extLst>
          </p:cNvPr>
          <p:cNvSpPr txBox="1"/>
          <p:nvPr/>
        </p:nvSpPr>
        <p:spPr>
          <a:xfrm>
            <a:off x="6516389" y="1765511"/>
            <a:ext cx="5276851" cy="158139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facility with a total capacity of up to 15 MW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will supply the raw material for the biomethane production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BSOG Energy will develop the production facility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Rect">
            <a:extLst>
              <a:ext uri="{FF2B5EF4-FFF2-40B4-BE49-F238E27FC236}">
                <a16:creationId xmlns:a16="http://schemas.microsoft.com/office/drawing/2014/main" id="{88EE3A61-BE8E-5CFF-E408-BD99658E6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158506" y="3412885"/>
            <a:ext cx="533400" cy="533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710FC7-1910-F33E-BA94-1DABC732D836}"/>
              </a:ext>
            </a:extLst>
          </p:cNvPr>
          <p:cNvSpPr txBox="1"/>
          <p:nvPr/>
        </p:nvSpPr>
        <p:spPr>
          <a:xfrm>
            <a:off x="637880" y="3429000"/>
            <a:ext cx="4110853" cy="2135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Cooperation agreement for the largest biomethane production facility in Romania with BSOG Energy 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project aligns with DN AGRAR’s mission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lead sustainable agriculture.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65051-DFCB-1A9C-032F-890CC8932B53}"/>
              </a:ext>
            </a:extLst>
          </p:cNvPr>
          <p:cNvSpPr txBox="1"/>
          <p:nvPr/>
        </p:nvSpPr>
        <p:spPr>
          <a:xfrm>
            <a:off x="5158506" y="3942126"/>
            <a:ext cx="6598065" cy="19968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execution is expected to take over 2 years from the signing of the final agreement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overall investment in the facility is estimated to around EUR 30 million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/>
                <a:ea typeface="Open Sans"/>
                <a:cs typeface="Open Sans"/>
              </a:rPr>
              <a:t>Based on a 15-year contract of approx. 50 million EURO, the expected yearly revenues for DN AGRAR will be between EUR 3 - 3.5 million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4B65A4-90C2-05E3-2825-02AB449754EB}"/>
              </a:ext>
            </a:extLst>
          </p:cNvPr>
          <p:cNvSpPr txBox="1"/>
          <p:nvPr/>
        </p:nvSpPr>
        <p:spPr>
          <a:xfrm>
            <a:off x="5691906" y="3476558"/>
            <a:ext cx="4872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Further Developments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D8FB6-A3CC-9802-175E-63ABC25FE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1384106"/>
            <a:ext cx="52768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42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rips of candy">
            <a:extLst>
              <a:ext uri="{FF2B5EF4-FFF2-40B4-BE49-F238E27FC236}">
                <a16:creationId xmlns:a16="http://schemas.microsoft.com/office/drawing/2014/main" id="{08C2314C-25C0-833F-AF57-DE3E1A34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C6B114-5FF8-4626-FCFE-2E65946E563C}"/>
              </a:ext>
            </a:extLst>
          </p:cNvPr>
          <p:cNvSpPr txBox="1">
            <a:spLocks/>
          </p:cNvSpPr>
          <p:nvPr/>
        </p:nvSpPr>
        <p:spPr>
          <a:xfrm>
            <a:off x="2818727" y="4678138"/>
            <a:ext cx="5698620" cy="531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INVESTOR RELATIONS</a:t>
            </a:r>
            <a:endParaRPr lang="ro-RO" sz="160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F1563-DEE5-730D-A508-23D085E2D47B}"/>
              </a:ext>
            </a:extLst>
          </p:cNvPr>
          <p:cNvSpPr txBox="1">
            <a:spLocks/>
          </p:cNvSpPr>
          <p:nvPr/>
        </p:nvSpPr>
        <p:spPr>
          <a:xfrm>
            <a:off x="3502674" y="5358329"/>
            <a:ext cx="4330726" cy="1208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Boer, </a:t>
            </a:r>
          </a:p>
          <a:p>
            <a:pPr>
              <a:lnSpc>
                <a:spcPct val="120000"/>
              </a:lnSpc>
            </a:pPr>
            <a:r>
              <a:rPr lang="en-GB" sz="2100" dirty="0" err="1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</a:t>
            </a:r>
            <a:r>
              <a:rPr lang="en-GB" sz="21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 and Strategic &amp; I</a:t>
            </a:r>
            <a:r>
              <a:rPr lang="en-GB" sz="2100" b="0" dirty="0">
                <a:solidFill>
                  <a:srgbClr val="6A7D9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 Director</a:t>
            </a:r>
            <a:endParaRPr lang="en-GB" sz="2100" dirty="0">
              <a:solidFill>
                <a:srgbClr val="6A7D9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100" dirty="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investors@dn-agrar.eu</a:t>
            </a:r>
            <a:r>
              <a:rPr lang="en-GB" sz="2100" dirty="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sz="21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+40 258 818114</a:t>
            </a:r>
          </a:p>
          <a:p>
            <a:pPr algn="l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930585-1123-F69A-E46C-B5BE11AA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264" y="483136"/>
            <a:ext cx="5390079" cy="53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041C0-C882-636F-1226-9FF27355318F}"/>
              </a:ext>
            </a:extLst>
          </p:cNvPr>
          <p:cNvSpPr txBox="1"/>
          <p:nvPr/>
        </p:nvSpPr>
        <p:spPr>
          <a:xfrm>
            <a:off x="1243036" y="980597"/>
            <a:ext cx="9503995" cy="7042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17900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When will the </a:t>
            </a:r>
            <a:r>
              <a:rPr lang="en-GB" sz="1400" dirty="0" err="1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Straja</a:t>
            </a: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farm be fully populated so that it can operate at maximum production parameters?</a:t>
            </a:r>
          </a:p>
          <a:p>
            <a:pPr marL="342900" indent="-342900" algn="just">
              <a:lnSpc>
                <a:spcPct val="150000"/>
              </a:lnSpc>
              <a:buClr>
                <a:srgbClr val="017900"/>
              </a:buClr>
              <a:buFont typeface="+mj-lt"/>
              <a:buAutoNum type="arabicPeriod"/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When does the activity in </a:t>
            </a:r>
            <a:r>
              <a:rPr lang="en-US" sz="1400" dirty="0" err="1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Straja</a:t>
            </a: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farm start?</a:t>
            </a:r>
          </a:p>
        </p:txBody>
      </p:sp>
    </p:spTree>
    <p:extLst>
      <p:ext uri="{BB962C8B-B14F-4D97-AF65-F5344CB8AC3E}">
        <p14:creationId xmlns:p14="http://schemas.microsoft.com/office/powerpoint/2010/main" val="240327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ct">
            <a:extLst>
              <a:ext uri="{FF2B5EF4-FFF2-40B4-BE49-F238E27FC236}">
                <a16:creationId xmlns:a16="http://schemas.microsoft.com/office/drawing/2014/main" id="{5FF1CC95-BE60-5301-4E8F-D1CD7AFC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6719" y="4742353"/>
            <a:ext cx="5475601" cy="1429608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0" name="Rect">
            <a:extLst>
              <a:ext uri="{FF2B5EF4-FFF2-40B4-BE49-F238E27FC236}">
                <a16:creationId xmlns:a16="http://schemas.microsoft.com/office/drawing/2014/main" id="{9D23A351-0D6E-4BE3-41AB-74F9021E4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2979007"/>
            <a:ext cx="5475601" cy="1555583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1" name="Rect">
            <a:extLst>
              <a:ext uri="{FF2B5EF4-FFF2-40B4-BE49-F238E27FC236}">
                <a16:creationId xmlns:a16="http://schemas.microsoft.com/office/drawing/2014/main" id="{E139F296-6335-B6AE-1419-8FDCC7F9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1167957"/>
            <a:ext cx="5475602" cy="1613525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06F038A9-E973-DE26-C654-912DD600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ADF40B-4705-8AC0-994B-8BA5506574B1}"/>
              </a:ext>
            </a:extLst>
          </p:cNvPr>
          <p:cNvSpPr txBox="1"/>
          <p:nvPr/>
        </p:nvSpPr>
        <p:spPr>
          <a:xfrm>
            <a:off x="1211579" y="420564"/>
            <a:ext cx="1076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-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UTSTANDING GROWTH STORY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BAB8E-A565-7FB1-D17C-4A37B74DA4E1}"/>
              </a:ext>
            </a:extLst>
          </p:cNvPr>
          <p:cNvSpPr txBox="1"/>
          <p:nvPr/>
        </p:nvSpPr>
        <p:spPr>
          <a:xfrm>
            <a:off x="2346813" y="2990575"/>
            <a:ext cx="3608452" cy="15557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Tripled its business since listing</a:t>
            </a:r>
            <a:endParaRPr lang="ro-RO" sz="14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EBITDA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4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4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~ 60 million </a:t>
            </a:r>
            <a:r>
              <a:rPr lang="en-GB" sz="14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4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 delivered annually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314B1-6DE0-1997-657C-908D6B8AF1CC}"/>
              </a:ext>
            </a:extLst>
          </p:cNvPr>
          <p:cNvSpPr txBox="1"/>
          <p:nvPr/>
        </p:nvSpPr>
        <p:spPr>
          <a:xfrm>
            <a:off x="2373510" y="1268085"/>
            <a:ext cx="3722490" cy="139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lang="ro-RO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of Europe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’s leading milk producers and the largest integrated zootechnical farm in Romania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with cow milk production and vegetable production.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1887D8-1C3C-B8D9-A9C4-1644ED5E1FD9}"/>
              </a:ext>
            </a:extLst>
          </p:cNvPr>
          <p:cNvSpPr txBox="1"/>
          <p:nvPr/>
        </p:nvSpPr>
        <p:spPr>
          <a:xfrm>
            <a:off x="6575822" y="4525380"/>
            <a:ext cx="50367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double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 the business by 2027 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supported by operation efficiencies and the development of a new farm. </a:t>
            </a: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5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Target 2028: </a:t>
            </a: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over 100 million </a:t>
            </a:r>
            <a:r>
              <a:rPr lang="en-GB" sz="1500" dirty="0" err="1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of milk produced and delivered annually</a:t>
            </a:r>
            <a:r>
              <a:rPr lang="ro-RO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6CD480-AA05-4625-6E5C-C26614827D37}"/>
              </a:ext>
            </a:extLst>
          </p:cNvPr>
          <p:cNvSpPr txBox="1"/>
          <p:nvPr/>
        </p:nvSpPr>
        <p:spPr>
          <a:xfrm>
            <a:off x="1064548" y="3390993"/>
            <a:ext cx="2850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05BFBF-917F-69F9-15DB-CE2B6C60F4F9}"/>
              </a:ext>
            </a:extLst>
          </p:cNvPr>
          <p:cNvGrpSpPr/>
          <p:nvPr/>
        </p:nvGrpSpPr>
        <p:grpSpPr>
          <a:xfrm>
            <a:off x="1038488" y="4876387"/>
            <a:ext cx="5057512" cy="1077218"/>
            <a:chOff x="1069670" y="1195403"/>
            <a:chExt cx="5057512" cy="107721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27A13F-959B-FFEF-431A-6D0D0E780D3F}"/>
                </a:ext>
              </a:extLst>
            </p:cNvPr>
            <p:cNvSpPr txBox="1"/>
            <p:nvPr/>
          </p:nvSpPr>
          <p:spPr>
            <a:xfrm>
              <a:off x="2403619" y="1195403"/>
              <a:ext cx="372356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3C424F"/>
                  </a:solidFill>
                </a:rPr>
                <a:t>Focus </a:t>
              </a:r>
              <a:r>
                <a:rPr lang="en-US" sz="1600" b="1" dirty="0">
                  <a:solidFill>
                    <a:srgbClr val="3C424F"/>
                  </a:solidFill>
                </a:rPr>
                <a:t>on sustainable, regenerative agriculture practices </a:t>
              </a:r>
              <a:r>
                <a:rPr lang="en-US" sz="1600" dirty="0">
                  <a:solidFill>
                    <a:srgbClr val="3C424F"/>
                  </a:solidFill>
                </a:rPr>
                <a:t>that maximize productivity, reduce environmental impact, and ensure long-term profitability.</a:t>
              </a:r>
              <a:endParaRPr lang="ro-RO" sz="1600" dirty="0">
                <a:solidFill>
                  <a:srgbClr val="3C424F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7F1EC2-300E-A998-5465-E23C412E9DC4}"/>
                </a:ext>
              </a:extLst>
            </p:cNvPr>
            <p:cNvSpPr txBox="1"/>
            <p:nvPr/>
          </p:nvSpPr>
          <p:spPr>
            <a:xfrm>
              <a:off x="1069670" y="1468086"/>
              <a:ext cx="2850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Sustainable </a:t>
              </a:r>
            </a:p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Agriculture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F64C23C-83B9-F643-E7E7-7383B92858AA}"/>
              </a:ext>
            </a:extLst>
          </p:cNvPr>
          <p:cNvSpPr txBox="1"/>
          <p:nvPr/>
        </p:nvSpPr>
        <p:spPr>
          <a:xfrm>
            <a:off x="1064548" y="1630848"/>
            <a:ext cx="10226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Position</a:t>
            </a:r>
          </a:p>
          <a:p>
            <a:endParaRPr lang="en-US" sz="14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82d8b3b1-cd70-4e52-bddf-e75aba4ea4f3">
            <a:extLst>
              <a:ext uri="{FF2B5EF4-FFF2-40B4-BE49-F238E27FC236}">
                <a16:creationId xmlns:a16="http://schemas.microsoft.com/office/drawing/2014/main" id="{CC66E11D-7CDD-0E4A-F7C8-BCF5B6596E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9250" y="1030913"/>
            <a:ext cx="4029173" cy="3945377"/>
          </a:xfrm>
          <a:prstGeom prst="roundRect">
            <a:avLst/>
          </a:prstGeom>
          <a:effectLst>
            <a:outerShdw dir="2700000" algn="ctr" rotWithShape="0">
              <a:srgbClr val="FAA303">
                <a:alpha val="40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F00A1B2-2B11-2C96-83CC-EDF9F5E37B4D}"/>
              </a:ext>
            </a:extLst>
          </p:cNvPr>
          <p:cNvSpPr txBox="1"/>
          <p:nvPr/>
        </p:nvSpPr>
        <p:spPr>
          <a:xfrm>
            <a:off x="8469731" y="4156048"/>
            <a:ext cx="3202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Strategy</a:t>
            </a:r>
            <a:endParaRPr lang="en-US" dirty="0"/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E2A13CAB-A448-4FCE-27A6-1A2BD8ACF22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3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38C628-D6AA-F13D-DE62-5E2A80EA214A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434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7B36A-02F8-6715-65BE-486C7FC6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</a:rPr>
              <a:t>30</a:t>
            </a:fld>
            <a:endParaRPr lang="ro-RO" dirty="0">
              <a:solidFill>
                <a:schemeClr val="bg1"/>
              </a:solidFill>
            </a:endParaRPr>
          </a:p>
        </p:txBody>
      </p:sp>
      <p:pic>
        <p:nvPicPr>
          <p:cNvPr id="7" name="Picture 6" descr="A green and white website&#10;&#10;Description automatically generated">
            <a:extLst>
              <a:ext uri="{FF2B5EF4-FFF2-40B4-BE49-F238E27FC236}">
                <a16:creationId xmlns:a16="http://schemas.microsoft.com/office/drawing/2014/main" id="{9C262B14-786B-5868-396D-00D4BB2D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F0500-8694-742A-36F2-F2AA4CE6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844" y="1560305"/>
            <a:ext cx="4712478" cy="4774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59F371-CAF6-57BE-E7D3-6CCBBBD42EDD}"/>
              </a:ext>
            </a:extLst>
          </p:cNvPr>
          <p:cNvSpPr txBox="1"/>
          <p:nvPr/>
        </p:nvSpPr>
        <p:spPr>
          <a:xfrm>
            <a:off x="8767630" y="2805040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3FC25-A5AF-97DB-0114-B94924F4EEED}"/>
              </a:ext>
            </a:extLst>
          </p:cNvPr>
          <p:cNvSpPr txBox="1"/>
          <p:nvPr/>
        </p:nvSpPr>
        <p:spPr>
          <a:xfrm>
            <a:off x="8851042" y="3159985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EB03B-715E-BA08-7AF0-DEB5AAC0E5A7}"/>
              </a:ext>
            </a:extLst>
          </p:cNvPr>
          <p:cNvSpPr txBox="1"/>
          <p:nvPr/>
        </p:nvSpPr>
        <p:spPr>
          <a:xfrm>
            <a:off x="834964" y="2933237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C29AE-A930-FD33-C5DC-1EE99E3CB452}"/>
              </a:ext>
            </a:extLst>
          </p:cNvPr>
          <p:cNvSpPr txBox="1"/>
          <p:nvPr/>
        </p:nvSpPr>
        <p:spPr>
          <a:xfrm>
            <a:off x="820826" y="3246033"/>
            <a:ext cx="404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6,100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0C862-4AAA-FE6A-521F-95D39767B8C7}"/>
              </a:ext>
            </a:extLst>
          </p:cNvPr>
          <p:cNvSpPr txBox="1"/>
          <p:nvPr/>
        </p:nvSpPr>
        <p:spPr>
          <a:xfrm>
            <a:off x="971276" y="446600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8E30E-896C-1249-F724-DF82B951C909}"/>
              </a:ext>
            </a:extLst>
          </p:cNvPr>
          <p:cNvSpPr txBox="1"/>
          <p:nvPr/>
        </p:nvSpPr>
        <p:spPr>
          <a:xfrm>
            <a:off x="533880" y="4854976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&amp;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F5507F9-AAC4-FB67-F390-0834FA1D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08" y="2819369"/>
            <a:ext cx="326422" cy="32642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2A0CC9C-E901-74DD-1E31-B1161466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4" y="4469618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03E7DA5-9CA9-D125-4160-A6930DBE1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42" y="2962905"/>
            <a:ext cx="326422" cy="3264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C86326-C964-808D-F91E-314C1BE64CCA}"/>
              </a:ext>
            </a:extLst>
          </p:cNvPr>
          <p:cNvSpPr txBox="1"/>
          <p:nvPr/>
        </p:nvSpPr>
        <p:spPr>
          <a:xfrm>
            <a:off x="8562600" y="4433294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>
              <a:solidFill>
                <a:srgbClr val="FAA303"/>
              </a:solidFill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407CDD39-91E4-E4E5-A55E-8426D9079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26" y="4410523"/>
            <a:ext cx="326422" cy="326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EB5AB6-9B6F-42DA-B820-DB7914C120FD}"/>
              </a:ext>
            </a:extLst>
          </p:cNvPr>
          <p:cNvSpPr txBox="1"/>
          <p:nvPr/>
        </p:nvSpPr>
        <p:spPr>
          <a:xfrm>
            <a:off x="8606048" y="4792176"/>
            <a:ext cx="330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and Cut farms </a:t>
            </a:r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BE95E40-632E-3179-09DD-FFDB2239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2252E2-7102-109E-8180-97B6AED23FBE}"/>
              </a:ext>
            </a:extLst>
          </p:cNvPr>
          <p:cNvSpPr txBox="1"/>
          <p:nvPr/>
        </p:nvSpPr>
        <p:spPr>
          <a:xfrm>
            <a:off x="1111813" y="407209"/>
            <a:ext cx="10241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FARMS 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ROMANIAN MILK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12C3E8-7FC3-3029-156A-718FFF897B02}"/>
              </a:ext>
            </a:extLst>
          </p:cNvPr>
          <p:cNvSpPr txBox="1"/>
          <p:nvPr/>
        </p:nvSpPr>
        <p:spPr>
          <a:xfrm>
            <a:off x="762005" y="1459448"/>
            <a:ext cx="3302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~ 60 million </a:t>
            </a:r>
            <a:r>
              <a:rPr lang="en-GB" sz="18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 are delivered annually</a:t>
            </a:r>
            <a:endParaRPr lang="en-US" sz="18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074A32-F3EF-50A9-8B8B-9F67C0C93F33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ACA88628-2E75-1792-AB6D-2B5852EA1EFA}"/>
              </a:ext>
            </a:extLst>
          </p:cNvPr>
          <p:cNvSpPr txBox="1">
            <a:spLocks/>
          </p:cNvSpPr>
          <p:nvPr/>
        </p:nvSpPr>
        <p:spPr>
          <a:xfrm>
            <a:off x="8605345" y="6361610"/>
            <a:ext cx="2743200" cy="365125"/>
          </a:xfrm>
          <a:prstGeom prst="rect">
            <a:avLst/>
          </a:prstGeom>
          <a:effectLst>
            <a:outerShdw dir="5400000" algn="ctr" rotWithShape="0">
              <a:schemeClr val="bg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4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49198-5F8D-7533-8703-0A960917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CD132E-593C-6949-B49D-CF1AC7869328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4A0BB32-91C0-81E2-E4AE-649F5C09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B9C571-0CFC-1367-9D61-846D911774D2}"/>
              </a:ext>
            </a:extLst>
          </p:cNvPr>
          <p:cNvSpPr txBox="1"/>
          <p:nvPr/>
        </p:nvSpPr>
        <p:spPr>
          <a:xfrm>
            <a:off x="1211579" y="420564"/>
            <a:ext cx="1066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IN THE CAPITAL MARKET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RECOGNIZED INTERNATIONALLY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0FAB2-B6C4-A5B6-4AF1-DF70DA853254}"/>
              </a:ext>
            </a:extLst>
          </p:cNvPr>
          <p:cNvSpPr txBox="1"/>
          <p:nvPr/>
        </p:nvSpPr>
        <p:spPr>
          <a:xfrm>
            <a:off x="968090" y="3658498"/>
            <a:ext cx="521134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VEKTOR by ARIR evaluation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has been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nominated for IR Magazine E</a:t>
            </a:r>
            <a:r>
              <a:rPr lang="en-GB" sz="1400" b="1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Awards 2024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became ARIR's Associate Member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recognized at GALA BY ARIR 2024 with the following awards</a:t>
            </a: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IR Department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Annual Report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Company Representative in the Capital Market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ESG Performance &amp; Communication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Description of a primary heading-0">
            <a:extLst>
              <a:ext uri="{FF2B5EF4-FFF2-40B4-BE49-F238E27FC236}">
                <a16:creationId xmlns:a16="http://schemas.microsoft.com/office/drawing/2014/main" id="{7F4B2C82-718A-417A-A89F-650D9ACFC7D0}"/>
              </a:ext>
            </a:extLst>
          </p:cNvPr>
          <p:cNvSpPr txBox="1"/>
          <p:nvPr/>
        </p:nvSpPr>
        <p:spPr>
          <a:xfrm>
            <a:off x="1041535" y="1242193"/>
            <a:ext cx="5211347" cy="258532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just"/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Listed on the Bucharest Stock Exchange, </a:t>
            </a:r>
            <a:r>
              <a:rPr lang="en-GB" sz="1400" i="1" dirty="0" err="1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 since 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 2, 2022</a:t>
            </a:r>
          </a:p>
          <a:p>
            <a:pPr algn="just"/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capitalization of EUR ~50 mil</a:t>
            </a:r>
          </a:p>
          <a:p>
            <a:pPr algn="just"/>
            <a:endParaRPr lang="en-GB" sz="1400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with the 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largest weight in the </a:t>
            </a:r>
            <a:r>
              <a:rPr lang="en-GB" sz="1400" b="1" i="1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BETAeRO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</a:t>
            </a:r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 included in the </a:t>
            </a:r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MSCI </a:t>
            </a:r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Frontier Small Cap and MSCI Romania Small Cap indices</a:t>
            </a:r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analysts covering the share,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highlighting an upside</a:t>
            </a:r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60D813-F756-C659-E189-165AD3096D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2" r="2922"/>
          <a:stretch/>
        </p:blipFill>
        <p:spPr>
          <a:xfrm>
            <a:off x="7563624" y="1254476"/>
            <a:ext cx="1890347" cy="131882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199F6-CB76-F1DB-6ED2-1E165DA5E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494" y="1295848"/>
            <a:ext cx="1332339" cy="2627540"/>
          </a:xfrm>
          <a:prstGeom prst="roundRect">
            <a:avLst/>
          </a:prstGeom>
        </p:spPr>
      </p:pic>
      <p:pic>
        <p:nvPicPr>
          <p:cNvPr id="14" name="Picture 13" descr="A person and person holding awards&#10;&#10;Description automatically generated">
            <a:extLst>
              <a:ext uri="{FF2B5EF4-FFF2-40B4-BE49-F238E27FC236}">
                <a16:creationId xmlns:a16="http://schemas.microsoft.com/office/drawing/2014/main" id="{AF88E4F6-943B-4D03-F748-62CC8C8C8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624" y="2678048"/>
            <a:ext cx="1871610" cy="1245340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A785DA-EA57-CDA6-C1A2-7488AFB6F515}"/>
              </a:ext>
            </a:extLst>
          </p:cNvPr>
          <p:cNvSpPr txBox="1"/>
          <p:nvPr/>
        </p:nvSpPr>
        <p:spPr>
          <a:xfrm>
            <a:off x="1041535" y="3773870"/>
            <a:ext cx="38540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DDA184-85E9-302F-5553-4390DBDFF2A0}"/>
              </a:ext>
            </a:extLst>
          </p:cNvPr>
          <p:cNvCxnSpPr>
            <a:cxnSpLocks/>
          </p:cNvCxnSpPr>
          <p:nvPr/>
        </p:nvCxnSpPr>
        <p:spPr>
          <a:xfrm>
            <a:off x="1104515" y="4026929"/>
            <a:ext cx="3791034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BCFEA79-FB02-B3F4-CF1F-675F0D1B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974" y="3790202"/>
            <a:ext cx="403013" cy="4030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DB4EBC3-2D64-A5EF-E19E-E1913978F3C4}"/>
              </a:ext>
            </a:extLst>
          </p:cNvPr>
          <p:cNvSpPr txBox="1"/>
          <p:nvPr/>
        </p:nvSpPr>
        <p:spPr>
          <a:xfrm>
            <a:off x="6836230" y="4291423"/>
            <a:ext cx="436309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Analyst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  <a:r>
              <a:rPr lang="en-US" sz="1400" b="1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DN share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latest updates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 Transaction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21, 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price 1.7683 RON</a:t>
            </a: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BRK Financial Group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 7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target price 1.746 RON, BUY recommendation</a:t>
            </a: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E6ED32CB-4960-5EE0-6914-12BE10910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493" y="4310862"/>
            <a:ext cx="403013" cy="40301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EE6502-1518-EC2F-F9B5-85F703BC8A65}"/>
              </a:ext>
            </a:extLst>
          </p:cNvPr>
          <p:cNvCxnSpPr>
            <a:cxnSpLocks/>
          </p:cNvCxnSpPr>
          <p:nvPr/>
        </p:nvCxnSpPr>
        <p:spPr>
          <a:xfrm>
            <a:off x="6836230" y="4569009"/>
            <a:ext cx="4304767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78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3A23-7E4F-1587-9A36-352152CED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342678-5CF6-DC8E-9E42-C2ED32943DF9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1401A81-1785-A2C1-5932-BB732998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A25F7-8AC9-E14C-9388-41EE06599152}"/>
              </a:ext>
            </a:extLst>
          </p:cNvPr>
          <p:cNvSpPr txBox="1"/>
          <p:nvPr/>
        </p:nvSpPr>
        <p:spPr>
          <a:xfrm>
            <a:off x="1211579" y="420564"/>
            <a:ext cx="869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PERFORMANCE IN THE CAPITAL MARKET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2483E-80D5-A647-772C-4F8EE4A0C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674" y="3176628"/>
            <a:ext cx="7192236" cy="3066164"/>
          </a:xfrm>
          <a:prstGeom prst="rect">
            <a:avLst/>
          </a:prstGeom>
        </p:spPr>
      </p:pic>
      <p:sp>
        <p:nvSpPr>
          <p:cNvPr id="8" name="Primary Heading-3">
            <a:extLst>
              <a:ext uri="{FF2B5EF4-FFF2-40B4-BE49-F238E27FC236}">
                <a16:creationId xmlns:a16="http://schemas.microsoft.com/office/drawing/2014/main" id="{E66DD0EB-6969-34A9-FCAE-6A8352ED741E}"/>
              </a:ext>
            </a:extLst>
          </p:cNvPr>
          <p:cNvSpPr txBox="1"/>
          <p:nvPr/>
        </p:nvSpPr>
        <p:spPr>
          <a:xfrm>
            <a:off x="1041535" y="3833840"/>
            <a:ext cx="3394674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Shareholders</a:t>
            </a:r>
            <a:r>
              <a:rPr lang="ro-RO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 Evolution</a:t>
            </a:r>
            <a:endParaRPr lang="en-US" sz="2100" b="1" spc="-42" dirty="0">
              <a:solidFill>
                <a:srgbClr val="3C4245"/>
              </a:solidFill>
              <a:latin typeface="Open Sans" panose="00000700000000000000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4494C379-4DA3-9D5F-2D1D-BFB856D0E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35" y="1425036"/>
            <a:ext cx="283488" cy="283488"/>
          </a:xfrm>
          <a:prstGeom prst="rect">
            <a:avLst/>
          </a:prstGeom>
        </p:spPr>
      </p:pic>
      <p:pic>
        <p:nvPicPr>
          <p:cNvPr id="13" name="Graphic 12" descr="Group of people outline">
            <a:extLst>
              <a:ext uri="{FF2B5EF4-FFF2-40B4-BE49-F238E27FC236}">
                <a16:creationId xmlns:a16="http://schemas.microsoft.com/office/drawing/2014/main" id="{9C6E0976-7BBB-F889-F926-F68CEAD69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049" y="3819899"/>
            <a:ext cx="358047" cy="3580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62922D-4A82-CF56-8FB9-56F23EFFCEBD}"/>
              </a:ext>
            </a:extLst>
          </p:cNvPr>
          <p:cNvSpPr txBox="1"/>
          <p:nvPr/>
        </p:nvSpPr>
        <p:spPr>
          <a:xfrm>
            <a:off x="2832987" y="4290576"/>
            <a:ext cx="1407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3,000 </a:t>
            </a:r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 </a:t>
            </a:r>
          </a:p>
        </p:txBody>
      </p:sp>
      <p:sp>
        <p:nvSpPr>
          <p:cNvPr id="17" name="Primary Heading-0">
            <a:extLst>
              <a:ext uri="{FF2B5EF4-FFF2-40B4-BE49-F238E27FC236}">
                <a16:creationId xmlns:a16="http://schemas.microsoft.com/office/drawing/2014/main" id="{60677884-D1E1-1F66-7AB1-4C56475B1686}"/>
              </a:ext>
            </a:extLst>
          </p:cNvPr>
          <p:cNvSpPr txBox="1"/>
          <p:nvPr/>
        </p:nvSpPr>
        <p:spPr>
          <a:xfrm>
            <a:off x="1413168" y="1419308"/>
            <a:ext cx="346240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Strong Share 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A8DAB-2FB6-23C6-4676-3D2AF7A82191}"/>
              </a:ext>
            </a:extLst>
          </p:cNvPr>
          <p:cNvSpPr txBox="1"/>
          <p:nvPr/>
        </p:nvSpPr>
        <p:spPr>
          <a:xfrm>
            <a:off x="1305117" y="1792241"/>
            <a:ext cx="3913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+125% 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 price performance vs listing*</a:t>
            </a:r>
          </a:p>
          <a:p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+53%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 price performance YOY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(Sept 2024 vs Sept 2023) </a:t>
            </a:r>
            <a:endParaRPr lang="ro-RO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 3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performances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YOY**</a:t>
            </a:r>
            <a:endParaRPr lang="en-GB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62AAD-C689-BA8A-A672-08E863AEC780}"/>
              </a:ext>
            </a:extLst>
          </p:cNvPr>
          <p:cNvSpPr txBox="1"/>
          <p:nvPr/>
        </p:nvSpPr>
        <p:spPr>
          <a:xfrm>
            <a:off x="443670" y="5858324"/>
            <a:ext cx="513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*considering the closing price from 18.11.2024</a:t>
            </a:r>
          </a:p>
          <a:p>
            <a:r>
              <a:rPr lang="ro-RO" sz="900" i="1" dirty="0"/>
              <a:t>**</a:t>
            </a:r>
            <a:r>
              <a:rPr lang="en-GB" sz="900" i="1" dirty="0"/>
              <a:t>Sept 2024 vs Sept 2023</a:t>
            </a:r>
            <a:endParaRPr lang="en-US" sz="9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8B3B5F-F886-C466-F9D7-4487B72C49BE}"/>
              </a:ext>
            </a:extLst>
          </p:cNvPr>
          <p:cNvSpPr txBox="1"/>
          <p:nvPr/>
        </p:nvSpPr>
        <p:spPr>
          <a:xfrm>
            <a:off x="3109626" y="4867083"/>
            <a:ext cx="113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0CC9F-FCCA-3F5E-6E98-F2D61F64C764}"/>
              </a:ext>
            </a:extLst>
          </p:cNvPr>
          <p:cNvSpPr txBox="1"/>
          <p:nvPr/>
        </p:nvSpPr>
        <p:spPr>
          <a:xfrm>
            <a:off x="1096589" y="4853566"/>
            <a:ext cx="113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1525A8-8190-C76D-E0E3-C7F437FE5D80}"/>
              </a:ext>
            </a:extLst>
          </p:cNvPr>
          <p:cNvSpPr txBox="1"/>
          <p:nvPr/>
        </p:nvSpPr>
        <p:spPr>
          <a:xfrm>
            <a:off x="856060" y="4302089"/>
            <a:ext cx="1400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117</a:t>
            </a:r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0C8268-9421-9575-7F8A-8CBB4325EB8A}"/>
              </a:ext>
            </a:extLst>
          </p:cNvPr>
          <p:cNvCxnSpPr>
            <a:cxnSpLocks/>
          </p:cNvCxnSpPr>
          <p:nvPr/>
        </p:nvCxnSpPr>
        <p:spPr>
          <a:xfrm flipV="1">
            <a:off x="2210085" y="4389009"/>
            <a:ext cx="916478" cy="275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bell with a letter x on it&#10;&#10;Description automatically generated">
            <a:extLst>
              <a:ext uri="{FF2B5EF4-FFF2-40B4-BE49-F238E27FC236}">
                <a16:creationId xmlns:a16="http://schemas.microsoft.com/office/drawing/2014/main" id="{07BD103F-AB4F-D4C0-1E9E-EDE0DD2E2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121" y="1088853"/>
            <a:ext cx="2845899" cy="18972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026A89-9D07-B398-BB0D-0E02EE243627}"/>
              </a:ext>
            </a:extLst>
          </p:cNvPr>
          <p:cNvCxnSpPr>
            <a:cxnSpLocks/>
          </p:cNvCxnSpPr>
          <p:nvPr/>
        </p:nvCxnSpPr>
        <p:spPr>
          <a:xfrm>
            <a:off x="1041535" y="4198932"/>
            <a:ext cx="3095036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A8F2E5-E63F-D354-5E38-B777061C5B76}"/>
              </a:ext>
            </a:extLst>
          </p:cNvPr>
          <p:cNvCxnSpPr>
            <a:cxnSpLocks/>
          </p:cNvCxnSpPr>
          <p:nvPr/>
        </p:nvCxnSpPr>
        <p:spPr>
          <a:xfrm>
            <a:off x="1413168" y="1777355"/>
            <a:ext cx="3462408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30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90D17-AFB1-6E57-C9C4-491844161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8" b="11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Badge outline">
            <a:extLst>
              <a:ext uri="{FF2B5EF4-FFF2-40B4-BE49-F238E27FC236}">
                <a16:creationId xmlns:a16="http://schemas.microsoft.com/office/drawing/2014/main" id="{1E3752DE-B69B-4562-4A3B-E849810F6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180" y="211725"/>
            <a:ext cx="2282276" cy="2282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CE63C-E0EA-37DB-F51E-302670614398}"/>
              </a:ext>
            </a:extLst>
          </p:cNvPr>
          <p:cNvSpPr txBox="1"/>
          <p:nvPr/>
        </p:nvSpPr>
        <p:spPr>
          <a:xfrm>
            <a:off x="346675" y="2705725"/>
            <a:ext cx="33951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</a:t>
            </a:r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</a:t>
            </a:r>
            <a:r>
              <a:rPr lang="en-GB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RESULTS &amp; OUTLOOK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8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211579" y="420564"/>
            <a:ext cx="1060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MONTHS RESULTS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CONTINUED STRENGTHENING OF EBITDA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9B21094-4614-D5CE-AEF9-1DDDE48CCD8E}"/>
              </a:ext>
            </a:extLst>
          </p:cNvPr>
          <p:cNvGrpSpPr/>
          <p:nvPr/>
        </p:nvGrpSpPr>
        <p:grpSpPr>
          <a:xfrm>
            <a:off x="8399587" y="4077699"/>
            <a:ext cx="2810208" cy="1690452"/>
            <a:chOff x="1113334" y="1696004"/>
            <a:chExt cx="2810208" cy="169045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E0E0D9-6B25-E8DB-9351-75EC8C7BDB47}"/>
                </a:ext>
              </a:extLst>
            </p:cNvPr>
            <p:cNvSpPr txBox="1"/>
            <p:nvPr/>
          </p:nvSpPr>
          <p:spPr>
            <a:xfrm>
              <a:off x="1298833" y="1696004"/>
              <a:ext cx="24392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EQUITY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781C06-91F6-C181-B4CF-C8EFC2079D36}"/>
                </a:ext>
              </a:extLst>
            </p:cNvPr>
            <p:cNvSpPr txBox="1"/>
            <p:nvPr/>
          </p:nvSpPr>
          <p:spPr>
            <a:xfrm>
              <a:off x="1113334" y="2124572"/>
              <a:ext cx="281020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154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22 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mil.</a:t>
              </a: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66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r>
                <a:rPr lang="ro-RO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31.1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.202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ro-RO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101EBB-29A7-FAEB-4B6F-D92768154803}"/>
              </a:ext>
            </a:extLst>
          </p:cNvPr>
          <p:cNvCxnSpPr>
            <a:cxnSpLocks/>
          </p:cNvCxnSpPr>
          <p:nvPr/>
        </p:nvCxnSpPr>
        <p:spPr>
          <a:xfrm flipV="1">
            <a:off x="1000742" y="3136446"/>
            <a:ext cx="10190516" cy="25191"/>
          </a:xfrm>
          <a:prstGeom prst="line">
            <a:avLst/>
          </a:prstGeom>
          <a:ln w="28575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phic 51" descr="Upward trend with solid fill">
            <a:extLst>
              <a:ext uri="{FF2B5EF4-FFF2-40B4-BE49-F238E27FC236}">
                <a16:creationId xmlns:a16="http://schemas.microsoft.com/office/drawing/2014/main" id="{5023321B-F44F-FE19-56DA-3360A8384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66825" y="2516599"/>
            <a:ext cx="558653" cy="55865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F2B3B034-D6FE-16AD-6BDC-4A8F51272AC8}"/>
              </a:ext>
            </a:extLst>
          </p:cNvPr>
          <p:cNvGrpSpPr/>
          <p:nvPr/>
        </p:nvGrpSpPr>
        <p:grpSpPr>
          <a:xfrm>
            <a:off x="1487082" y="1851752"/>
            <a:ext cx="3446176" cy="1272261"/>
            <a:chOff x="909763" y="1879227"/>
            <a:chExt cx="2756440" cy="127226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CC24D7-3D0C-A309-F352-1FB0C3AF1454}"/>
                </a:ext>
              </a:extLst>
            </p:cNvPr>
            <p:cNvSpPr txBox="1"/>
            <p:nvPr/>
          </p:nvSpPr>
          <p:spPr>
            <a:xfrm>
              <a:off x="1137437" y="1879227"/>
              <a:ext cx="2209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TURNOVER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9B8CE0-2288-0A55-ADC9-5FA2EC532E79}"/>
                </a:ext>
              </a:extLst>
            </p:cNvPr>
            <p:cNvSpPr txBox="1"/>
            <p:nvPr/>
          </p:nvSpPr>
          <p:spPr>
            <a:xfrm>
              <a:off x="909763" y="2258936"/>
              <a:ext cx="275644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126.79 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mil.</a:t>
              </a:r>
            </a:p>
            <a:p>
              <a:pPr algn="ctr"/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+9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32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Vs 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9M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6A59D9A-A27E-B0E8-EDA9-3EC2F07BE491}"/>
              </a:ext>
            </a:extLst>
          </p:cNvPr>
          <p:cNvGrpSpPr/>
          <p:nvPr/>
        </p:nvGrpSpPr>
        <p:grpSpPr>
          <a:xfrm>
            <a:off x="4879505" y="1842615"/>
            <a:ext cx="3178933" cy="1268966"/>
            <a:chOff x="1123519" y="1881946"/>
            <a:chExt cx="2405908" cy="126896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A7A8B5C-1E2B-9127-7506-1AE34C4FA1CD}"/>
                </a:ext>
              </a:extLst>
            </p:cNvPr>
            <p:cNvSpPr txBox="1"/>
            <p:nvPr/>
          </p:nvSpPr>
          <p:spPr>
            <a:xfrm>
              <a:off x="1197246" y="1881946"/>
              <a:ext cx="2209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NET PROFIT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B5EF1A0-AF9A-DD31-B3E6-8C0F2D97BCFD}"/>
                </a:ext>
              </a:extLst>
            </p:cNvPr>
            <p:cNvSpPr txBox="1"/>
            <p:nvPr/>
          </p:nvSpPr>
          <p:spPr>
            <a:xfrm>
              <a:off x="1123519" y="2258360"/>
              <a:ext cx="24059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21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08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mil.</a:t>
              </a:r>
            </a:p>
            <a:p>
              <a:pPr algn="ctr"/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-5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65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 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9M 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  <a:endParaRPr lang="ro-RO" sz="24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44C9DFF-BD6B-119F-8D26-867D835C288C}"/>
              </a:ext>
            </a:extLst>
          </p:cNvPr>
          <p:cNvGrpSpPr/>
          <p:nvPr/>
        </p:nvGrpSpPr>
        <p:grpSpPr>
          <a:xfrm>
            <a:off x="1669111" y="4102562"/>
            <a:ext cx="2825501" cy="1672139"/>
            <a:chOff x="1174242" y="1848105"/>
            <a:chExt cx="2825501" cy="167213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8860F7-2AC1-DFA2-037D-0C15B8F7A30C}"/>
                </a:ext>
              </a:extLst>
            </p:cNvPr>
            <p:cNvSpPr txBox="1"/>
            <p:nvPr/>
          </p:nvSpPr>
          <p:spPr>
            <a:xfrm>
              <a:off x="1364678" y="1848105"/>
              <a:ext cx="24446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NET ASSET</a:t>
              </a:r>
              <a:r>
                <a:rPr lang="en-US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endPara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3A5775-5E2A-441E-7917-92354CD6C6F5}"/>
                </a:ext>
              </a:extLst>
            </p:cNvPr>
            <p:cNvSpPr txBox="1"/>
            <p:nvPr/>
          </p:nvSpPr>
          <p:spPr>
            <a:xfrm>
              <a:off x="1174242" y="2258360"/>
              <a:ext cx="282550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258.39 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mil.</a:t>
              </a:r>
            </a:p>
            <a:p>
              <a:pPr algn="ctr"/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+11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73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31.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.202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ro-RO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ACA27C6-A5FE-AF38-A62E-75DB5FC0D310}"/>
              </a:ext>
            </a:extLst>
          </p:cNvPr>
          <p:cNvGrpSpPr/>
          <p:nvPr/>
        </p:nvGrpSpPr>
        <p:grpSpPr>
          <a:xfrm>
            <a:off x="5024564" y="4101426"/>
            <a:ext cx="2763564" cy="1670183"/>
            <a:chOff x="1265554" y="1784712"/>
            <a:chExt cx="2763564" cy="167018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BB8AB8-089F-5120-3667-B0502AE3A482}"/>
                </a:ext>
              </a:extLst>
            </p:cNvPr>
            <p:cNvSpPr txBox="1"/>
            <p:nvPr/>
          </p:nvSpPr>
          <p:spPr>
            <a:xfrm>
              <a:off x="1265554" y="1784712"/>
              <a:ext cx="27635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ASSETS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E782B3A-70AB-06A0-DD45-05004A473094}"/>
                </a:ext>
              </a:extLst>
            </p:cNvPr>
            <p:cNvSpPr txBox="1"/>
            <p:nvPr/>
          </p:nvSpPr>
          <p:spPr>
            <a:xfrm>
              <a:off x="1326547" y="2193011"/>
              <a:ext cx="270257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RON 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343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78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mil.</a:t>
              </a:r>
              <a:endParaRPr lang="ro-RO" sz="12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11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GB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64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 </a:t>
              </a: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31.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.202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B0DBC7-90A0-65B1-3C19-65D60F58CE25}"/>
              </a:ext>
            </a:extLst>
          </p:cNvPr>
          <p:cNvGrpSpPr/>
          <p:nvPr/>
        </p:nvGrpSpPr>
        <p:grpSpPr>
          <a:xfrm>
            <a:off x="8369791" y="1833415"/>
            <a:ext cx="2821467" cy="1274695"/>
            <a:chOff x="1123518" y="1871877"/>
            <a:chExt cx="2616958" cy="1219681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B098224-9995-6EB9-C70D-11800EB6F3E4}"/>
                </a:ext>
              </a:extLst>
            </p:cNvPr>
            <p:cNvSpPr txBox="1"/>
            <p:nvPr/>
          </p:nvSpPr>
          <p:spPr>
            <a:xfrm>
              <a:off x="1327096" y="1871877"/>
              <a:ext cx="2209800" cy="309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5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EBITDA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B8EC86-6748-B64B-34FB-B6B2880FF50E}"/>
                </a:ext>
              </a:extLst>
            </p:cNvPr>
            <p:cNvSpPr txBox="1"/>
            <p:nvPr/>
          </p:nvSpPr>
          <p:spPr>
            <a:xfrm>
              <a:off x="1123518" y="2237527"/>
              <a:ext cx="2616958" cy="85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RON </a:t>
              </a:r>
              <a:r>
                <a:rPr lang="en-GB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50.02 </a:t>
              </a:r>
              <a:r>
                <a:rPr lang="ro-RO" sz="24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mil.</a:t>
              </a:r>
            </a:p>
            <a:p>
              <a:pPr algn="ctr"/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US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en-US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59</a:t>
              </a:r>
              <a:r>
                <a:rPr lang="ro-RO" sz="1400" b="1" dirty="0">
                  <a:solidFill>
                    <a:srgbClr val="FF83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Vs 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9M</a:t>
              </a:r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o-RO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</a:t>
              </a:r>
              <a:r>
                <a:rPr lang="en-GB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70F4E99-524F-E242-8E46-906CB890D9F1}"/>
              </a:ext>
            </a:extLst>
          </p:cNvPr>
          <p:cNvCxnSpPr>
            <a:cxnSpLocks/>
          </p:cNvCxnSpPr>
          <p:nvPr/>
        </p:nvCxnSpPr>
        <p:spPr>
          <a:xfrm flipV="1">
            <a:off x="992637" y="5499702"/>
            <a:ext cx="10190516" cy="25191"/>
          </a:xfrm>
          <a:prstGeom prst="line">
            <a:avLst/>
          </a:prstGeom>
          <a:ln w="28575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Graphic 69" descr="Upward trend with solid fill">
            <a:extLst>
              <a:ext uri="{FF2B5EF4-FFF2-40B4-BE49-F238E27FC236}">
                <a16:creationId xmlns:a16="http://schemas.microsoft.com/office/drawing/2014/main" id="{76EE0B56-1D15-0581-3C77-DD857ACCD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66006" y="4853108"/>
            <a:ext cx="558653" cy="558653"/>
          </a:xfrm>
          <a:prstGeom prst="rect">
            <a:avLst/>
          </a:prstGeom>
        </p:spPr>
      </p:pic>
      <p:pic>
        <p:nvPicPr>
          <p:cNvPr id="71" name="Graphic 70" descr="Upward trend with solid fill">
            <a:extLst>
              <a:ext uri="{FF2B5EF4-FFF2-40B4-BE49-F238E27FC236}">
                <a16:creationId xmlns:a16="http://schemas.microsoft.com/office/drawing/2014/main" id="{3FA6E710-6BE0-3552-3880-3D583F86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66825" y="4853107"/>
            <a:ext cx="558653" cy="558653"/>
          </a:xfrm>
          <a:prstGeom prst="rect">
            <a:avLst/>
          </a:prstGeom>
        </p:spPr>
      </p:pic>
      <p:pic>
        <p:nvPicPr>
          <p:cNvPr id="8" name="Graphic 7" descr="Upward trend with solid fill">
            <a:extLst>
              <a:ext uri="{FF2B5EF4-FFF2-40B4-BE49-F238E27FC236}">
                <a16:creationId xmlns:a16="http://schemas.microsoft.com/office/drawing/2014/main" id="{9BFED983-AB47-C4E2-8485-12E19600E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4646980" y="2560430"/>
            <a:ext cx="558653" cy="558653"/>
          </a:xfrm>
          <a:prstGeom prst="rect">
            <a:avLst/>
          </a:prstGeom>
        </p:spPr>
      </p:pic>
      <p:pic>
        <p:nvPicPr>
          <p:cNvPr id="9" name="Graphic 8" descr="Upward trend with solid fill">
            <a:extLst>
              <a:ext uri="{FF2B5EF4-FFF2-40B4-BE49-F238E27FC236}">
                <a16:creationId xmlns:a16="http://schemas.microsoft.com/office/drawing/2014/main" id="{8D19B335-D73E-06FD-FC05-6696CEBD5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07755" y="4853107"/>
            <a:ext cx="558653" cy="558653"/>
          </a:xfrm>
          <a:prstGeom prst="rect">
            <a:avLst/>
          </a:prstGeom>
        </p:spPr>
      </p:pic>
      <p:pic>
        <p:nvPicPr>
          <p:cNvPr id="10" name="Graphic 9" descr="Upward trend with solid fill">
            <a:extLst>
              <a:ext uri="{FF2B5EF4-FFF2-40B4-BE49-F238E27FC236}">
                <a16:creationId xmlns:a16="http://schemas.microsoft.com/office/drawing/2014/main" id="{6F8772A6-C40D-2FA5-06B9-1C09DADA7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95672" y="2569111"/>
            <a:ext cx="558653" cy="55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4D9F-2ECD-4962-F61A-E00D7664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Rect">
            <a:extLst>
              <a:ext uri="{FF2B5EF4-FFF2-40B4-BE49-F238E27FC236}">
                <a16:creationId xmlns:a16="http://schemas.microsoft.com/office/drawing/2014/main" id="{7DAE69C7-9BB4-9FB8-96B9-171DD69DC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985571" y="1730572"/>
            <a:ext cx="326223" cy="326223"/>
          </a:xfrm>
          <a:prstGeom prst="rect">
            <a:avLst/>
          </a:prstGeom>
        </p:spPr>
      </p:pic>
      <p:pic>
        <p:nvPicPr>
          <p:cNvPr id="58" name="Rect">
            <a:extLst>
              <a:ext uri="{FF2B5EF4-FFF2-40B4-BE49-F238E27FC236}">
                <a16:creationId xmlns:a16="http://schemas.microsoft.com/office/drawing/2014/main" id="{55F8909E-EA3F-638C-82DA-0A9DD0BCF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4159290" y="3217307"/>
            <a:ext cx="326223" cy="326223"/>
          </a:xfrm>
          <a:prstGeom prst="rect">
            <a:avLst/>
          </a:prstGeom>
        </p:spPr>
      </p:pic>
      <p:pic>
        <p:nvPicPr>
          <p:cNvPr id="37" name="Rect">
            <a:extLst>
              <a:ext uri="{FF2B5EF4-FFF2-40B4-BE49-F238E27FC236}">
                <a16:creationId xmlns:a16="http://schemas.microsoft.com/office/drawing/2014/main" id="{C4CA590A-6741-C711-03FF-CFEE3BC41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2670317" y="4673521"/>
            <a:ext cx="326223" cy="3262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789AD2-F5B6-3F7D-1810-395D752FE492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6CE2706-C9E3-B85A-D6AF-C65B56BFA2F9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0B3096-CE86-991C-7EA9-BCBB03A23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F7E67-C393-F64A-3405-92BBAE864B51}"/>
              </a:ext>
            </a:extLst>
          </p:cNvPr>
          <p:cNvSpPr txBox="1"/>
          <p:nvPr/>
        </p:nvSpPr>
        <p:spPr>
          <a:xfrm>
            <a:off x="1041535" y="388146"/>
            <a:ext cx="1092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FACTORS THAT INFLUENCED THE 9 MONTHS RESULTS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F97C376-BC59-E7A7-D672-C00DE30467BF}"/>
              </a:ext>
            </a:extLst>
          </p:cNvPr>
          <p:cNvSpPr txBox="1">
            <a:spLocks/>
          </p:cNvSpPr>
          <p:nvPr/>
        </p:nvSpPr>
        <p:spPr>
          <a:xfrm>
            <a:off x="8763000" y="64395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9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Rect">
            <a:extLst>
              <a:ext uri="{FF2B5EF4-FFF2-40B4-BE49-F238E27FC236}">
                <a16:creationId xmlns:a16="http://schemas.microsoft.com/office/drawing/2014/main" id="{228B0251-E567-A6F5-D3C2-A19F85E7C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21279" y="1760869"/>
            <a:ext cx="326223" cy="32622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802C5D-9263-2A70-9D5E-4AEE4080AB4C}"/>
              </a:ext>
            </a:extLst>
          </p:cNvPr>
          <p:cNvGrpSpPr/>
          <p:nvPr/>
        </p:nvGrpSpPr>
        <p:grpSpPr>
          <a:xfrm>
            <a:off x="939546" y="1674688"/>
            <a:ext cx="2234657" cy="1143009"/>
            <a:chOff x="249252" y="426252"/>
            <a:chExt cx="2433371" cy="15451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3445B05-979A-A767-917A-3E3DAB43D167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231C732F-E325-A488-03F0-37AEC8C76A98}"/>
                </a:ext>
              </a:extLst>
            </p:cNvPr>
            <p:cNvSpPr txBox="1"/>
            <p:nvPr/>
          </p:nvSpPr>
          <p:spPr>
            <a:xfrm>
              <a:off x="294509" y="471510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in turnover by 9%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7F5C1C-AAE7-0686-B675-9C7F0BE03472}"/>
              </a:ext>
            </a:extLst>
          </p:cNvPr>
          <p:cNvGrpSpPr/>
          <p:nvPr/>
        </p:nvGrpSpPr>
        <p:grpSpPr>
          <a:xfrm>
            <a:off x="1367758" y="3169551"/>
            <a:ext cx="2234657" cy="1143009"/>
            <a:chOff x="249252" y="426252"/>
            <a:chExt cx="2433371" cy="154519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A165FC7-6D10-4BBC-CC86-BD2CA705BEA5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FBAF6761-7356-F075-D2C9-99C0D18846E8}"/>
                </a:ext>
              </a:extLst>
            </p:cNvPr>
            <p:cNvSpPr txBox="1"/>
            <p:nvPr/>
          </p:nvSpPr>
          <p:spPr>
            <a:xfrm>
              <a:off x="294509" y="471509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Granting </a:t>
              </a:r>
              <a:r>
                <a:rPr lang="ro-RO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ubsidies that decreased by 8%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3" name="Rect">
            <a:extLst>
              <a:ext uri="{FF2B5EF4-FFF2-40B4-BE49-F238E27FC236}">
                <a16:creationId xmlns:a16="http://schemas.microsoft.com/office/drawing/2014/main" id="{C6A6B880-7182-7D82-E7AC-121856D058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514993" y="3327685"/>
            <a:ext cx="304842" cy="30484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4724CA-E536-17D8-4586-1E0D9983B11D}"/>
              </a:ext>
            </a:extLst>
          </p:cNvPr>
          <p:cNvGrpSpPr/>
          <p:nvPr/>
        </p:nvGrpSpPr>
        <p:grpSpPr>
          <a:xfrm>
            <a:off x="2587653" y="4616689"/>
            <a:ext cx="3530118" cy="1260123"/>
            <a:chOff x="249252" y="426252"/>
            <a:chExt cx="2433371" cy="171575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5E657D3-4318-2B64-B89B-5718EBA102D2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982337E-2B3D-0F8A-D507-AF559E815BDA}"/>
                </a:ext>
              </a:extLst>
            </p:cNvPr>
            <p:cNvSpPr txBox="1"/>
            <p:nvPr/>
          </p:nvSpPr>
          <p:spPr>
            <a:xfrm>
              <a:off x="294509" y="471510"/>
              <a:ext cx="2342857" cy="167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	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revenue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from production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tangible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fixed assets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9DEC8E-494E-4F4C-85F5-279ED46CDE8B}"/>
              </a:ext>
            </a:extLst>
          </p:cNvPr>
          <p:cNvGrpSpPr/>
          <p:nvPr/>
        </p:nvGrpSpPr>
        <p:grpSpPr>
          <a:xfrm>
            <a:off x="4154502" y="1665582"/>
            <a:ext cx="2736796" cy="1143009"/>
            <a:chOff x="249252" y="426252"/>
            <a:chExt cx="2433371" cy="154519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48CB31F-75BC-DF82-7A9B-D3BD0A9977AF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2CE2956A-633C-3A4F-BF9A-2E81EDA3BA4E}"/>
                </a:ext>
              </a:extLst>
            </p:cNvPr>
            <p:cNvSpPr txBox="1"/>
            <p:nvPr/>
          </p:nvSpPr>
          <p:spPr>
            <a:xfrm>
              <a:off x="294509" y="471509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expenses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related to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raw materials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5%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0B89C0-8306-D964-0762-D252D90587BB}"/>
              </a:ext>
            </a:extLst>
          </p:cNvPr>
          <p:cNvGrpSpPr/>
          <p:nvPr/>
        </p:nvGrpSpPr>
        <p:grpSpPr>
          <a:xfrm>
            <a:off x="4084994" y="3170755"/>
            <a:ext cx="2854502" cy="1171566"/>
            <a:chOff x="767219" y="387648"/>
            <a:chExt cx="2433371" cy="158379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A9649D0-8ACF-7C04-9085-31ABB2C742FA}"/>
                </a:ext>
              </a:extLst>
            </p:cNvPr>
            <p:cNvSpPr/>
            <p:nvPr/>
          </p:nvSpPr>
          <p:spPr>
            <a:xfrm>
              <a:off x="767219" y="38764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: Rounded Corners 4">
              <a:extLst>
                <a:ext uri="{FF2B5EF4-FFF2-40B4-BE49-F238E27FC236}">
                  <a16:creationId xmlns:a16="http://schemas.microsoft.com/office/drawing/2014/main" id="{7540A201-2E08-0DB2-DFE7-D5540EF1371D}"/>
                </a:ext>
              </a:extLst>
            </p:cNvPr>
            <p:cNvSpPr txBox="1"/>
            <p:nvPr/>
          </p:nvSpPr>
          <p:spPr>
            <a:xfrm>
              <a:off x="857733" y="516767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personnel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expenses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 10%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00892EC-DF90-987A-4930-C1B12A19F26E}"/>
              </a:ext>
            </a:extLst>
          </p:cNvPr>
          <p:cNvGrpSpPr/>
          <p:nvPr/>
        </p:nvGrpSpPr>
        <p:grpSpPr>
          <a:xfrm>
            <a:off x="6971863" y="4608531"/>
            <a:ext cx="2593362" cy="1143009"/>
            <a:chOff x="249252" y="426252"/>
            <a:chExt cx="2433371" cy="154519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CB9BD8B-4380-8042-695D-A78E0E4F9780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: Rounded Corners 4">
              <a:extLst>
                <a:ext uri="{FF2B5EF4-FFF2-40B4-BE49-F238E27FC236}">
                  <a16:creationId xmlns:a16="http://schemas.microsoft.com/office/drawing/2014/main" id="{DC69731C-906F-134C-8C4C-5972A4196004}"/>
                </a:ext>
              </a:extLst>
            </p:cNvPr>
            <p:cNvSpPr txBox="1"/>
            <p:nvPr/>
          </p:nvSpPr>
          <p:spPr>
            <a:xfrm>
              <a:off x="294509" y="471509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depreciation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20%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7E224C-1702-C10C-538A-0AB8D8A8565F}"/>
              </a:ext>
            </a:extLst>
          </p:cNvPr>
          <p:cNvGrpSpPr/>
          <p:nvPr/>
        </p:nvGrpSpPr>
        <p:grpSpPr>
          <a:xfrm>
            <a:off x="7944010" y="1665581"/>
            <a:ext cx="2443522" cy="1143009"/>
            <a:chOff x="249252" y="426252"/>
            <a:chExt cx="2660809" cy="154519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E67CF98-47BA-12EF-99D7-2EF81363F416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: Rounded Corners 4">
              <a:extLst>
                <a:ext uri="{FF2B5EF4-FFF2-40B4-BE49-F238E27FC236}">
                  <a16:creationId xmlns:a16="http://schemas.microsoft.com/office/drawing/2014/main" id="{D919624F-C82D-33AB-0290-CF13455CF033}"/>
                </a:ext>
              </a:extLst>
            </p:cNvPr>
            <p:cNvSpPr txBox="1"/>
            <p:nvPr/>
          </p:nvSpPr>
          <p:spPr>
            <a:xfrm>
              <a:off x="294509" y="471510"/>
              <a:ext cx="2615552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Current result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adjustments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AEA65E-B1A9-F7ED-E78F-D380F9175D4B}"/>
              </a:ext>
            </a:extLst>
          </p:cNvPr>
          <p:cNvGrpSpPr/>
          <p:nvPr/>
        </p:nvGrpSpPr>
        <p:grpSpPr>
          <a:xfrm>
            <a:off x="7445186" y="3160901"/>
            <a:ext cx="3049286" cy="1260123"/>
            <a:chOff x="249252" y="426252"/>
            <a:chExt cx="2433371" cy="171575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76853EC-ED9F-42B2-AC13-6E2E143EDE4D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: Rounded Corners 4">
              <a:extLst>
                <a:ext uri="{FF2B5EF4-FFF2-40B4-BE49-F238E27FC236}">
                  <a16:creationId xmlns:a16="http://schemas.microsoft.com/office/drawing/2014/main" id="{91CB2F89-0165-FFA6-EDA1-11FD57DCEC52}"/>
                </a:ext>
              </a:extLst>
            </p:cNvPr>
            <p:cNvSpPr txBox="1"/>
            <p:nvPr/>
          </p:nvSpPr>
          <p:spPr>
            <a:xfrm>
              <a:off x="294509" y="471510"/>
              <a:ext cx="2342857" cy="167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corporate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income tax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expenses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23% 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5" name="Rect">
            <a:extLst>
              <a:ext uri="{FF2B5EF4-FFF2-40B4-BE49-F238E27FC236}">
                <a16:creationId xmlns:a16="http://schemas.microsoft.com/office/drawing/2014/main" id="{A28B0260-850C-67CF-4DB6-65E6F10B8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4282228" y="1749788"/>
            <a:ext cx="304842" cy="304842"/>
          </a:xfrm>
          <a:prstGeom prst="rect">
            <a:avLst/>
          </a:prstGeom>
        </p:spPr>
      </p:pic>
      <p:pic>
        <p:nvPicPr>
          <p:cNvPr id="56" name="Rect">
            <a:extLst>
              <a:ext uri="{FF2B5EF4-FFF2-40B4-BE49-F238E27FC236}">
                <a16:creationId xmlns:a16="http://schemas.microsoft.com/office/drawing/2014/main" id="{4685101F-9FD9-E007-1D84-AE6D43F421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7023237" y="4657486"/>
            <a:ext cx="304842" cy="304842"/>
          </a:xfrm>
          <a:prstGeom prst="rect">
            <a:avLst/>
          </a:prstGeom>
        </p:spPr>
      </p:pic>
      <p:pic>
        <p:nvPicPr>
          <p:cNvPr id="57" name="Rect">
            <a:extLst>
              <a:ext uri="{FF2B5EF4-FFF2-40B4-BE49-F238E27FC236}">
                <a16:creationId xmlns:a16="http://schemas.microsoft.com/office/drawing/2014/main" id="{EB7C47BF-C164-2D51-C0DD-AF0925A74F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7501898" y="3217307"/>
            <a:ext cx="304842" cy="3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6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2193</Words>
  <Application>Microsoft Office PowerPoint</Application>
  <PresentationFormat>Widescreen</PresentationFormat>
  <Paragraphs>402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Sarca G V Andreea</dc:creator>
  <cp:lastModifiedBy>Lacrima POPA</cp:lastModifiedBy>
  <cp:revision>415</cp:revision>
  <cp:lastPrinted>2024-11-28T13:41:25Z</cp:lastPrinted>
  <dcterms:created xsi:type="dcterms:W3CDTF">2022-09-22T10:57:14Z</dcterms:created>
  <dcterms:modified xsi:type="dcterms:W3CDTF">2024-11-28T13:59:03Z</dcterms:modified>
</cp:coreProperties>
</file>