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260" r:id="rId3"/>
    <p:sldId id="388" r:id="rId4"/>
    <p:sldId id="389" r:id="rId5"/>
    <p:sldId id="421" r:id="rId6"/>
    <p:sldId id="386" r:id="rId7"/>
    <p:sldId id="282" r:id="rId8"/>
    <p:sldId id="423" r:id="rId9"/>
    <p:sldId id="424" r:id="rId10"/>
    <p:sldId id="286" r:id="rId11"/>
    <p:sldId id="268" r:id="rId12"/>
    <p:sldId id="269" r:id="rId13"/>
    <p:sldId id="425" r:id="rId14"/>
    <p:sldId id="431" r:id="rId15"/>
    <p:sldId id="426" r:id="rId16"/>
    <p:sldId id="270" r:id="rId17"/>
    <p:sldId id="289" r:id="rId18"/>
    <p:sldId id="432" r:id="rId19"/>
    <p:sldId id="433" r:id="rId20"/>
    <p:sldId id="430" r:id="rId21"/>
    <p:sldId id="434" r:id="rId22"/>
    <p:sldId id="283" r:id="rId23"/>
    <p:sldId id="437" r:id="rId24"/>
    <p:sldId id="369" r:id="rId25"/>
    <p:sldId id="418" r:id="rId26"/>
    <p:sldId id="438" r:id="rId27"/>
    <p:sldId id="439" r:id="rId28"/>
    <p:sldId id="419" r:id="rId29"/>
    <p:sldId id="401" r:id="rId30"/>
    <p:sldId id="436" r:id="rId31"/>
    <p:sldId id="420" r:id="rId32"/>
    <p:sldId id="427" r:id="rId33"/>
    <p:sldId id="422" r:id="rId34"/>
    <p:sldId id="429" r:id="rId35"/>
    <p:sldId id="435" r:id="rId36"/>
  </p:sldIdLst>
  <p:sldSz cx="12192000" cy="6858000"/>
  <p:notesSz cx="6797675" cy="9926638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BB911C-0A44-C896-CDCC-E01802C0F531}" name="Daniela Aldescu (VERTIK)" initials="DA" userId="S::daldescu@vertikgroup.eu::02d38be3-87d1-4341-8ad8-edc61badf429" providerId="AD"/>
  <p188:author id="{1D2B9A43-757E-EDE3-D167-0714A4ABCBB8}" name="Lacrima POPA" initials="LP" userId="S::lacrima.popa@dn-agrar.eu::93509d14-3cb5-4b43-af87-999365e6340f" providerId="AD"/>
  <p188:author id="{995AAE73-41A5-5F4A-90F2-78712119BC4D}" name="Madalina Stanciu (VERTIK)" initials="MS" userId="S::mstanciu@vertikgroup.eu::157a72c8-8b27-47d4-b9cb-f3f78052c39d" providerId="AD"/>
  <p188:author id="{9C8C80DC-2737-02BA-F895-19F59F914A3F}" name="Andreea Irimia (VERTIK)" initials="AI(" userId="S::airimia@vertikgroup.eu::6c309c73-671a-4d5b-9066-d3ab3cc5db4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24F"/>
    <a:srgbClr val="FAA303"/>
    <a:srgbClr val="017900"/>
    <a:srgbClr val="3C4245"/>
    <a:srgbClr val="6A7D93"/>
    <a:srgbClr val="9E9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99" autoAdjust="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vertiktogether-my.sharepoint.com/personal/daldescu_vertikgroup_eu/Documents/VERTIK%20Consultanta/4.DN%20AGRAR/4.Hubspot%20&amp;%20Newsletter/Chart%20milk%20pentru%20newsletter%20-%20E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14253048735844"/>
          <c:y val="3.8612170189331572E-2"/>
          <c:w val="0.77824428676561708"/>
          <c:h val="0.880980808626691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C000">
                  <a:alpha val="94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3B-4032-A970-64BCBD4EE513}"/>
              </c:ext>
            </c:extLst>
          </c:dPt>
          <c:dPt>
            <c:idx val="1"/>
            <c:invertIfNegative val="0"/>
            <c:bubble3D val="0"/>
            <c:spPr>
              <a:solidFill>
                <a:srgbClr val="017900"/>
              </a:solidFill>
              <a:ln>
                <a:solidFill>
                  <a:srgbClr val="0179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33B-4032-A970-64BCBD4EE51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o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61543668555452"/>
                      <c:h val="0.104208997568751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33B-4032-A970-64BCBD4EE513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9816988544249"/>
                      <c:h val="0.117400009919225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33B-4032-A970-64BCBD4EE5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6M 2024</c:v>
                </c:pt>
                <c:pt idx="1">
                  <c:v>6M 2023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83.25</c:v>
                </c:pt>
                <c:pt idx="1">
                  <c:v>80.349999999999994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B-4032-A970-64BCBD4EE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-35"/>
        <c:axId val="1134140896"/>
        <c:axId val="1134141376"/>
      </c:barChart>
      <c:catAx>
        <c:axId val="11341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o-RO"/>
          </a:p>
        </c:txPr>
        <c:crossAx val="1134141376"/>
        <c:crosses val="autoZero"/>
        <c:auto val="1"/>
        <c:lblAlgn val="ctr"/>
        <c:lblOffset val="100"/>
        <c:noMultiLvlLbl val="0"/>
      </c:catAx>
      <c:valAx>
        <c:axId val="11341413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o-RO"/>
          </a:p>
        </c:txPr>
        <c:crossAx val="1134140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o-R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99363856883233"/>
          <c:y val="0.37498308927796603"/>
          <c:w val="0.77824428676561708"/>
          <c:h val="0.531591565749796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C000">
                  <a:alpha val="94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D2-4C9F-AAEF-11592D0D0F96}"/>
              </c:ext>
            </c:extLst>
          </c:dPt>
          <c:dPt>
            <c:idx val="1"/>
            <c:invertIfNegative val="0"/>
            <c:bubble3D val="0"/>
            <c:spPr>
              <a:solidFill>
                <a:srgbClr val="017900"/>
              </a:solidFill>
              <a:ln>
                <a:solidFill>
                  <a:srgbClr val="0179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D2-4C9F-AAEF-11592D0D0F9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o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61543668555452"/>
                      <c:h val="0.104208997568751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5D2-4C9F-AAEF-11592D0D0F96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9816988544249"/>
                      <c:h val="0.117400009919225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5D2-4C9F-AAEF-11592D0D0F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6M 2024</c:v>
                </c:pt>
                <c:pt idx="1">
                  <c:v>6M 2023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34.74</c:v>
                </c:pt>
                <c:pt idx="1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D2-4C9F-AAEF-11592D0D0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-35"/>
        <c:axId val="1134140896"/>
        <c:axId val="1134141376"/>
      </c:barChart>
      <c:catAx>
        <c:axId val="11341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o-RO"/>
          </a:p>
        </c:txPr>
        <c:crossAx val="1134141376"/>
        <c:crosses val="autoZero"/>
        <c:auto val="1"/>
        <c:lblAlgn val="ctr"/>
        <c:lblOffset val="100"/>
        <c:noMultiLvlLbl val="0"/>
      </c:catAx>
      <c:valAx>
        <c:axId val="11341413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o-RO"/>
          </a:p>
        </c:txPr>
        <c:crossAx val="1134140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o-R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99363856883233"/>
          <c:y val="0.52338197822080779"/>
          <c:w val="0.77824428676561708"/>
          <c:h val="0.383192676806954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C000">
                  <a:alpha val="94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3A-4DD1-B1D1-E67F467D467B}"/>
              </c:ext>
            </c:extLst>
          </c:dPt>
          <c:dPt>
            <c:idx val="1"/>
            <c:invertIfNegative val="0"/>
            <c:bubble3D val="0"/>
            <c:spPr>
              <a:solidFill>
                <a:srgbClr val="017900"/>
              </a:solidFill>
              <a:ln>
                <a:solidFill>
                  <a:srgbClr val="0179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3A-4DD1-B1D1-E67F467D467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o-R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61543668555452"/>
                      <c:h val="0.104208997568751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3A-4DD1-B1D1-E67F467D467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9816988544249"/>
                      <c:h val="0.117400009919225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B3A-4DD1-B1D1-E67F467D46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6M 2024</c:v>
                </c:pt>
                <c:pt idx="1">
                  <c:v>6M 2023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15.08</c:v>
                </c:pt>
                <c:pt idx="1">
                  <c:v>15.17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3A-4DD1-B1D1-E67F467D46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-35"/>
        <c:axId val="1134140896"/>
        <c:axId val="1134141376"/>
      </c:barChart>
      <c:catAx>
        <c:axId val="11341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o-RO"/>
          </a:p>
        </c:txPr>
        <c:crossAx val="1134141376"/>
        <c:crosses val="autoZero"/>
        <c:auto val="1"/>
        <c:lblAlgn val="ctr"/>
        <c:lblOffset val="100"/>
        <c:noMultiLvlLbl val="0"/>
      </c:catAx>
      <c:valAx>
        <c:axId val="11341413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o-RO"/>
          </a:p>
        </c:txPr>
        <c:crossAx val="1134140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o-R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31904889672532"/>
          <c:y val="6.2875943301605064E-2"/>
          <c:w val="0.87648471955555396"/>
          <c:h val="0.7524314285275743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'[Chart milk pentru newsletter - ENG.xlsx]date  grafic'!$C$8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17900"/>
            </a:solidFill>
            <a:ln w="25400">
              <a:noFill/>
            </a:ln>
          </c:spPr>
          <c:invertIfNegative val="0"/>
          <c:cat>
            <c:strRef>
              <c:f>'[Chart milk pentru newsletter - ENG.xlsx]date  grafic'!$E$5:$P$5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'[Chart milk pentru newsletter - ENG.xlsx]date  grafic'!$E$8:$P$8</c:f>
              <c:numCache>
                <c:formatCode>#,##0</c:formatCode>
                <c:ptCount val="12"/>
                <c:pt idx="0">
                  <c:v>4558233</c:v>
                </c:pt>
                <c:pt idx="1">
                  <c:v>4181332</c:v>
                </c:pt>
                <c:pt idx="2">
                  <c:v>4711384</c:v>
                </c:pt>
                <c:pt idx="3">
                  <c:v>4672019</c:v>
                </c:pt>
                <c:pt idx="4">
                  <c:v>4920401</c:v>
                </c:pt>
                <c:pt idx="5">
                  <c:v>4504967</c:v>
                </c:pt>
                <c:pt idx="6">
                  <c:v>4703896.7</c:v>
                </c:pt>
                <c:pt idx="7">
                  <c:v>4569201</c:v>
                </c:pt>
                <c:pt idx="8">
                  <c:v>4201459</c:v>
                </c:pt>
                <c:pt idx="9">
                  <c:v>4550204</c:v>
                </c:pt>
                <c:pt idx="10">
                  <c:v>4169763</c:v>
                </c:pt>
                <c:pt idx="11">
                  <c:v>4759624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0D-4E16-9B48-EE3E1E660C4D}"/>
            </c:ext>
          </c:extLst>
        </c:ser>
        <c:ser>
          <c:idx val="2"/>
          <c:order val="1"/>
          <c:tx>
            <c:strRef>
              <c:f>'[Chart milk pentru newsletter - ENG.xlsx]date  grafic'!$C$9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AA303"/>
            </a:solidFill>
            <a:ln w="25400">
              <a:noFill/>
            </a:ln>
          </c:spPr>
          <c:invertIfNegative val="0"/>
          <c:cat>
            <c:strRef>
              <c:f>'[Chart milk pentru newsletter - ENG.xlsx]date  grafic'!$E$5:$P$5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'[Chart milk pentru newsletter - ENG.xlsx]date  grafic'!$E$9:$P$9</c:f>
              <c:numCache>
                <c:formatCode>#,##0</c:formatCode>
                <c:ptCount val="12"/>
                <c:pt idx="0">
                  <c:v>5231289</c:v>
                </c:pt>
                <c:pt idx="1">
                  <c:v>5183923</c:v>
                </c:pt>
                <c:pt idx="2">
                  <c:v>5496389</c:v>
                </c:pt>
                <c:pt idx="3">
                  <c:v>5613034</c:v>
                </c:pt>
                <c:pt idx="4">
                  <c:v>5668545</c:v>
                </c:pt>
                <c:pt idx="5">
                  <c:v>5015404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0D-4E16-9B48-EE3E1E660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0035775"/>
        <c:axId val="1"/>
      </c:barChart>
      <c:catAx>
        <c:axId val="6400357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o-RO"/>
          </a:p>
        </c:txPr>
        <c:crossAx val="1"/>
        <c:crossesAt val="3000000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5500000"/>
          <c:min val="3000000"/>
        </c:scaling>
        <c:delete val="0"/>
        <c:axPos val="l"/>
        <c:majorGridlines>
          <c:spPr>
            <a:ln w="3175">
              <a:solidFill>
                <a:schemeClr val="bg1"/>
              </a:solidFill>
              <a:prstDash val="sysDot"/>
            </a:ln>
          </c:spPr>
        </c:majorGridlines>
        <c:numFmt formatCode="#,##0;[Red]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b="0"/>
            </a:pPr>
            <a:endParaRPr lang="ro-RO"/>
          </a:p>
        </c:txPr>
        <c:crossAx val="640035775"/>
        <c:crosses val="autoZero"/>
        <c:crossBetween val="between"/>
        <c:majorUnit val="500000"/>
      </c:valAx>
      <c:spPr>
        <a:solidFill>
          <a:srgbClr val="FFFFFF"/>
        </a:solidFill>
        <a:ln w="12700">
          <a:solidFill>
            <a:schemeClr val="bg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42421685758647498"/>
          <c:y val="0.90856070045176762"/>
          <c:w val="0.15876358827513931"/>
          <c:h val="6.6322260929019647E-2"/>
        </c:manualLayout>
      </c:layout>
      <c:overlay val="0"/>
      <c:txPr>
        <a:bodyPr/>
        <a:lstStyle/>
        <a:p>
          <a:pPr algn="ctr">
            <a:defRPr lang="en-US" sz="1000" b="1" i="0" u="none" strike="noStrike" kern="1200" baseline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o-RO"/>
        </a:p>
      </c:txPr>
    </c:legend>
    <c:plotVisOnly val="1"/>
    <c:dispBlanksAs val="gap"/>
    <c:showDLblsOverMax val="0"/>
  </c:chart>
  <c:spPr>
    <a:solidFill>
      <a:sysClr val="window" lastClr="FFFFFF"/>
    </a:solidFill>
    <a:ln w="6350">
      <a:solidFill>
        <a:schemeClr val="bg1"/>
      </a:solidFill>
    </a:ln>
  </c:spPr>
  <c:txPr>
    <a:bodyPr/>
    <a:lstStyle/>
    <a:p>
      <a:pPr algn="ctr">
        <a:defRPr lang="en-US" sz="1000" b="1" i="0" u="none" strike="noStrike" kern="1200" baseline="0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o-RO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867E30-2FCE-4876-9EC8-E00067211D9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19FBCF-81A6-404D-B4B0-A2F7D019541A}">
      <dgm:prSet/>
      <dgm:spPr>
        <a:ln>
          <a:solidFill>
            <a:srgbClr val="017900"/>
          </a:solidFill>
        </a:ln>
      </dgm:spPr>
      <dgm:t>
        <a:bodyPr/>
        <a:lstStyle/>
        <a:p>
          <a:r>
            <a:rPr lang="en-US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 300.000 LITERS PER DAY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67D6569-F9EF-4DCB-81DE-546EE17AA92F}" type="parTrans" cxnId="{7242A124-D0F9-4FA7-9E7C-D38C37CBFDD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D27EE59-C865-44BF-BE55-6CDFAD5660C1}" type="sibTrans" cxnId="{7242A124-D0F9-4FA7-9E7C-D38C37CBFDD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93398D-5C17-40BF-8062-71E44A81AEBE}">
      <dgm:prSet/>
      <dgm:spPr>
        <a:ln>
          <a:solidFill>
            <a:srgbClr val="017900"/>
          </a:solidFill>
        </a:ln>
      </dgm:spPr>
      <dgm:t>
        <a:bodyPr/>
        <a:lstStyle/>
        <a:p>
          <a:r>
            <a:rPr lang="en-US" b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4 DAIRY FARMS WILL PRODUCE OVER </a:t>
          </a:r>
          <a:r>
            <a:rPr lang="en-US" b="1" i="1" u="sng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100 MILLION </a:t>
          </a:r>
          <a:r>
            <a:rPr lang="en-US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LITERS OF MILK ANNUALLY 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C4B8B12-6DB0-44A4-82AF-148CD816FFB2}" type="parTrans" cxnId="{BD0F420A-911B-43D4-A727-1711BD66C67C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FBA5B39-AFA6-43CA-90CB-F70C993E7BE4}" type="sibTrans" cxnId="{BD0F420A-911B-43D4-A727-1711BD66C67C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B5B6B65-C98C-43B0-8BE5-D60CD0561DAE}">
      <dgm:prSet/>
      <dgm:spPr>
        <a:ln>
          <a:solidFill>
            <a:srgbClr val="017900"/>
          </a:solidFill>
        </a:ln>
      </dgm:spPr>
      <dgm:t>
        <a:bodyPr/>
        <a:lstStyle/>
        <a:p>
          <a:r>
            <a:rPr lang="en-US" b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RO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HERD OF APPROX 20.000 DAIRY COWS AND YOUNG STOCK 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CC901E4-0F44-4DDE-80A9-0C72C4BBE1AF}" type="parTrans" cxnId="{4411D60D-BC2E-4404-A2CA-F4AF6398A03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8B13CFD-58D2-46E0-AAA2-6E0F0D0F91B7}" type="sibTrans" cxnId="{4411D60D-BC2E-4404-A2CA-F4AF6398A03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3C56AFE-A7E5-400A-9571-71F14AF7FFF5}" type="pres">
      <dgm:prSet presAssocID="{E9867E30-2FCE-4876-9EC8-E00067211D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F46BC4-4BA8-4FBC-BCA6-070135FB235A}" type="pres">
      <dgm:prSet presAssocID="{3D19FBCF-81A6-404D-B4B0-A2F7D019541A}" presName="hierRoot1" presStyleCnt="0"/>
      <dgm:spPr/>
    </dgm:pt>
    <dgm:pt modelId="{FCE7F6F8-5EFE-4D27-80D8-52F1D140CF72}" type="pres">
      <dgm:prSet presAssocID="{3D19FBCF-81A6-404D-B4B0-A2F7D019541A}" presName="composite" presStyleCnt="0"/>
      <dgm:spPr/>
    </dgm:pt>
    <dgm:pt modelId="{01A8387B-AD31-46BC-9723-811EB63121D3}" type="pres">
      <dgm:prSet presAssocID="{3D19FBCF-81A6-404D-B4B0-A2F7D019541A}" presName="background" presStyleLbl="node0" presStyleIdx="0" presStyleCnt="3"/>
      <dgm:spPr>
        <a:solidFill>
          <a:srgbClr val="FAA303"/>
        </a:solidFill>
      </dgm:spPr>
    </dgm:pt>
    <dgm:pt modelId="{3A5345AC-AB46-43E3-86CB-89BFAC9388C2}" type="pres">
      <dgm:prSet presAssocID="{3D19FBCF-81A6-404D-B4B0-A2F7D019541A}" presName="text" presStyleLbl="fgAcc0" presStyleIdx="0" presStyleCnt="3">
        <dgm:presLayoutVars>
          <dgm:chPref val="3"/>
        </dgm:presLayoutVars>
      </dgm:prSet>
      <dgm:spPr/>
    </dgm:pt>
    <dgm:pt modelId="{F54BC75E-03C6-469C-AC8E-A65AFC13809A}" type="pres">
      <dgm:prSet presAssocID="{3D19FBCF-81A6-404D-B4B0-A2F7D019541A}" presName="hierChild2" presStyleCnt="0"/>
      <dgm:spPr/>
    </dgm:pt>
    <dgm:pt modelId="{1D88627C-F814-47A5-811F-CC23F56DFBA9}" type="pres">
      <dgm:prSet presAssocID="{D793398D-5C17-40BF-8062-71E44A81AEBE}" presName="hierRoot1" presStyleCnt="0"/>
      <dgm:spPr/>
    </dgm:pt>
    <dgm:pt modelId="{7F12F3D7-BC62-458A-80A5-2A4C340E6656}" type="pres">
      <dgm:prSet presAssocID="{D793398D-5C17-40BF-8062-71E44A81AEBE}" presName="composite" presStyleCnt="0"/>
      <dgm:spPr/>
    </dgm:pt>
    <dgm:pt modelId="{C1878271-6C75-497C-B2CE-DB2A2EE8EE4A}" type="pres">
      <dgm:prSet presAssocID="{D793398D-5C17-40BF-8062-71E44A81AEBE}" presName="background" presStyleLbl="node0" presStyleIdx="1" presStyleCnt="3"/>
      <dgm:spPr>
        <a:solidFill>
          <a:srgbClr val="FAA303"/>
        </a:solidFill>
      </dgm:spPr>
    </dgm:pt>
    <dgm:pt modelId="{D1751535-89ED-4A73-A8CB-A6BF2F2AD898}" type="pres">
      <dgm:prSet presAssocID="{D793398D-5C17-40BF-8062-71E44A81AEBE}" presName="text" presStyleLbl="fgAcc0" presStyleIdx="1" presStyleCnt="3">
        <dgm:presLayoutVars>
          <dgm:chPref val="3"/>
        </dgm:presLayoutVars>
      </dgm:prSet>
      <dgm:spPr/>
    </dgm:pt>
    <dgm:pt modelId="{9ED43806-61FE-4A3F-B4DD-500086E2E05A}" type="pres">
      <dgm:prSet presAssocID="{D793398D-5C17-40BF-8062-71E44A81AEBE}" presName="hierChild2" presStyleCnt="0"/>
      <dgm:spPr/>
    </dgm:pt>
    <dgm:pt modelId="{68281EB4-069D-4D12-B058-462BBEAE0A3A}" type="pres">
      <dgm:prSet presAssocID="{4B5B6B65-C98C-43B0-8BE5-D60CD0561DAE}" presName="hierRoot1" presStyleCnt="0"/>
      <dgm:spPr/>
    </dgm:pt>
    <dgm:pt modelId="{FF52E1F1-CBD8-4A21-8184-891E10B35E03}" type="pres">
      <dgm:prSet presAssocID="{4B5B6B65-C98C-43B0-8BE5-D60CD0561DAE}" presName="composite" presStyleCnt="0"/>
      <dgm:spPr/>
    </dgm:pt>
    <dgm:pt modelId="{3C871008-61DA-4A07-9C35-C871A88043DB}" type="pres">
      <dgm:prSet presAssocID="{4B5B6B65-C98C-43B0-8BE5-D60CD0561DAE}" presName="background" presStyleLbl="node0" presStyleIdx="2" presStyleCnt="3"/>
      <dgm:spPr>
        <a:solidFill>
          <a:srgbClr val="FAA303"/>
        </a:solidFill>
      </dgm:spPr>
    </dgm:pt>
    <dgm:pt modelId="{3E978300-0D2C-4142-B11A-61DF31A9BB8E}" type="pres">
      <dgm:prSet presAssocID="{4B5B6B65-C98C-43B0-8BE5-D60CD0561DAE}" presName="text" presStyleLbl="fgAcc0" presStyleIdx="2" presStyleCnt="3">
        <dgm:presLayoutVars>
          <dgm:chPref val="3"/>
        </dgm:presLayoutVars>
      </dgm:prSet>
      <dgm:spPr/>
    </dgm:pt>
    <dgm:pt modelId="{491CCB42-E189-4395-8826-18D917C621D6}" type="pres">
      <dgm:prSet presAssocID="{4B5B6B65-C98C-43B0-8BE5-D60CD0561DAE}" presName="hierChild2" presStyleCnt="0"/>
      <dgm:spPr/>
    </dgm:pt>
  </dgm:ptLst>
  <dgm:cxnLst>
    <dgm:cxn modelId="{DBD21207-6053-4EA2-868C-9C966A059911}" type="presOf" srcId="{E9867E30-2FCE-4876-9EC8-E00067211D91}" destId="{43C56AFE-A7E5-400A-9571-71F14AF7FFF5}" srcOrd="0" destOrd="0" presId="urn:microsoft.com/office/officeart/2005/8/layout/hierarchy1"/>
    <dgm:cxn modelId="{BD0F420A-911B-43D4-A727-1711BD66C67C}" srcId="{E9867E30-2FCE-4876-9EC8-E00067211D91}" destId="{D793398D-5C17-40BF-8062-71E44A81AEBE}" srcOrd="1" destOrd="0" parTransId="{1C4B8B12-6DB0-44A4-82AF-148CD816FFB2}" sibTransId="{3FBA5B39-AFA6-43CA-90CB-F70C993E7BE4}"/>
    <dgm:cxn modelId="{42A8C40C-2DED-46EE-A4FB-6CEB9ECEFE00}" type="presOf" srcId="{3D19FBCF-81A6-404D-B4B0-A2F7D019541A}" destId="{3A5345AC-AB46-43E3-86CB-89BFAC9388C2}" srcOrd="0" destOrd="0" presId="urn:microsoft.com/office/officeart/2005/8/layout/hierarchy1"/>
    <dgm:cxn modelId="{4411D60D-BC2E-4404-A2CA-F4AF6398A030}" srcId="{E9867E30-2FCE-4876-9EC8-E00067211D91}" destId="{4B5B6B65-C98C-43B0-8BE5-D60CD0561DAE}" srcOrd="2" destOrd="0" parTransId="{8CC901E4-0F44-4DDE-80A9-0C72C4BBE1AF}" sibTransId="{D8B13CFD-58D2-46E0-AAA2-6E0F0D0F91B7}"/>
    <dgm:cxn modelId="{7242A124-D0F9-4FA7-9E7C-D38C37CBFDDB}" srcId="{E9867E30-2FCE-4876-9EC8-E00067211D91}" destId="{3D19FBCF-81A6-404D-B4B0-A2F7D019541A}" srcOrd="0" destOrd="0" parTransId="{167D6569-F9EF-4DCB-81DE-546EE17AA92F}" sibTransId="{9D27EE59-C865-44BF-BE55-6CDFAD5660C1}"/>
    <dgm:cxn modelId="{6AAAED88-F966-4B32-8F93-8611B37442D8}" type="presOf" srcId="{D793398D-5C17-40BF-8062-71E44A81AEBE}" destId="{D1751535-89ED-4A73-A8CB-A6BF2F2AD898}" srcOrd="0" destOrd="0" presId="urn:microsoft.com/office/officeart/2005/8/layout/hierarchy1"/>
    <dgm:cxn modelId="{279F9E9A-D9FF-4DAF-9BF3-8ACA2D41A78E}" type="presOf" srcId="{4B5B6B65-C98C-43B0-8BE5-D60CD0561DAE}" destId="{3E978300-0D2C-4142-B11A-61DF31A9BB8E}" srcOrd="0" destOrd="0" presId="urn:microsoft.com/office/officeart/2005/8/layout/hierarchy1"/>
    <dgm:cxn modelId="{5230731C-9B4E-483C-9DB0-91A3E29D5D27}" type="presParOf" srcId="{43C56AFE-A7E5-400A-9571-71F14AF7FFF5}" destId="{18F46BC4-4BA8-4FBC-BCA6-070135FB235A}" srcOrd="0" destOrd="0" presId="urn:microsoft.com/office/officeart/2005/8/layout/hierarchy1"/>
    <dgm:cxn modelId="{3F3A4481-36D4-46D0-B947-0F5D5C916DB2}" type="presParOf" srcId="{18F46BC4-4BA8-4FBC-BCA6-070135FB235A}" destId="{FCE7F6F8-5EFE-4D27-80D8-52F1D140CF72}" srcOrd="0" destOrd="0" presId="urn:microsoft.com/office/officeart/2005/8/layout/hierarchy1"/>
    <dgm:cxn modelId="{62509BDC-EE99-4EDE-8479-BBE0375BC1D3}" type="presParOf" srcId="{FCE7F6F8-5EFE-4D27-80D8-52F1D140CF72}" destId="{01A8387B-AD31-46BC-9723-811EB63121D3}" srcOrd="0" destOrd="0" presId="urn:microsoft.com/office/officeart/2005/8/layout/hierarchy1"/>
    <dgm:cxn modelId="{B1C12C73-D918-43F1-8CE2-1A6869DE9D58}" type="presParOf" srcId="{FCE7F6F8-5EFE-4D27-80D8-52F1D140CF72}" destId="{3A5345AC-AB46-43E3-86CB-89BFAC9388C2}" srcOrd="1" destOrd="0" presId="urn:microsoft.com/office/officeart/2005/8/layout/hierarchy1"/>
    <dgm:cxn modelId="{6938B924-1287-4B8A-B1AD-1CFA379069FC}" type="presParOf" srcId="{18F46BC4-4BA8-4FBC-BCA6-070135FB235A}" destId="{F54BC75E-03C6-469C-AC8E-A65AFC13809A}" srcOrd="1" destOrd="0" presId="urn:microsoft.com/office/officeart/2005/8/layout/hierarchy1"/>
    <dgm:cxn modelId="{5206CD6F-A193-4236-A39C-F70CA4F618F7}" type="presParOf" srcId="{43C56AFE-A7E5-400A-9571-71F14AF7FFF5}" destId="{1D88627C-F814-47A5-811F-CC23F56DFBA9}" srcOrd="1" destOrd="0" presId="urn:microsoft.com/office/officeart/2005/8/layout/hierarchy1"/>
    <dgm:cxn modelId="{A4DA25ED-05A9-45FE-83A1-7A544201A996}" type="presParOf" srcId="{1D88627C-F814-47A5-811F-CC23F56DFBA9}" destId="{7F12F3D7-BC62-458A-80A5-2A4C340E6656}" srcOrd="0" destOrd="0" presId="urn:microsoft.com/office/officeart/2005/8/layout/hierarchy1"/>
    <dgm:cxn modelId="{0BAD8962-0A81-44E0-B98B-0F5DB61AFDAF}" type="presParOf" srcId="{7F12F3D7-BC62-458A-80A5-2A4C340E6656}" destId="{C1878271-6C75-497C-B2CE-DB2A2EE8EE4A}" srcOrd="0" destOrd="0" presId="urn:microsoft.com/office/officeart/2005/8/layout/hierarchy1"/>
    <dgm:cxn modelId="{E0038840-E004-4745-864C-DBF7B333521D}" type="presParOf" srcId="{7F12F3D7-BC62-458A-80A5-2A4C340E6656}" destId="{D1751535-89ED-4A73-A8CB-A6BF2F2AD898}" srcOrd="1" destOrd="0" presId="urn:microsoft.com/office/officeart/2005/8/layout/hierarchy1"/>
    <dgm:cxn modelId="{C7B23941-BAB4-4BB1-992A-CFBF3FB81BC1}" type="presParOf" srcId="{1D88627C-F814-47A5-811F-CC23F56DFBA9}" destId="{9ED43806-61FE-4A3F-B4DD-500086E2E05A}" srcOrd="1" destOrd="0" presId="urn:microsoft.com/office/officeart/2005/8/layout/hierarchy1"/>
    <dgm:cxn modelId="{4CC9C7D3-303D-4C7D-93F6-491BB420345F}" type="presParOf" srcId="{43C56AFE-A7E5-400A-9571-71F14AF7FFF5}" destId="{68281EB4-069D-4D12-B058-462BBEAE0A3A}" srcOrd="2" destOrd="0" presId="urn:microsoft.com/office/officeart/2005/8/layout/hierarchy1"/>
    <dgm:cxn modelId="{45314A99-8EB1-4277-A868-0E601C9E3ADF}" type="presParOf" srcId="{68281EB4-069D-4D12-B058-462BBEAE0A3A}" destId="{FF52E1F1-CBD8-4A21-8184-891E10B35E03}" srcOrd="0" destOrd="0" presId="urn:microsoft.com/office/officeart/2005/8/layout/hierarchy1"/>
    <dgm:cxn modelId="{FD6A35C3-BCD7-43DC-9843-EC69BA02F323}" type="presParOf" srcId="{FF52E1F1-CBD8-4A21-8184-891E10B35E03}" destId="{3C871008-61DA-4A07-9C35-C871A88043DB}" srcOrd="0" destOrd="0" presId="urn:microsoft.com/office/officeart/2005/8/layout/hierarchy1"/>
    <dgm:cxn modelId="{4E968FE2-B2D6-4599-BF70-D7C6E19D3301}" type="presParOf" srcId="{FF52E1F1-CBD8-4A21-8184-891E10B35E03}" destId="{3E978300-0D2C-4142-B11A-61DF31A9BB8E}" srcOrd="1" destOrd="0" presId="urn:microsoft.com/office/officeart/2005/8/layout/hierarchy1"/>
    <dgm:cxn modelId="{840FCF07-4F1B-47D6-B5ED-5BC20345C006}" type="presParOf" srcId="{68281EB4-069D-4D12-B058-462BBEAE0A3A}" destId="{491CCB42-E189-4395-8826-18D917C621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8387B-AD31-46BC-9723-811EB63121D3}">
      <dsp:nvSpPr>
        <dsp:cNvPr id="0" name=""/>
        <dsp:cNvSpPr/>
      </dsp:nvSpPr>
      <dsp:spPr>
        <a:xfrm>
          <a:off x="0" y="539986"/>
          <a:ext cx="2656135" cy="1686645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345AC-AB46-43E3-86CB-89BFAC9388C2}">
      <dsp:nvSpPr>
        <dsp:cNvPr id="0" name=""/>
        <dsp:cNvSpPr/>
      </dsp:nvSpPr>
      <dsp:spPr>
        <a:xfrm>
          <a:off x="295126" y="820355"/>
          <a:ext cx="2656135" cy="1686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 300.000 LITERS PER DAY</a:t>
          </a:r>
          <a:endParaRPr lang="en-US" sz="18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44526" y="869755"/>
        <a:ext cx="2557335" cy="1587845"/>
      </dsp:txXfrm>
    </dsp:sp>
    <dsp:sp modelId="{C1878271-6C75-497C-B2CE-DB2A2EE8EE4A}">
      <dsp:nvSpPr>
        <dsp:cNvPr id="0" name=""/>
        <dsp:cNvSpPr/>
      </dsp:nvSpPr>
      <dsp:spPr>
        <a:xfrm>
          <a:off x="3246387" y="539986"/>
          <a:ext cx="2656135" cy="1686645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51535-89ED-4A73-A8CB-A6BF2F2AD898}">
      <dsp:nvSpPr>
        <dsp:cNvPr id="0" name=""/>
        <dsp:cNvSpPr/>
      </dsp:nvSpPr>
      <dsp:spPr>
        <a:xfrm>
          <a:off x="3541513" y="820355"/>
          <a:ext cx="2656135" cy="1686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8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4 DAIRY FARMS WILL PRODUCE OVER </a:t>
          </a:r>
          <a:r>
            <a:rPr lang="en-US" sz="1800" b="1" i="1" u="sng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100 MILLION </a:t>
          </a:r>
          <a:r>
            <a:rPr lang="en-US" sz="18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LITERS OF MILK ANNUALLY </a:t>
          </a:r>
          <a:endParaRPr lang="en-US" sz="18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590913" y="869755"/>
        <a:ext cx="2557335" cy="1587845"/>
      </dsp:txXfrm>
    </dsp:sp>
    <dsp:sp modelId="{3C871008-61DA-4A07-9C35-C871A88043DB}">
      <dsp:nvSpPr>
        <dsp:cNvPr id="0" name=""/>
        <dsp:cNvSpPr/>
      </dsp:nvSpPr>
      <dsp:spPr>
        <a:xfrm>
          <a:off x="6492775" y="539986"/>
          <a:ext cx="2656135" cy="1686645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78300-0D2C-4142-B11A-61DF31A9BB8E}">
      <dsp:nvSpPr>
        <dsp:cNvPr id="0" name=""/>
        <dsp:cNvSpPr/>
      </dsp:nvSpPr>
      <dsp:spPr>
        <a:xfrm>
          <a:off x="6787901" y="820355"/>
          <a:ext cx="2656135" cy="1686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RO" sz="18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HERD OF APPROX 20.000 DAIRY COWS AND YOUNG STOCK </a:t>
          </a:r>
          <a:endParaRPr lang="en-US" sz="18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837301" y="869755"/>
        <a:ext cx="2557335" cy="1587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0.36634</cdr:x>
      <cdr:y>0.10886</cdr:y>
    </cdr:from>
    <cdr:to>
      <cdr:x>0.69307</cdr:x>
      <cdr:y>0.2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66975" y="409575"/>
          <a:ext cx="2200275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/>
        </a:p>
      </cdr:txBody>
    </cdr:sp>
  </cdr:relSizeAnchor>
  <cdr:relSizeAnchor xmlns:cdr="http://schemas.openxmlformats.org/drawingml/2006/chartDrawing">
    <cdr:from>
      <cdr:x>0.35644</cdr:x>
      <cdr:y>0.14937</cdr:y>
    </cdr:from>
    <cdr:to>
      <cdr:x>0.67893</cdr:x>
      <cdr:y>0.2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00300" y="561975"/>
          <a:ext cx="2171700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/>
        </a:p>
      </cdr:txBody>
    </cdr:sp>
  </cdr:relSizeAnchor>
  <cdr:relSizeAnchor xmlns:cdr="http://schemas.openxmlformats.org/drawingml/2006/chartDrawing">
    <cdr:from>
      <cdr:x>0.3918</cdr:x>
      <cdr:y>0.12658</cdr:y>
    </cdr:from>
    <cdr:to>
      <cdr:x>0.66761</cdr:x>
      <cdr:y>0.19747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38425" y="476250"/>
          <a:ext cx="18573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283B5-B998-A541-B971-C8F80DAC96E5}" type="datetimeFigureOut">
              <a:rPr lang="ro-RO" smtClean="0"/>
              <a:t>03.09.2024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DC3B0-B014-C34C-BAD2-0F6DCD2F73E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9856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36277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32547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72112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12910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90194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34003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67664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34472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66021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31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07258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34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331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46112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8717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58898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53032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18559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45259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18691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7409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7094-BBED-C36D-09EC-037B0D45A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76003-2140-5B24-1B25-BF2ADB834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D812F-F6C1-216B-5CEC-40F40647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E5C9-157B-4ECE-8667-2DAC54F20B59}" type="datetime1">
              <a:rPr lang="ro-RO" smtClean="0"/>
              <a:t>03.09.2024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E2D97-217A-CE08-123C-C0EC0E19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F0F12-0E54-BF96-C5B1-02F9C99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3540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7AC8-4129-DABB-D8A2-1630CFBC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22C19-F80D-99AE-7DD8-1A3061790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ADE97-081C-662A-91AB-DCE3562D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97E9E-068A-4E44-9DCC-4957E2D6B5DA}" type="datetime1">
              <a:rPr lang="ro-RO" smtClean="0"/>
              <a:t>03.09.2024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8F01C-7C8C-4325-983C-10ED859D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3CE38-8BFD-F74A-11E4-1463F593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7112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E50820-1220-11C4-6B0E-F38258240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CD617-A5AF-CFDB-F69B-90CE2126A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29DDF-F7AC-C959-882E-2F7D7F10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7645-C096-4649-A835-11D6DFA38EB1}" type="datetime1">
              <a:rPr lang="ro-RO" smtClean="0"/>
              <a:t>03.09.2024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3555E-F87B-52E9-3C3B-EB799D97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A94D-5AA3-16F1-53D3-BB34984D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862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0A79-0294-65F6-A51D-6FA953F6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3AAA-91DA-1CAA-E5AB-2262A3E98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BE360-D11A-A422-EDC1-AABDD806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7B9C-CB6E-437D-8421-5904FC61B320}" type="datetime1">
              <a:rPr lang="ro-RO" smtClean="0"/>
              <a:t>03.09.2024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ED28A-6D36-7E2C-7BA6-0A3CB98C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FB6D-344F-231D-0532-CAA66763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3603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DD3FA-9169-E190-E6F0-53CCA6B2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DCDE6-2790-B93E-BD62-8D3B5D81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53394-BD33-6C91-FA8F-866CD94E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22C4-7BF0-49A1-A0F5-D7C8D9703235}" type="datetime1">
              <a:rPr lang="ro-RO" smtClean="0"/>
              <a:t>03.09.2024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38BC3-8D2E-23A5-AFB5-928458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9683-6460-8F79-725C-1AFC624D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4936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3076-7B98-5DB7-C509-81E607C9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4677B-C6BB-6591-FB90-C85270EBE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EBE49-FAD6-35C1-EBF3-E4B889BD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73347-3C77-EE1F-6A43-D6B7C4FE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97232-E31F-4014-AAD4-86FD2E30E115}" type="datetime1">
              <a:rPr lang="ro-RO" smtClean="0"/>
              <a:t>03.09.2024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9EC19-F3C7-8214-7A35-1121A129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5389C-2E2E-99B0-EDE3-466B3620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619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E6288-5B52-CBC0-7C83-17EEAAFA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4E185-87C8-E78F-FC5D-A867A74BE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30843-2E68-1118-DACC-4743F9FE3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774C2-DF2A-E28C-064F-14B1E28F1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F9637A-4DB6-7338-6E59-8A5E493A9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EF4F6-14E3-40EB-17A9-C9246A54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EA5A-4A0F-4AC0-B056-1A96947E632C}" type="datetime1">
              <a:rPr lang="ro-RO" smtClean="0"/>
              <a:t>03.09.2024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523527-E6D8-D134-5C88-A5777CEB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11DA3-28E2-36DF-5724-03149B1B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5680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633B2-C25F-C1C9-CDB3-850CEC88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C4C81-D2B6-788B-421A-C05C521F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E66C1-54DB-496E-A404-7991F851B153}" type="datetime1">
              <a:rPr lang="ro-RO" smtClean="0"/>
              <a:t>03.09.2024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C9257-5D92-78E2-8179-F62B18EA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8BF8FF-3954-8B3E-8ACF-09D476DE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0281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C36E7-055F-7004-8708-7CA999B0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CB64-3EB7-44B6-9FE7-4233752405B9}" type="datetime1">
              <a:rPr lang="ro-RO" smtClean="0"/>
              <a:t>03.09.2024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6B4AB-659F-E1A1-0A47-0403FAA5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BC47C-D3CE-3D6A-7251-1214913E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9183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9FBB-8B33-245F-E60F-9116C1DE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D835B-BBDE-4450-F688-EA21BFAF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D3963-69F4-740D-16C3-8D980231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51A91-0493-051E-3B94-E769BBF8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B579-A434-4D0E-90A9-D6A6F99B91DA}" type="datetime1">
              <a:rPr lang="ro-RO" smtClean="0"/>
              <a:t>03.09.2024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9CDF3-B673-B82C-A01D-C79105AA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E2148-B184-653A-9815-42FB01B7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1621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90EB9-6D01-BBA4-2898-A474D37F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C7A1D-EF02-3D44-B50A-D690788DB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EBCDA-061B-CCCD-CA81-3059286BB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69049-72F2-D22A-49BA-D0305170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D013-1B13-441E-9F16-AD43D7BEB77C}" type="datetime1">
              <a:rPr lang="ro-RO" smtClean="0"/>
              <a:t>03.09.2024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73C1B-AD8C-1DAB-EDDA-24C9667AE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5D74-687A-981D-3F81-562B60D4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6582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EFD09-DAE5-EB80-1545-1B392D42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A8C22-2A16-8AA3-5650-428DD3C33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8568E-18E5-0599-DDAA-3ABB32770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7878F-AA6A-4960-85FE-221058E6F275}" type="datetime1">
              <a:rPr lang="ro-RO" smtClean="0"/>
              <a:t>03.09.2024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F88DA-633F-EE8E-FF5C-D838F3EE9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D42CF-2607-A86F-6C55-0109CCB97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336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investors@dn-agrar.eu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image" Target="../media/image2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32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Cows looking at the camera">
            <a:extLst>
              <a:ext uri="{FF2B5EF4-FFF2-40B4-BE49-F238E27FC236}">
                <a16:creationId xmlns:a16="http://schemas.microsoft.com/office/drawing/2014/main" id="{2F8D0210-EE5C-4867-0103-77FBDCB37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6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D646E7-96EF-9BE0-B2CF-A2E79CF71D7D}"/>
              </a:ext>
            </a:extLst>
          </p:cNvPr>
          <p:cNvSpPr txBox="1">
            <a:spLocks/>
          </p:cNvSpPr>
          <p:nvPr/>
        </p:nvSpPr>
        <p:spPr>
          <a:xfrm>
            <a:off x="214984" y="3849842"/>
            <a:ext cx="4140703" cy="18000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Results </a:t>
            </a:r>
          </a:p>
          <a:p>
            <a:pPr algn="l"/>
            <a:r>
              <a:rPr lang="en-US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1st half of 2024</a:t>
            </a:r>
            <a:endParaRPr lang="ro-RO" sz="4000" dirty="0">
              <a:solidFill>
                <a:srgbClr val="6A7D9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1454F09-CBDE-1758-29C1-5A02EB93DCD1}"/>
              </a:ext>
            </a:extLst>
          </p:cNvPr>
          <p:cNvSpPr txBox="1">
            <a:spLocks/>
          </p:cNvSpPr>
          <p:nvPr/>
        </p:nvSpPr>
        <p:spPr>
          <a:xfrm>
            <a:off x="214984" y="5752279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August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E54FA44-134D-7B95-44AA-60AF8E0A9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87" y="181471"/>
            <a:ext cx="3014130" cy="301413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667352-62E5-B914-E5D0-E0184A7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</a:rPr>
              <a:t>1</a:t>
            </a:fld>
            <a:endParaRPr lang="ro-R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9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aph with a line">
            <a:extLst>
              <a:ext uri="{FF2B5EF4-FFF2-40B4-BE49-F238E27FC236}">
                <a16:creationId xmlns:a16="http://schemas.microsoft.com/office/drawing/2014/main" id="{40BA26AE-97DF-3BFC-14B8-DFA0C28D5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31" t="21239" r="24741" b="8276"/>
          <a:stretch/>
        </p:blipFill>
        <p:spPr>
          <a:xfrm>
            <a:off x="8239517" y="2517146"/>
            <a:ext cx="3508034" cy="2938782"/>
          </a:xfrm>
          <a:prstGeom prst="rect">
            <a:avLst/>
          </a:prstGeom>
        </p:spPr>
      </p:pic>
      <p:pic>
        <p:nvPicPr>
          <p:cNvPr id="23" name="Picture 22" descr="A graph with numbers and a line">
            <a:extLst>
              <a:ext uri="{FF2B5EF4-FFF2-40B4-BE49-F238E27FC236}">
                <a16:creationId xmlns:a16="http://schemas.microsoft.com/office/drawing/2014/main" id="{FECFF179-1FE7-45B3-9939-E77681615B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31" t="10422" r="25345" b="13087"/>
          <a:stretch/>
        </p:blipFill>
        <p:spPr>
          <a:xfrm>
            <a:off x="576368" y="2143929"/>
            <a:ext cx="3604667" cy="3319435"/>
          </a:xfrm>
          <a:prstGeom prst="rect">
            <a:avLst/>
          </a:prstGeom>
        </p:spPr>
      </p:pic>
      <p:pic>
        <p:nvPicPr>
          <p:cNvPr id="19" name="Picture 18" descr="A graph with numbers and lines">
            <a:extLst>
              <a:ext uri="{FF2B5EF4-FFF2-40B4-BE49-F238E27FC236}">
                <a16:creationId xmlns:a16="http://schemas.microsoft.com/office/drawing/2014/main" id="{1796EFCA-CAA8-6831-D8D5-3BA1B1C78E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45" t="21490" r="26552" b="8805"/>
          <a:stretch/>
        </p:blipFill>
        <p:spPr>
          <a:xfrm>
            <a:off x="4520937" y="2442825"/>
            <a:ext cx="3505375" cy="301387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110990" y="430844"/>
            <a:ext cx="10549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PERFORMANCE INDICATORS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EVOLUTION  - Continued Growing 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FA9D84-C0A6-3991-05DE-A61E9464DD21}"/>
              </a:ext>
            </a:extLst>
          </p:cNvPr>
          <p:cNvSpPr txBox="1"/>
          <p:nvPr/>
        </p:nvSpPr>
        <p:spPr>
          <a:xfrm>
            <a:off x="4932455" y="1332327"/>
            <a:ext cx="2605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b="1" u="sng" dirty="0">
                <a:solidFill>
                  <a:srgbClr val="18783C"/>
                </a:solidFill>
                <a:uFill>
                  <a:solidFill>
                    <a:srgbClr val="E87C1A"/>
                  </a:solidFill>
                </a:u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EBITDA</a:t>
            </a:r>
            <a:endParaRPr lang="en-US" b="1" u="sng" dirty="0">
              <a:solidFill>
                <a:srgbClr val="18783C"/>
              </a:solidFill>
              <a:uFill>
                <a:solidFill>
                  <a:srgbClr val="E87C1A"/>
                </a:solidFill>
              </a:u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EECBF5-BCD0-A501-E131-3FE7199B44C4}"/>
              </a:ext>
            </a:extLst>
          </p:cNvPr>
          <p:cNvSpPr txBox="1"/>
          <p:nvPr/>
        </p:nvSpPr>
        <p:spPr>
          <a:xfrm>
            <a:off x="-972339" y="1339682"/>
            <a:ext cx="6466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18783C"/>
                </a:solidFill>
                <a:uFill>
                  <a:solidFill>
                    <a:srgbClr val="E87C1A"/>
                  </a:solidFill>
                </a:u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TURNOVER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3FE3B2-F457-C664-0B39-4E91FD8871A7}"/>
              </a:ext>
            </a:extLst>
          </p:cNvPr>
          <p:cNvSpPr/>
          <p:nvPr/>
        </p:nvSpPr>
        <p:spPr>
          <a:xfrm>
            <a:off x="8213685" y="1133234"/>
            <a:ext cx="3533866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74B37F-13BA-7ED7-B081-C84D00DEB718}"/>
              </a:ext>
            </a:extLst>
          </p:cNvPr>
          <p:cNvSpPr/>
          <p:nvPr/>
        </p:nvSpPr>
        <p:spPr>
          <a:xfrm>
            <a:off x="576368" y="1133234"/>
            <a:ext cx="3581276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FF4CC9-9CC5-DB20-628D-BC3F939E23E6}"/>
              </a:ext>
            </a:extLst>
          </p:cNvPr>
          <p:cNvSpPr txBox="1"/>
          <p:nvPr/>
        </p:nvSpPr>
        <p:spPr>
          <a:xfrm>
            <a:off x="7946760" y="1337969"/>
            <a:ext cx="4334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b="1" u="sng" dirty="0">
                <a:solidFill>
                  <a:srgbClr val="18783C"/>
                </a:solidFill>
                <a:uFill>
                  <a:solidFill>
                    <a:srgbClr val="E87C1A"/>
                  </a:solidFill>
                </a:u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NET PROFIT</a:t>
            </a:r>
            <a:endParaRPr lang="en-US" b="1" u="sng" dirty="0">
              <a:solidFill>
                <a:srgbClr val="18783C"/>
              </a:solidFill>
              <a:uFill>
                <a:solidFill>
                  <a:srgbClr val="E87C1A"/>
                </a:solidFill>
              </a:u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BAD1F5A-6DD0-6249-30E0-A794CC7AAF09}"/>
              </a:ext>
            </a:extLst>
          </p:cNvPr>
          <p:cNvSpPr/>
          <p:nvPr/>
        </p:nvSpPr>
        <p:spPr>
          <a:xfrm>
            <a:off x="4464970" y="1116038"/>
            <a:ext cx="3581276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5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197046" y="117412"/>
            <a:ext cx="809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RESULTS HIGHLIGHTS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H1 Trends Reflected in Increased Expenses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2E522C5-4A1F-E3A0-2C48-3457D252C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852461"/>
              </p:ext>
            </p:extLst>
          </p:nvPr>
        </p:nvGraphicFramePr>
        <p:xfrm>
          <a:off x="5590438" y="1326707"/>
          <a:ext cx="5739786" cy="42045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3882">
                  <a:extLst>
                    <a:ext uri="{9D8B030D-6E8A-4147-A177-3AD203B41FA5}">
                      <a16:colId xmlns:a16="http://schemas.microsoft.com/office/drawing/2014/main" val="1400327029"/>
                    </a:ext>
                  </a:extLst>
                </a:gridCol>
                <a:gridCol w="1047959">
                  <a:extLst>
                    <a:ext uri="{9D8B030D-6E8A-4147-A177-3AD203B41FA5}">
                      <a16:colId xmlns:a16="http://schemas.microsoft.com/office/drawing/2014/main" val="3409493443"/>
                    </a:ext>
                  </a:extLst>
                </a:gridCol>
                <a:gridCol w="1058993">
                  <a:extLst>
                    <a:ext uri="{9D8B030D-6E8A-4147-A177-3AD203B41FA5}">
                      <a16:colId xmlns:a16="http://schemas.microsoft.com/office/drawing/2014/main" val="1850854319"/>
                    </a:ext>
                  </a:extLst>
                </a:gridCol>
                <a:gridCol w="808952">
                  <a:extLst>
                    <a:ext uri="{9D8B030D-6E8A-4147-A177-3AD203B41FA5}">
                      <a16:colId xmlns:a16="http://schemas.microsoft.com/office/drawing/2014/main" val="3314497017"/>
                    </a:ext>
                  </a:extLst>
                </a:gridCol>
              </a:tblGrid>
              <a:tr h="425169">
                <a:tc>
                  <a:txBody>
                    <a:bodyPr/>
                    <a:lstStyle/>
                    <a:p>
                      <a:pPr algn="ctr" fontAlgn="t"/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PROFIT AND LOSS ACCOUNT</a:t>
                      </a:r>
                    </a:p>
                    <a:p>
                      <a:pPr algn="ctr" fontAlgn="t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(RON)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3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/0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30/0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∆%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242780"/>
                  </a:ext>
                </a:extLst>
              </a:tr>
              <a:tr h="441653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OPERATING INCOME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737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24,299,059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5.98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396716"/>
                  </a:ext>
                </a:extLst>
              </a:tr>
              <a:tr h="441653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OPERATING EXPENSES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9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9,5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57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00,999,572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8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.06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US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484049"/>
                  </a:ext>
                </a:extLst>
              </a:tr>
              <a:tr h="543716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OPERATING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597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55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23,299,487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(3.01)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52544"/>
                  </a:ext>
                </a:extLst>
              </a:tr>
              <a:tr h="441653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INCOME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747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791,093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(8.64)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615369"/>
                  </a:ext>
                </a:extLst>
              </a:tr>
              <a:tr h="441653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EXPENSES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592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687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70,999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9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.01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84586"/>
                  </a:ext>
                </a:extLst>
              </a:tr>
              <a:tr h="441653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,8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69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,879,906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(20.70)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0642"/>
                  </a:ext>
                </a:extLst>
              </a:tr>
              <a:tr h="406112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GROSS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727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515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8,419,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81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1.67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634049"/>
                  </a:ext>
                </a:extLst>
              </a:tr>
              <a:tr h="621324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GROUP NET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077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972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5,175,641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(0.64)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38728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8F4AC71-75E8-A4EE-EC9D-EB7C4905E8C9}"/>
              </a:ext>
            </a:extLst>
          </p:cNvPr>
          <p:cNvSpPr txBox="1"/>
          <p:nvPr/>
        </p:nvSpPr>
        <p:spPr>
          <a:xfrm>
            <a:off x="1211580" y="1816916"/>
            <a:ext cx="3578469" cy="33239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Operating expenses increased by 8% as of June 30, 2024, reaching RON 109.14 million.</a:t>
            </a: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Clr>
                <a:srgbClr val="017900"/>
              </a:buClr>
              <a:buFont typeface="Wingdings" pitchFamily="2" charset="2"/>
              <a:buChar char="ü"/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main contribution came from expenses related to adjustments in the</a:t>
            </a:r>
          </a:p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 of tangible and intangible assets,</a:t>
            </a:r>
          </a:p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reached RON 12 million, an increase of 20% compared to the same period of last year. </a:t>
            </a:r>
          </a:p>
          <a:p>
            <a:pPr algn="just">
              <a:buClr>
                <a:srgbClr val="017900"/>
              </a:buClr>
            </a:pPr>
            <a:endParaRPr lang="en-US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evolution is related to the revaluation of fixed assets in DN AGRAR’s farms, which increased by 7% compared to 2023.</a:t>
            </a: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9EFADEE-DD28-94A5-79AF-EBA803D64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24" y="1867625"/>
            <a:ext cx="326422" cy="32642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4A79764-6C4E-E72F-54A8-C60DDCE58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77" y="2722933"/>
            <a:ext cx="326422" cy="326422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AEE2127-9FCD-1606-A428-6ADB3A696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77" y="4208936"/>
            <a:ext cx="326422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23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180344" y="92456"/>
            <a:ext cx="7486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MAIN ELEMENTS OF THE BALANCE SHEET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Increases in Assets and Equity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6FDA18-58CD-0CE7-DA4B-87057E5CA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675475"/>
              </p:ext>
            </p:extLst>
          </p:nvPr>
        </p:nvGraphicFramePr>
        <p:xfrm>
          <a:off x="5458758" y="1331361"/>
          <a:ext cx="6315319" cy="4040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3809">
                  <a:extLst>
                    <a:ext uri="{9D8B030D-6E8A-4147-A177-3AD203B41FA5}">
                      <a16:colId xmlns:a16="http://schemas.microsoft.com/office/drawing/2014/main" val="2064077222"/>
                    </a:ext>
                  </a:extLst>
                </a:gridCol>
                <a:gridCol w="1188449">
                  <a:extLst>
                    <a:ext uri="{9D8B030D-6E8A-4147-A177-3AD203B41FA5}">
                      <a16:colId xmlns:a16="http://schemas.microsoft.com/office/drawing/2014/main" val="1570088667"/>
                    </a:ext>
                  </a:extLst>
                </a:gridCol>
                <a:gridCol w="947698">
                  <a:extLst>
                    <a:ext uri="{9D8B030D-6E8A-4147-A177-3AD203B41FA5}">
                      <a16:colId xmlns:a16="http://schemas.microsoft.com/office/drawing/2014/main" val="2967212118"/>
                    </a:ext>
                  </a:extLst>
                </a:gridCol>
                <a:gridCol w="625363">
                  <a:extLst>
                    <a:ext uri="{9D8B030D-6E8A-4147-A177-3AD203B41FA5}">
                      <a16:colId xmlns:a16="http://schemas.microsoft.com/office/drawing/2014/main" val="976271848"/>
                    </a:ext>
                  </a:extLst>
                </a:gridCol>
              </a:tblGrid>
              <a:tr h="344328">
                <a:tc>
                  <a:txBody>
                    <a:bodyPr/>
                    <a:lstStyle/>
                    <a:p>
                      <a:pPr algn="ctr" fontAlgn="t"/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BALANCE SHEET INDICATORS 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(RON)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AA303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30/0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AA303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31/12/202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AA303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∆%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AA303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758518"/>
                  </a:ext>
                </a:extLst>
              </a:tr>
              <a:tr h="275462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FIXED 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227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,39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073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058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.19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987243"/>
                  </a:ext>
                </a:extLst>
              </a:tr>
              <a:tr h="275462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CURRENT 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98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758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891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606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4.66%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308895"/>
                  </a:ext>
                </a:extLst>
              </a:tr>
              <a:tr h="275462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DEFERRED EXPENSES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603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972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441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310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80.67%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221694"/>
                  </a:ext>
                </a:extLst>
              </a:tr>
              <a:tr h="29841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GB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328,752,936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974 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813308"/>
                  </a:ext>
                </a:extLst>
              </a:tr>
              <a:tr h="550923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DEBTS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AMOUNTS TO BE PAID WITHIN UP TO</a:t>
                      </a:r>
                    </a:p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ONE YEAR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78,148,498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76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397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539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29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412859"/>
                  </a:ext>
                </a:extLst>
              </a:tr>
              <a:tr h="55092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DEBTS: AMOUNTS TO BE PAID IN MORE </a:t>
                      </a:r>
                    </a:p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THAN ONE YEAR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100,632,559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744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4.88%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192526"/>
                  </a:ext>
                </a:extLst>
              </a:tr>
              <a:tr h="27546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PROVISIONS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56,589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89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34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534585"/>
                  </a:ext>
                </a:extLst>
              </a:tr>
              <a:tr h="27546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DEFERRED REVENUES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,797,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374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867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001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(3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612563"/>
                  </a:ext>
                </a:extLst>
              </a:tr>
              <a:tr h="29841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 - TOTAL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178,781,057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283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3.37 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462507"/>
                  </a:ext>
                </a:extLst>
              </a:tr>
              <a:tr h="27546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EQUITY - TOTAL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148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916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798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11.08%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950168"/>
                  </a:ext>
                </a:extLst>
              </a:tr>
              <a:tr h="3443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EQUITY AND DEBT</a:t>
                      </a:r>
                      <a:endParaRPr lang="en-GB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328,752,936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974 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6.76%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9291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802702-48FC-139F-0BB0-91370FC34441}"/>
              </a:ext>
            </a:extLst>
          </p:cNvPr>
          <p:cNvSpPr txBox="1"/>
          <p:nvPr/>
        </p:nvSpPr>
        <p:spPr>
          <a:xfrm>
            <a:off x="1407606" y="1302625"/>
            <a:ext cx="3542765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Equity increased by 11.08% compared to December 31, 2023, reaching RON 148.11 million. This increase was driven by the recording of a net profit of RON 15 million as of June 30, 2024.</a:t>
            </a:r>
          </a:p>
          <a:p>
            <a:pPr algn="just">
              <a:buClr>
                <a:srgbClr val="017900"/>
              </a:buClr>
            </a:pPr>
            <a:endParaRPr lang="en-US" sz="1400" dirty="0">
              <a:solidFill>
                <a:srgbClr val="3C424F"/>
              </a:solidFill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Long-term liabilities registered an increase compared to the end of 2023, so as of June 30, 2024, the balance of long-term liabilities reached RON 100.63 million.</a:t>
            </a:r>
          </a:p>
          <a:p>
            <a:pPr algn="just">
              <a:buClr>
                <a:srgbClr val="017900"/>
              </a:buClr>
            </a:pPr>
            <a:endParaRPr lang="ro-RO" sz="14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Provisions decreased by 85.34% compared to the end of 2023,</a:t>
            </a:r>
            <a:r>
              <a:rPr lang="ro-RO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reaching RON 56.58 thousand as of June 30, 2024.</a:t>
            </a:r>
            <a:endParaRPr lang="ro-RO" sz="14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endParaRPr lang="ro-RO" sz="14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 investment loan Euribor 1M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(3.58%)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2.2% 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1400" dirty="0" err="1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rox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5.78%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1400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Exim Bank investment loan Euribor 6M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(3,38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2.7% 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1400" dirty="0" err="1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rox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6.08%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endParaRPr lang="ro-RO" sz="14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819F5B4-B18B-D91E-421C-768B0D441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35" y="1331361"/>
            <a:ext cx="326422" cy="32642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791CA80-34B9-7350-2F17-2E134817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0" y="2621215"/>
            <a:ext cx="326422" cy="32642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AD0ED84-3B28-F40E-FCDB-7291C43E1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35" y="3910364"/>
            <a:ext cx="326422" cy="32642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1B89BDF-B287-9655-FCE0-54FF88FCB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35" y="4975315"/>
            <a:ext cx="326422" cy="32642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9E82D47-8B13-3CD9-A623-783347E7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33" y="5632264"/>
            <a:ext cx="326422" cy="3264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EC78F8-2798-B713-D805-50CE0B0A9F7C}"/>
              </a:ext>
            </a:extLst>
          </p:cNvPr>
          <p:cNvSpPr txBox="1"/>
          <p:nvPr/>
        </p:nvSpPr>
        <p:spPr>
          <a:xfrm>
            <a:off x="992637" y="616620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Compared with Q1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2024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interest rates 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decreased with 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5%-8% </a:t>
            </a:r>
            <a:r>
              <a:rPr lang="ro-RO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due to the changes of</a:t>
            </a:r>
            <a:r>
              <a:rPr lang="en-US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EURIBOR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CE25A1E-6009-572B-A5E8-13BA01FD2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33" y="6184813"/>
            <a:ext cx="326422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90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202153" y="145230"/>
            <a:ext cx="9334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FACTORS INFLUENCING 6M 2024 RESULTS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 Performance in Period of Falling Prices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A8DAFF-1847-5142-8D0E-3D85A5AD7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37" y="931029"/>
            <a:ext cx="4992360" cy="2196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7EE72-3A5D-7561-C085-8A75B0ACC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034" y="980597"/>
            <a:ext cx="5200616" cy="21473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C471FB-A448-A0FB-765C-AF269602E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37" y="3387523"/>
            <a:ext cx="10237884" cy="252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38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175641" y="122427"/>
            <a:ext cx="9334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FACTORS INFLUENCING 6M 2024 RESULTS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 Performance in Period of Falling Prices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9989D0-ACC3-3A1E-111D-15E517A45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024" y="949388"/>
            <a:ext cx="4231678" cy="2314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312936-0738-ECC0-AB94-A9BB8D01D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702" y="980597"/>
            <a:ext cx="5886401" cy="2164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877F70-7DDF-3392-AF3A-F5AA146BB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113" y="3458710"/>
            <a:ext cx="8688012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4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DAF2CBFC-6B71-C384-A0B8-706A0D99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88" y="-12053"/>
            <a:ext cx="8748712" cy="6857999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667352-62E5-B914-E5D0-E0184A7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FEF71-21C0-0D4A-A648-3BAF92E3EBF2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1B24A-B490-347A-3C59-4001FF302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BC0A34-2853-4601-950D-CE9AB2696D28}"/>
              </a:ext>
            </a:extLst>
          </p:cNvPr>
          <p:cNvSpPr txBox="1"/>
          <p:nvPr/>
        </p:nvSpPr>
        <p:spPr>
          <a:xfrm>
            <a:off x="239713" y="2855745"/>
            <a:ext cx="4508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</a:t>
            </a:r>
          </a:p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</a:t>
            </a:r>
            <a:endParaRPr lang="ro-RO" sz="4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phic 2" descr="Badge 3 outline">
            <a:extLst>
              <a:ext uri="{FF2B5EF4-FFF2-40B4-BE49-F238E27FC236}">
                <a16:creationId xmlns:a16="http://schemas.microsoft.com/office/drawing/2014/main" id="{0400D4EB-D972-DDDD-52BE-2B325DB59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453" y="21172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91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211578" y="136525"/>
            <a:ext cx="8237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 PRODUCTION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 Growth in Milk Deliveries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5C664-0742-C38F-B58C-758C579FF1C3}"/>
              </a:ext>
            </a:extLst>
          </p:cNvPr>
          <p:cNvSpPr txBox="1"/>
          <p:nvPr/>
        </p:nvSpPr>
        <p:spPr>
          <a:xfrm>
            <a:off x="1098816" y="1451145"/>
            <a:ext cx="381231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recorded a 17% increase in H1 2024 compared to the same period of last year.</a:t>
            </a:r>
          </a:p>
          <a:p>
            <a:pPr marL="285750" indent="-285750" algn="just">
              <a:buClr>
                <a:srgbClr val="017900"/>
              </a:buClr>
              <a:buFont typeface="Wingdings" pitchFamily="2" charset="2"/>
              <a:buChar char="ü"/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were registered increases in milk delivered each month in 2024 compared to the same period in 2023, delivering over 5 million liters of milk per month.</a:t>
            </a:r>
          </a:p>
          <a:p>
            <a:pPr algn="just">
              <a:buClr>
                <a:srgbClr val="017900"/>
              </a:buClr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next semester of this year, we aim to maintain the same pace in terms of</a:t>
            </a:r>
          </a:p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 activity, namely milk production, considering the extremely high temperatures recorded in July and August.</a:t>
            </a:r>
          </a:p>
          <a:p>
            <a:pPr algn="just">
              <a:buClr>
                <a:srgbClr val="017900"/>
              </a:buClr>
            </a:pPr>
            <a:endParaRPr lang="en-US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the end of this year, we expect a constant evolution of milk deliveries,</a:t>
            </a:r>
          </a:p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respectively to maintain the threshold of 5 million liters delivered monthly.</a:t>
            </a: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DD58480-0DCF-1647-71E5-6F44F3C62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67" y="1517840"/>
            <a:ext cx="326422" cy="3264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753E4AF-CD03-58BA-1CFB-D31760830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67" y="2376416"/>
            <a:ext cx="326422" cy="32642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CEE9423-19A6-C35D-5A03-0ED721D43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13" y="3459648"/>
            <a:ext cx="326422" cy="326422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4029E4F-2FD0-D2B9-505B-3E121DCDA6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2566208"/>
              </p:ext>
            </p:extLst>
          </p:nvPr>
        </p:nvGraphicFramePr>
        <p:xfrm>
          <a:off x="5330506" y="2016355"/>
          <a:ext cx="6388667" cy="3539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A97F881-BF87-1C42-5996-D7DA48600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94" y="4924510"/>
            <a:ext cx="326422" cy="326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FC9975-898E-DFC0-659A-0ED629CC8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792" y="1177651"/>
            <a:ext cx="1527682" cy="17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77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72BB47-0405-1EBC-23C7-91E62615902B}"/>
              </a:ext>
            </a:extLst>
          </p:cNvPr>
          <p:cNvSpPr txBox="1"/>
          <p:nvPr/>
        </p:nvSpPr>
        <p:spPr>
          <a:xfrm>
            <a:off x="1196261" y="421136"/>
            <a:ext cx="10142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MILK MARKET &amp;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OUTLOOK Q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5CBFC3-AB4C-7CA9-2F6B-F171A5E6B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D9C429-9983-6997-1F2C-FEA4AC85AA69}"/>
              </a:ext>
            </a:extLst>
          </p:cNvPr>
          <p:cNvSpPr txBox="1"/>
          <p:nvPr/>
        </p:nvSpPr>
        <p:spPr>
          <a:xfrm>
            <a:off x="1206527" y="1151030"/>
            <a:ext cx="300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milk market</a:t>
            </a:r>
            <a:endParaRPr lang="ro-RO" sz="2000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D10114-308C-F7C3-7B4A-FCD368D485B6}"/>
              </a:ext>
            </a:extLst>
          </p:cNvPr>
          <p:cNvSpPr txBox="1"/>
          <p:nvPr/>
        </p:nvSpPr>
        <p:spPr>
          <a:xfrm>
            <a:off x="5590648" y="5596256"/>
            <a:ext cx="672605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900" i="1" dirty="0"/>
              <a:t>*</a:t>
            </a:r>
            <a:r>
              <a:rPr lang="en-US" sz="900" i="1" dirty="0"/>
              <a:t>https://agriculture.ec.europa.eu/data-and-analysis/markets/price-data/price-monitoring-sector/milk-and-dairy-products_en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BF33D4-A65D-47D4-BAF8-0DE0D700B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074" y="1347664"/>
            <a:ext cx="6551811" cy="4248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03CECB-550C-1F60-0599-E4D084CA9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40" y="1997261"/>
            <a:ext cx="5091676" cy="18492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9EEEBB-F27D-2EFF-D62F-0C1347856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99" y="4046254"/>
            <a:ext cx="4576238" cy="1529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A7884E-46A2-0A0E-4789-2162E4E55EE4}"/>
              </a:ext>
            </a:extLst>
          </p:cNvPr>
          <p:cNvSpPr txBox="1"/>
          <p:nvPr/>
        </p:nvSpPr>
        <p:spPr>
          <a:xfrm>
            <a:off x="472807" y="5596256"/>
            <a:ext cx="223501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900" i="1" dirty="0"/>
              <a:t>*</a:t>
            </a:r>
            <a:r>
              <a:rPr lang="en-US" sz="900" i="1" dirty="0"/>
              <a:t>Source: https://insse.ro/cms/ro/</a:t>
            </a:r>
          </a:p>
        </p:txBody>
      </p:sp>
    </p:spTree>
    <p:extLst>
      <p:ext uri="{BB962C8B-B14F-4D97-AF65-F5344CB8AC3E}">
        <p14:creationId xmlns:p14="http://schemas.microsoft.com/office/powerpoint/2010/main" val="2390905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72BB47-0405-1EBC-23C7-91E62615902B}"/>
              </a:ext>
            </a:extLst>
          </p:cNvPr>
          <p:cNvSpPr txBox="1"/>
          <p:nvPr/>
        </p:nvSpPr>
        <p:spPr>
          <a:xfrm>
            <a:off x="1274598" y="121750"/>
            <a:ext cx="1014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OUTLOOK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MILK PRICE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Stabilization of prices as the market adjusts and stable demand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5CBFC3-AB4C-7CA9-2F6B-F171A5E6B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9A9869-9C63-A20D-83BA-BE90D2650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81" y="1093833"/>
            <a:ext cx="10097421" cy="54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21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72BB47-0405-1EBC-23C7-91E62615902B}"/>
              </a:ext>
            </a:extLst>
          </p:cNvPr>
          <p:cNvSpPr txBox="1"/>
          <p:nvPr/>
        </p:nvSpPr>
        <p:spPr>
          <a:xfrm>
            <a:off x="1197382" y="96370"/>
            <a:ext cx="10142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OUTLOOK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MILK PRICE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Stabilization of prices as the market adjusts and stable demand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5CBFC3-AB4C-7CA9-2F6B-F171A5E6B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68BEE4-08C5-2580-9544-BF9E7719A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1" y="1088954"/>
            <a:ext cx="10142220" cy="551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3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0EDE0-0A3E-F780-3424-6DD1726D18B3}"/>
              </a:ext>
            </a:extLst>
          </p:cNvPr>
          <p:cNvSpPr txBox="1"/>
          <p:nvPr/>
        </p:nvSpPr>
        <p:spPr>
          <a:xfrm>
            <a:off x="1211580" y="420564"/>
            <a:ext cx="452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</a:t>
            </a:r>
          </a:p>
        </p:txBody>
      </p:sp>
      <p:pic>
        <p:nvPicPr>
          <p:cNvPr id="9" name="Graphic 8" descr="Badge 1 outline">
            <a:extLst>
              <a:ext uri="{FF2B5EF4-FFF2-40B4-BE49-F238E27FC236}">
                <a16:creationId xmlns:a16="http://schemas.microsoft.com/office/drawing/2014/main" id="{FA6F0F2E-CE7E-844A-9996-95BFBD8BE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500" y="1233512"/>
            <a:ext cx="914400" cy="914400"/>
          </a:xfrm>
          <a:prstGeom prst="rect">
            <a:avLst/>
          </a:prstGeom>
        </p:spPr>
      </p:pic>
      <p:pic>
        <p:nvPicPr>
          <p:cNvPr id="12" name="Graphic 11" descr="Badge outline">
            <a:extLst>
              <a:ext uri="{FF2B5EF4-FFF2-40B4-BE49-F238E27FC236}">
                <a16:creationId xmlns:a16="http://schemas.microsoft.com/office/drawing/2014/main" id="{8F6F2B83-9FDF-08DC-12BD-4EAD2F4B2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6800" y="2175860"/>
            <a:ext cx="914400" cy="914400"/>
          </a:xfrm>
          <a:prstGeom prst="rect">
            <a:avLst/>
          </a:prstGeom>
        </p:spPr>
      </p:pic>
      <p:pic>
        <p:nvPicPr>
          <p:cNvPr id="14" name="Graphic 13" descr="Badge 4 outline">
            <a:extLst>
              <a:ext uri="{FF2B5EF4-FFF2-40B4-BE49-F238E27FC236}">
                <a16:creationId xmlns:a16="http://schemas.microsoft.com/office/drawing/2014/main" id="{B6F7E9EC-B4AB-96D4-55A9-4260A5E12D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9962" y="4108353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465737-213F-1A33-FC51-753DFE638ECC}"/>
              </a:ext>
            </a:extLst>
          </p:cNvPr>
          <p:cNvSpPr txBox="1"/>
          <p:nvPr/>
        </p:nvSpPr>
        <p:spPr>
          <a:xfrm>
            <a:off x="3633763" y="1466679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</a:t>
            </a:r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0935CF-5319-74AA-9D6C-74EC1A0E6DEE}"/>
              </a:ext>
            </a:extLst>
          </p:cNvPr>
          <p:cNvSpPr txBox="1"/>
          <p:nvPr/>
        </p:nvSpPr>
        <p:spPr>
          <a:xfrm>
            <a:off x="3633763" y="2463754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6M 202</a:t>
            </a:r>
            <a:r>
              <a:rPr lang="en-GB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FINANCIAL RESULTS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52E44-B7EE-E75B-D485-DA5B1812DC45}"/>
              </a:ext>
            </a:extLst>
          </p:cNvPr>
          <p:cNvSpPr txBox="1"/>
          <p:nvPr/>
        </p:nvSpPr>
        <p:spPr>
          <a:xfrm>
            <a:off x="3633763" y="3391592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 ACTIVITY</a:t>
            </a:r>
            <a:endParaRPr lang="ro-RO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15FB93-ED2D-047F-D08A-41D64FF05B75}"/>
              </a:ext>
            </a:extLst>
          </p:cNvPr>
          <p:cNvSpPr txBox="1"/>
          <p:nvPr/>
        </p:nvSpPr>
        <p:spPr>
          <a:xfrm>
            <a:off x="3633763" y="4380887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PROJECTS</a:t>
            </a:r>
            <a:endParaRPr lang="ro-RO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raphic 1" descr="Badge 3 outline">
            <a:extLst>
              <a:ext uri="{FF2B5EF4-FFF2-40B4-BE49-F238E27FC236}">
                <a16:creationId xmlns:a16="http://schemas.microsoft.com/office/drawing/2014/main" id="{98028121-CA67-EDA9-92BD-A3A5DCAE31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9962" y="30915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25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5CBFC3-AB4C-7CA9-2F6B-F171A5E6B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1DBCA5-8B1D-6CD9-A8B7-3280D2B53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382" y="984024"/>
            <a:ext cx="10156418" cy="5521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056EA7-0B5A-D5A1-05EF-688970CE26CE}"/>
              </a:ext>
            </a:extLst>
          </p:cNvPr>
          <p:cNvSpPr txBox="1"/>
          <p:nvPr/>
        </p:nvSpPr>
        <p:spPr>
          <a:xfrm>
            <a:off x="1197382" y="96370"/>
            <a:ext cx="10142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OUTLOOK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MILK PRICE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Stabilization of prices as the market adjusts and stable demand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597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72BB47-0405-1EBC-23C7-91E62615902B}"/>
              </a:ext>
            </a:extLst>
          </p:cNvPr>
          <p:cNvSpPr txBox="1"/>
          <p:nvPr/>
        </p:nvSpPr>
        <p:spPr>
          <a:xfrm>
            <a:off x="1211580" y="83027"/>
            <a:ext cx="1014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CEREAL PRODUCTION EVOLUTION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Growth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5CBFC3-AB4C-7CA9-2F6B-F171A5E6B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C3FED0-BC2D-0FD5-AB52-F89B8EA33267}"/>
              </a:ext>
            </a:extLst>
          </p:cNvPr>
          <p:cNvSpPr txBox="1"/>
          <p:nvPr/>
        </p:nvSpPr>
        <p:spPr>
          <a:xfrm>
            <a:off x="1041535" y="1235661"/>
            <a:ext cx="429268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Lucerne</a:t>
            </a:r>
            <a:r>
              <a:rPr lang="en-US" b="1" dirty="0">
                <a:solidFill>
                  <a:srgbClr val="3C424F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:</a:t>
            </a:r>
            <a:r>
              <a:rPr lang="en-US" sz="1800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lang="ro-RO" sz="1800" dirty="0">
              <a:solidFill>
                <a:srgbClr val="3C424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C424F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3</a:t>
            </a:r>
            <a:r>
              <a:rPr lang="en-US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harvests</a:t>
            </a:r>
            <a:r>
              <a:rPr lang="ro-RO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with a production of </a:t>
            </a:r>
            <a:r>
              <a:rPr lang="en-US" dirty="0">
                <a:solidFill>
                  <a:srgbClr val="3C424F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20</a:t>
            </a:r>
            <a:r>
              <a:rPr lang="en-US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ton</a:t>
            </a:r>
            <a:r>
              <a:rPr lang="ro-RO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</a:t>
            </a:r>
            <a:r>
              <a:rPr lang="en-US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/ha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C424F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We will have extra 1 or 2 harvests</a:t>
            </a:r>
            <a:endParaRPr lang="en-US" dirty="0">
              <a:solidFill>
                <a:srgbClr val="3C424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Triticale:</a:t>
            </a:r>
            <a:r>
              <a:rPr lang="en-US" sz="1800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lang="ro-RO" sz="1800" dirty="0">
              <a:solidFill>
                <a:srgbClr val="3C424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1200 ha harvested </a:t>
            </a:r>
            <a:endParaRPr lang="ro-RO" dirty="0">
              <a:solidFill>
                <a:srgbClr val="3C424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o-RO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Production of </a:t>
            </a:r>
            <a:r>
              <a:rPr lang="en-US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31 tons</a:t>
            </a:r>
            <a:r>
              <a:rPr lang="ro-RO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/ha</a:t>
            </a:r>
            <a:endParaRPr lang="en-US" dirty="0">
              <a:solidFill>
                <a:srgbClr val="3C424F"/>
              </a:solidFill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1"/>
            <a:r>
              <a:rPr lang="ro-RO" i="1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 2023, we had a production of </a:t>
            </a:r>
            <a:r>
              <a:rPr lang="en-US" i="1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23 ton</a:t>
            </a:r>
            <a:r>
              <a:rPr lang="ro-RO" i="1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s/ha</a:t>
            </a:r>
            <a:endParaRPr lang="en-US" i="1" dirty="0">
              <a:solidFill>
                <a:srgbClr val="3C424F"/>
              </a:solidFill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Corn silage: </a:t>
            </a:r>
            <a:endParaRPr lang="ro-RO" sz="1800" b="1" dirty="0">
              <a:solidFill>
                <a:srgbClr val="3C424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So far, the partial results indicate better production than last year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</a:t>
            </a:r>
            <a:r>
              <a:rPr lang="ro-RO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roduction of </a:t>
            </a:r>
            <a:r>
              <a:rPr lang="en-US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31 tons</a:t>
            </a:r>
            <a:r>
              <a:rPr lang="ro-RO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/ha</a:t>
            </a:r>
            <a:r>
              <a:rPr lang="en-US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in 2024</a:t>
            </a:r>
          </a:p>
          <a:p>
            <a:pPr lvl="1"/>
            <a:r>
              <a:rPr lang="ro-RO" i="1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 2023, we had a production of </a:t>
            </a:r>
            <a:r>
              <a:rPr lang="en-US" i="1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24 ton</a:t>
            </a:r>
            <a:r>
              <a:rPr lang="ro-RO" i="1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s/ha</a:t>
            </a:r>
            <a:endParaRPr lang="ro-RO" dirty="0">
              <a:solidFill>
                <a:srgbClr val="3C424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9CB845-DEDD-CB1E-7665-3AB42087F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224" y="1235661"/>
            <a:ext cx="2156659" cy="46576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7D6DA7-97DF-82E4-E921-07718C099D73}"/>
              </a:ext>
            </a:extLst>
          </p:cNvPr>
          <p:cNvSpPr txBox="1"/>
          <p:nvPr/>
        </p:nvSpPr>
        <p:spPr>
          <a:xfrm>
            <a:off x="8291577" y="2966164"/>
            <a:ext cx="2924051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Protects the soil and</a:t>
            </a:r>
          </a:p>
          <a:p>
            <a:pPr algn="ctr"/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reduces erosion</a:t>
            </a:r>
          </a:p>
          <a:p>
            <a:pPr algn="ctr"/>
            <a:endParaRPr lang="en-US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Produces better quality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oil</a:t>
            </a:r>
            <a:endParaRPr lang="en-US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Saves insects and</a:t>
            </a:r>
          </a:p>
          <a:p>
            <a:pPr algn="ctr"/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Microorganisms</a:t>
            </a:r>
            <a:endParaRPr lang="en-US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Contributes to the battle</a:t>
            </a:r>
          </a:p>
          <a:p>
            <a:pPr algn="ctr"/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against the climate changes</a:t>
            </a:r>
            <a:endParaRPr lang="ro-RO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BE64E7-172C-3AFA-425E-C9DA151E69CF}"/>
              </a:ext>
            </a:extLst>
          </p:cNvPr>
          <p:cNvSpPr txBox="1"/>
          <p:nvPr/>
        </p:nvSpPr>
        <p:spPr>
          <a:xfrm>
            <a:off x="8173350" y="1423383"/>
            <a:ext cx="30659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use of</a:t>
            </a:r>
          </a:p>
          <a:p>
            <a:pPr algn="ctr"/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No-tillage technology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cultivation</a:t>
            </a:r>
          </a:p>
          <a:p>
            <a:pPr algn="ctr"/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 and its benefits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2F35C12-7129-166D-8114-40D9C99D1387}"/>
              </a:ext>
            </a:extLst>
          </p:cNvPr>
          <p:cNvSpPr/>
          <p:nvPr/>
        </p:nvSpPr>
        <p:spPr>
          <a:xfrm>
            <a:off x="8042038" y="1235661"/>
            <a:ext cx="3423127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7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667352-62E5-B914-E5D0-E0184A7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22</a:t>
            </a:fld>
            <a:endParaRPr lang="ro-RO" dirty="0"/>
          </a:p>
        </p:txBody>
      </p:sp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DAF2CBFC-6B71-C384-A0B8-706A0D99F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288" y="-12053"/>
            <a:ext cx="8748712" cy="6857999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1B24A-B490-347A-3C59-4001FF302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BC0A34-2853-4601-950D-CE9AB2696D28}"/>
              </a:ext>
            </a:extLst>
          </p:cNvPr>
          <p:cNvSpPr txBox="1"/>
          <p:nvPr/>
        </p:nvSpPr>
        <p:spPr>
          <a:xfrm>
            <a:off x="239713" y="2855745"/>
            <a:ext cx="4508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</a:t>
            </a:r>
          </a:p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PROJECTS</a:t>
            </a:r>
            <a:endParaRPr lang="ro-RO" sz="4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raphic 1" descr="Badge 4 outline">
            <a:extLst>
              <a:ext uri="{FF2B5EF4-FFF2-40B4-BE49-F238E27FC236}">
                <a16:creationId xmlns:a16="http://schemas.microsoft.com/office/drawing/2014/main" id="{4705540D-8450-042E-B2E6-89C273570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713" y="100415"/>
            <a:ext cx="2654915" cy="26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23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E9AA77-9A77-DE83-EC4E-F6EE4F6E579F}"/>
              </a:ext>
            </a:extLst>
          </p:cNvPr>
          <p:cNvSpPr/>
          <p:nvPr/>
        </p:nvSpPr>
        <p:spPr>
          <a:xfrm>
            <a:off x="6142975" y="4018629"/>
            <a:ext cx="2357950" cy="1881718"/>
          </a:xfrm>
          <a:prstGeom prst="round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B36529-305D-BA98-A67A-FAA6FAC93D75}"/>
              </a:ext>
            </a:extLst>
          </p:cNvPr>
          <p:cNvSpPr/>
          <p:nvPr/>
        </p:nvSpPr>
        <p:spPr>
          <a:xfrm>
            <a:off x="3248891" y="1179165"/>
            <a:ext cx="2162860" cy="2116801"/>
          </a:xfrm>
          <a:prstGeom prst="roundRect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17900"/>
              </a:solidFill>
              <a:highlight>
                <a:srgbClr val="017900"/>
              </a:highligh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130422" y="148206"/>
            <a:ext cx="10298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 OF CURRENT PROJECTS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Automation and Energy Diversification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3CE425-C753-5B42-2975-EF8038632363}"/>
              </a:ext>
            </a:extLst>
          </p:cNvPr>
          <p:cNvSpPr txBox="1"/>
          <p:nvPr/>
        </p:nvSpPr>
        <p:spPr>
          <a:xfrm>
            <a:off x="743493" y="1723958"/>
            <a:ext cx="23099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</a:t>
            </a:r>
            <a:r>
              <a:rPr lang="en-GB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project </a:t>
            </a:r>
            <a:endParaRPr lang="ro-RO" sz="1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GB" sz="10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0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</a:t>
            </a:r>
            <a:r>
              <a:rPr lang="ro-RO" sz="10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</a:t>
            </a:r>
            <a:r>
              <a:rPr lang="en-US" sz="10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main hall, al</a:t>
            </a:r>
            <a:r>
              <a:rPr lang="ro-RO" sz="10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 </a:t>
            </a:r>
            <a:r>
              <a:rPr lang="en-US" sz="10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foundation work and</a:t>
            </a:r>
          </a:p>
          <a:p>
            <a:pPr algn="ctr"/>
            <a:r>
              <a:rPr lang="en-US" sz="10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lagoon for collecting manure, </a:t>
            </a:r>
            <a:r>
              <a:rPr lang="ro-RO" sz="10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be</a:t>
            </a:r>
            <a:r>
              <a:rPr lang="en-US" sz="1000" b="0" i="0" u="none" strike="noStrike" baseline="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10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completed.</a:t>
            </a:r>
            <a:endParaRPr lang="en-GB" sz="10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BC76EB-B5FB-8467-B974-57672461C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444" y="1271520"/>
            <a:ext cx="1993754" cy="1932092"/>
          </a:xfrm>
          <a:prstGeom prst="round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DB76A8F4-9715-F661-8D85-A442A9460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884" y="1021133"/>
            <a:ext cx="622657" cy="622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793FE-EAF8-C0C4-5AEA-CCA60F1A05E3}"/>
              </a:ext>
            </a:extLst>
          </p:cNvPr>
          <p:cNvSpPr txBox="1"/>
          <p:nvPr/>
        </p:nvSpPr>
        <p:spPr>
          <a:xfrm>
            <a:off x="3387655" y="4186789"/>
            <a:ext cx="216286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Robots for farms</a:t>
            </a:r>
          </a:p>
          <a:p>
            <a:pPr algn="ctr"/>
            <a:endParaRPr lang="en-GB" sz="1400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0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project, initiated in 2023, was completed in the first half of 2024 with the installation of the second type of robot, designed for pre-cleaning and stimulating the udder and milking, in the two DN AGRAR farms.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9AB804-4BEF-8FDD-D8C2-90A9BA4BCCED}"/>
              </a:ext>
            </a:extLst>
          </p:cNvPr>
          <p:cNvSpPr/>
          <p:nvPr/>
        </p:nvSpPr>
        <p:spPr>
          <a:xfrm>
            <a:off x="743493" y="4016391"/>
            <a:ext cx="2279068" cy="1851004"/>
          </a:xfrm>
          <a:prstGeom prst="roundRect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AA30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BE2B3E-1546-17F4-12A8-6F209D8B9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69" y="4082793"/>
            <a:ext cx="1965041" cy="1704434"/>
          </a:xfrm>
          <a:prstGeom prst="round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53833C6-2DE5-AE8B-BD46-FD858B3E7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306" y="3839551"/>
            <a:ext cx="622657" cy="6226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973887-FA95-F6D5-09CD-F94CD6300632}"/>
              </a:ext>
            </a:extLst>
          </p:cNvPr>
          <p:cNvSpPr txBox="1"/>
          <p:nvPr/>
        </p:nvSpPr>
        <p:spPr>
          <a:xfrm>
            <a:off x="5701206" y="1442450"/>
            <a:ext cx="27014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Compost Factory</a:t>
            </a:r>
          </a:p>
          <a:p>
            <a:pPr algn="ctr"/>
            <a:endParaRPr lang="ro-RO" sz="1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0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2023, we completed the first 3 phases of this project. </a:t>
            </a:r>
            <a:r>
              <a:rPr lang="en-US" sz="10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next phase, we will start the installation of the necessary equipment and machinery. </a:t>
            </a:r>
            <a:r>
              <a:rPr lang="en-GB" sz="10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factory is expected to become operational in the third quarter of this year, marking a new phase in the development of DN AGRAR.</a:t>
            </a:r>
          </a:p>
          <a:p>
            <a:pPr algn="just"/>
            <a:endParaRPr lang="en-GB" sz="10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594D71-A497-677A-3F92-F6CB8CA63BC8}"/>
              </a:ext>
            </a:extLst>
          </p:cNvPr>
          <p:cNvSpPr/>
          <p:nvPr/>
        </p:nvSpPr>
        <p:spPr>
          <a:xfrm>
            <a:off x="8487222" y="1300914"/>
            <a:ext cx="2975158" cy="1851004"/>
          </a:xfrm>
          <a:prstGeom prst="roundRect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5050CE-D6A6-083D-E8DA-7C7999649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7295" y="1440444"/>
            <a:ext cx="2715012" cy="1601820"/>
          </a:xfrm>
          <a:prstGeom prst="round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C7EC45B-0264-3706-3100-99D200D17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051" y="1239363"/>
            <a:ext cx="622657" cy="622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953998-DC22-9EBA-9D05-09919888F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456" y="4077092"/>
            <a:ext cx="2084988" cy="1728656"/>
          </a:xfrm>
          <a:prstGeom prst="round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25D8C5-E445-A628-441D-C0975F0AE689}"/>
              </a:ext>
            </a:extLst>
          </p:cNvPr>
          <p:cNvSpPr txBox="1"/>
          <p:nvPr/>
        </p:nvSpPr>
        <p:spPr>
          <a:xfrm>
            <a:off x="8693885" y="3927050"/>
            <a:ext cx="31011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panels</a:t>
            </a:r>
            <a:r>
              <a:rPr lang="ro-RO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the roofs of the buildings of the farms</a:t>
            </a:r>
          </a:p>
          <a:p>
            <a:pPr algn="just"/>
            <a:endParaRPr lang="en-GB" sz="10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0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Accessed funds through PNRR and The submitted projects total an installed</a:t>
            </a:r>
          </a:p>
          <a:p>
            <a:pPr algn="just"/>
            <a:r>
              <a:rPr lang="en-US" sz="10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of 2,218 kW for the 3 farms, for a total area of 9,900 square meters, and their total eligible value for funding is EUR 900,000.</a:t>
            </a:r>
          </a:p>
          <a:p>
            <a:pPr algn="just"/>
            <a:endParaRPr lang="en-US" sz="10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0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projects were approved in July 2024, with the equipment installation phase scheduled to begin in October of the current year.</a:t>
            </a:r>
          </a:p>
        </p:txBody>
      </p:sp>
    </p:spTree>
    <p:extLst>
      <p:ext uri="{BB962C8B-B14F-4D97-AF65-F5344CB8AC3E}">
        <p14:creationId xmlns:p14="http://schemas.microsoft.com/office/powerpoint/2010/main" val="2042899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45C664-0742-C38F-B58C-758C579FF1C3}"/>
              </a:ext>
            </a:extLst>
          </p:cNvPr>
          <p:cNvSpPr txBox="1"/>
          <p:nvPr/>
        </p:nvSpPr>
        <p:spPr>
          <a:xfrm>
            <a:off x="2861019" y="-300810"/>
            <a:ext cx="31230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/>
            <a:r>
              <a:rPr lang="ro-RO" sz="14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		</a:t>
            </a: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D70C08-1367-039F-B6F1-DF2D0C0C9DFA}"/>
              </a:ext>
            </a:extLst>
          </p:cNvPr>
          <p:cNvSpPr txBox="1"/>
          <p:nvPr/>
        </p:nvSpPr>
        <p:spPr>
          <a:xfrm>
            <a:off x="5984111" y="2161652"/>
            <a:ext cx="5995281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Obtaining voluntary</a:t>
            </a:r>
          </a:p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carbon reduction</a:t>
            </a:r>
          </a:p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Allowances</a:t>
            </a:r>
            <a:endParaRPr lang="ro-RO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o-RO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aims to cover a significant area of</a:t>
            </a:r>
            <a:r>
              <a:rPr lang="ro-RO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land, and contracts </a:t>
            </a:r>
            <a:endParaRPr lang="ro-RO" sz="1400" b="0" i="0" u="none" strike="noStrike" baseline="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be signed for the land</a:t>
            </a: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included in the program to achieve this goal.</a:t>
            </a:r>
            <a:endParaRPr lang="ro-RO" sz="1400" b="0" i="0" u="none" strike="noStrike" baseline="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400" b="0" i="0" u="none" strike="noStrike" baseline="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Estimates indicate a </a:t>
            </a:r>
            <a:r>
              <a:rPr lang="en-US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carbon reduction of</a:t>
            </a:r>
            <a:r>
              <a:rPr lang="ro-RO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approximately 5000 tons of carbon</a:t>
            </a:r>
            <a:r>
              <a:rPr lang="ro-RO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emissions per year</a:t>
            </a:r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 remarkable</a:t>
            </a:r>
            <a:r>
              <a:rPr lang="ro-RO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 achieved through the</a:t>
            </a:r>
            <a:r>
              <a:rPr lang="ro-RO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of modern technologies and</a:t>
            </a:r>
            <a:r>
              <a:rPr lang="ro-RO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</a:t>
            </a:r>
            <a:endParaRPr lang="ro-RO" sz="1400" b="0" i="0" u="none" strike="noStrike" baseline="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farming practices.</a:t>
            </a:r>
            <a:endParaRPr lang="en-US" sz="14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756199-6715-546F-2A6E-1F47973DA2D1}"/>
              </a:ext>
            </a:extLst>
          </p:cNvPr>
          <p:cNvSpPr txBox="1"/>
          <p:nvPr/>
        </p:nvSpPr>
        <p:spPr>
          <a:xfrm>
            <a:off x="992637" y="1237976"/>
            <a:ext cx="522242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Obtaining voluntary certification</a:t>
            </a:r>
          </a:p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compost produced</a:t>
            </a:r>
          </a:p>
          <a:p>
            <a:pPr algn="ctr"/>
            <a:endParaRPr lang="en-US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parallel with the start-up of the compost plant, we have embarked on an ambitious project to obtain </a:t>
            </a:r>
            <a:r>
              <a:rPr lang="en-US" sz="16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voluntary certification for the compost produced</a:t>
            </a:r>
            <a:r>
              <a:rPr lang="en-US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ctr"/>
            <a:endParaRPr lang="en-US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process will be carried out in a 5-year period.</a:t>
            </a: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2 years, the certificates can be traded.</a:t>
            </a: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B04BC6-D543-B423-4DAF-F29786D6D367}"/>
              </a:ext>
            </a:extLst>
          </p:cNvPr>
          <p:cNvSpPr txBox="1"/>
          <p:nvPr/>
        </p:nvSpPr>
        <p:spPr>
          <a:xfrm>
            <a:off x="1130422" y="148206"/>
            <a:ext cx="10298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 OF CURRENT PROJECTS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Automation and Energy Diversification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Picture 23" descr="A fire in the middle of a forest&#10;&#10;Description automatically generated">
            <a:extLst>
              <a:ext uri="{FF2B5EF4-FFF2-40B4-BE49-F238E27FC236}">
                <a16:creationId xmlns:a16="http://schemas.microsoft.com/office/drawing/2014/main" id="{D78A7C58-4046-41A9-5BE7-F6DAB9EE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033" y="3845089"/>
            <a:ext cx="4040735" cy="26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46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95750" y="156391"/>
            <a:ext cx="10298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STATUS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Significant Expansion in Production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BB4EE3-11F4-429F-D92A-2D0E33281591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4041C0-C882-636F-1226-9FF27355318F}"/>
              </a:ext>
            </a:extLst>
          </p:cNvPr>
          <p:cNvSpPr txBox="1"/>
          <p:nvPr/>
        </p:nvSpPr>
        <p:spPr>
          <a:xfrm>
            <a:off x="972425" y="1742755"/>
            <a:ext cx="9040369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Timeline</a:t>
            </a:r>
          </a:p>
          <a:p>
            <a:pPr algn="just"/>
            <a:endParaRPr lang="ro-RO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2024: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Construction works start,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 cows in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by the end of the year</a:t>
            </a:r>
            <a:endParaRPr lang="ro-RO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2025: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Approx. 1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700 cows in production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pregnancy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2026: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Approx. 3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 cows in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pregnancy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2027: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Approx. 4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000 cows in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pregnancy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A4B2A-8D57-A941-6FBA-BFC5481B5C52}"/>
              </a:ext>
            </a:extLst>
          </p:cNvPr>
          <p:cNvSpPr txBox="1"/>
          <p:nvPr/>
        </p:nvSpPr>
        <p:spPr>
          <a:xfrm>
            <a:off x="975967" y="1279640"/>
            <a:ext cx="573400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planned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 completed in 2027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Capacity of 5,000 cows (3,</a:t>
            </a:r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 dairy cows &amp; 1,</a:t>
            </a:r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 young stock) </a:t>
            </a:r>
            <a:endParaRPr lang="ro-RO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A07B71-F970-BB27-D3E2-EB6AED75BF10}"/>
              </a:ext>
            </a:extLst>
          </p:cNvPr>
          <p:cNvSpPr txBox="1"/>
          <p:nvPr/>
        </p:nvSpPr>
        <p:spPr>
          <a:xfrm>
            <a:off x="994508" y="3403568"/>
            <a:ext cx="5546679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o-RO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</a:t>
            </a:r>
          </a:p>
          <a:p>
            <a:pPr algn="just"/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 will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an engine to our company’s growth, being estimated to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double DN AGRAR’s business </a:t>
            </a:r>
            <a:endParaRPr lang="ro-RO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C2AA7A-8D2B-25C0-424D-92FA337CC8DA}"/>
              </a:ext>
            </a:extLst>
          </p:cNvPr>
          <p:cNvSpPr txBox="1"/>
          <p:nvPr/>
        </p:nvSpPr>
        <p:spPr>
          <a:xfrm>
            <a:off x="990139" y="4855891"/>
            <a:ext cx="5639527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Financing</a:t>
            </a:r>
          </a:p>
          <a:p>
            <a:pPr algn="just"/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credit facility of 9.2 million euros to develop the farm, for equipment and the purchase of animals.</a:t>
            </a:r>
          </a:p>
          <a:p>
            <a:pPr algn="just"/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this project, DN AGRAR will provide 20.78% by own sources. 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B487F3F-5A17-80EC-D652-CD102D0326C2}"/>
              </a:ext>
            </a:extLst>
          </p:cNvPr>
          <p:cNvSpPr/>
          <p:nvPr/>
        </p:nvSpPr>
        <p:spPr>
          <a:xfrm>
            <a:off x="972424" y="1262081"/>
            <a:ext cx="6907476" cy="1865668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Daily calendar outline">
            <a:extLst>
              <a:ext uri="{FF2B5EF4-FFF2-40B4-BE49-F238E27FC236}">
                <a16:creationId xmlns:a16="http://schemas.microsoft.com/office/drawing/2014/main" id="{7BA2C284-793E-C71D-65DE-1CA882F8C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6520" y="1317290"/>
            <a:ext cx="602512" cy="60251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B76D58-880D-639C-ABCE-967D4ECA343C}"/>
              </a:ext>
            </a:extLst>
          </p:cNvPr>
          <p:cNvSpPr/>
          <p:nvPr/>
        </p:nvSpPr>
        <p:spPr>
          <a:xfrm>
            <a:off x="953841" y="3468824"/>
            <a:ext cx="6903933" cy="954107"/>
          </a:xfrm>
          <a:prstGeom prst="roundRect">
            <a:avLst/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Upward trend outline">
            <a:extLst>
              <a:ext uri="{FF2B5EF4-FFF2-40B4-BE49-F238E27FC236}">
                <a16:creationId xmlns:a16="http://schemas.microsoft.com/office/drawing/2014/main" id="{143287A9-BF55-35C1-DF7A-561D0C7AA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9974" y="3705756"/>
            <a:ext cx="522695" cy="52269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BF20F6A-717A-1CA7-3850-35B1ED7531EA}"/>
              </a:ext>
            </a:extLst>
          </p:cNvPr>
          <p:cNvSpPr/>
          <p:nvPr/>
        </p:nvSpPr>
        <p:spPr>
          <a:xfrm>
            <a:off x="968875" y="4743711"/>
            <a:ext cx="6911025" cy="1066005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 descr="Bank outline">
            <a:extLst>
              <a:ext uri="{FF2B5EF4-FFF2-40B4-BE49-F238E27FC236}">
                <a16:creationId xmlns:a16="http://schemas.microsoft.com/office/drawing/2014/main" id="{9FCFCC9A-85F3-21E0-A68E-543DC1692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29666" y="4770091"/>
            <a:ext cx="649366" cy="649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EAA2C2-6A77-DDF5-0738-7042A5B352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6561" y="1050571"/>
            <a:ext cx="38576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24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95750" y="156391"/>
            <a:ext cx="10298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STATUS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Significant Expansion in Production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BB4EE3-11F4-429F-D92A-2D0E33281591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arge metal tanks in a field&#10;&#10;Description automatically generated">
            <a:extLst>
              <a:ext uri="{FF2B5EF4-FFF2-40B4-BE49-F238E27FC236}">
                <a16:creationId xmlns:a16="http://schemas.microsoft.com/office/drawing/2014/main" id="{35F33B2B-B421-481A-DD66-6FCEA3455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780" y="1070529"/>
            <a:ext cx="3125870" cy="2083914"/>
          </a:xfrm>
          <a:prstGeom prst="rect">
            <a:avLst/>
          </a:prstGeom>
        </p:spPr>
      </p:pic>
      <p:pic>
        <p:nvPicPr>
          <p:cNvPr id="38" name="Picture 37" descr="A construction site with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514E737F-092D-E84D-2ED7-689160005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062" y="4297401"/>
            <a:ext cx="3199087" cy="2399315"/>
          </a:xfrm>
          <a:prstGeom prst="rect">
            <a:avLst/>
          </a:prstGeom>
        </p:spPr>
      </p:pic>
      <p:pic>
        <p:nvPicPr>
          <p:cNvPr id="40" name="Picture 39" descr="An aerial view of a building&#10;&#10;Description automatically generated">
            <a:extLst>
              <a:ext uri="{FF2B5EF4-FFF2-40B4-BE49-F238E27FC236}">
                <a16:creationId xmlns:a16="http://schemas.microsoft.com/office/drawing/2014/main" id="{710E524F-8257-0196-4399-AB6F5B598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336" y="1049780"/>
            <a:ext cx="4127063" cy="3095297"/>
          </a:xfrm>
          <a:prstGeom prst="rect">
            <a:avLst/>
          </a:prstGeom>
        </p:spPr>
      </p:pic>
      <p:pic>
        <p:nvPicPr>
          <p:cNvPr id="42" name="Picture 41" descr="A construction site with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A2FC5ED1-0939-5F8A-7364-CA138AD3C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8662" y="3323257"/>
            <a:ext cx="4570940" cy="34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54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95750" y="156391"/>
            <a:ext cx="10298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STATUS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Significant Expansion in Production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BB4EE3-11F4-429F-D92A-2D0E33281591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A large solar panel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83BB0892-BA0F-A17D-6EEE-B232C9C34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914" y="3930511"/>
            <a:ext cx="3803686" cy="2852764"/>
          </a:xfrm>
          <a:prstGeom prst="rect">
            <a:avLst/>
          </a:prstGeom>
        </p:spPr>
      </p:pic>
      <p:pic>
        <p:nvPicPr>
          <p:cNvPr id="46" name="Picture 45" descr="A construction site with a few construction equipment&#10;&#10;Description automatically generated with medium confidence">
            <a:extLst>
              <a:ext uri="{FF2B5EF4-FFF2-40B4-BE49-F238E27FC236}">
                <a16:creationId xmlns:a16="http://schemas.microsoft.com/office/drawing/2014/main" id="{6D8C30ED-8716-D45A-559C-539B384B9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80" y="1717414"/>
            <a:ext cx="5656419" cy="4242314"/>
          </a:xfrm>
          <a:prstGeom prst="rect">
            <a:avLst/>
          </a:prstGeom>
        </p:spPr>
      </p:pic>
      <p:pic>
        <p:nvPicPr>
          <p:cNvPr id="48" name="Picture 47" descr="A construction site with a few metal beams&#10;&#10;Description automatically generated with medium confidence">
            <a:extLst>
              <a:ext uri="{FF2B5EF4-FFF2-40B4-BE49-F238E27FC236}">
                <a16:creationId xmlns:a16="http://schemas.microsoft.com/office/drawing/2014/main" id="{3813A09E-55A8-1CC2-E438-50BB68691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916" y="980597"/>
            <a:ext cx="3803686" cy="285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21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F209B7F-DFA7-A81C-0439-471DBA4CF547}"/>
              </a:ext>
            </a:extLst>
          </p:cNvPr>
          <p:cNvCxnSpPr>
            <a:cxnSpLocks/>
          </p:cNvCxnSpPr>
          <p:nvPr/>
        </p:nvCxnSpPr>
        <p:spPr>
          <a:xfrm>
            <a:off x="114503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D13BA19-EFCF-BDC4-F4C3-8E3D0FEF9286}"/>
              </a:ext>
            </a:extLst>
          </p:cNvPr>
          <p:cNvSpPr txBox="1"/>
          <p:nvPr/>
        </p:nvSpPr>
        <p:spPr>
          <a:xfrm>
            <a:off x="1191258" y="420541"/>
            <a:ext cx="7419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DAIRY FARMS 2027/2028</a:t>
            </a:r>
          </a:p>
          <a:p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9" name="TextBox 12">
            <a:extLst>
              <a:ext uri="{FF2B5EF4-FFF2-40B4-BE49-F238E27FC236}">
                <a16:creationId xmlns:a16="http://schemas.microsoft.com/office/drawing/2014/main" id="{B0C266EF-4DE9-75AE-9111-E7F0B0BA60DD}"/>
              </a:ext>
            </a:extLst>
          </p:cNvPr>
          <p:cNvGraphicFramePr/>
          <p:nvPr/>
        </p:nvGraphicFramePr>
        <p:xfrm>
          <a:off x="1271588" y="1914524"/>
          <a:ext cx="9444037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0FFF4D2-C9B1-4BE3-0EC0-E73943B00FA8}"/>
              </a:ext>
            </a:extLst>
          </p:cNvPr>
          <p:cNvSpPr txBox="1"/>
          <p:nvPr/>
        </p:nvSpPr>
        <p:spPr>
          <a:xfrm>
            <a:off x="1271588" y="1545192"/>
            <a:ext cx="6099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a Major European Milk Producer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15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49C4F6-B95B-B54D-0E92-6C5F7F3171B4}"/>
              </a:ext>
            </a:extLst>
          </p:cNvPr>
          <p:cNvSpPr/>
          <p:nvPr/>
        </p:nvSpPr>
        <p:spPr>
          <a:xfrm>
            <a:off x="8743071" y="1067165"/>
            <a:ext cx="3332365" cy="1477328"/>
          </a:xfrm>
          <a:prstGeom prst="roundRect">
            <a:avLst/>
          </a:prstGeom>
          <a:solidFill>
            <a:schemeClr val="bg2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A6BC92-9FF9-4D4A-9F43-15DD4F558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730" y="903232"/>
            <a:ext cx="5304315" cy="53737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29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2CC7480-6027-3DB9-EB15-00CA13818C8D}"/>
              </a:ext>
            </a:extLst>
          </p:cNvPr>
          <p:cNvSpPr txBox="1"/>
          <p:nvPr/>
        </p:nvSpPr>
        <p:spPr>
          <a:xfrm>
            <a:off x="1913480" y="2925630"/>
            <a:ext cx="1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8832FF-BC1A-E352-6A62-900B87CC6FB4}"/>
              </a:ext>
            </a:extLst>
          </p:cNvPr>
          <p:cNvSpPr txBox="1"/>
          <p:nvPr/>
        </p:nvSpPr>
        <p:spPr>
          <a:xfrm>
            <a:off x="1984019" y="3313729"/>
            <a:ext cx="2900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,2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F209B7F-DFA7-A81C-0439-471DBA4CF547}"/>
              </a:ext>
            </a:extLst>
          </p:cNvPr>
          <p:cNvCxnSpPr>
            <a:cxnSpLocks/>
          </p:cNvCxnSpPr>
          <p:nvPr/>
        </p:nvCxnSpPr>
        <p:spPr>
          <a:xfrm>
            <a:off x="114503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D13BA19-EFCF-BDC4-F4C3-8E3D0FEF9286}"/>
              </a:ext>
            </a:extLst>
          </p:cNvPr>
          <p:cNvSpPr txBox="1"/>
          <p:nvPr/>
        </p:nvSpPr>
        <p:spPr>
          <a:xfrm>
            <a:off x="1297697" y="126975"/>
            <a:ext cx="586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FARMS 2027/2028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Clear and Achievable Vision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B01D6D-3B75-F156-BA52-395FA185C0B8}"/>
              </a:ext>
            </a:extLst>
          </p:cNvPr>
          <p:cNvSpPr txBox="1"/>
          <p:nvPr/>
        </p:nvSpPr>
        <p:spPr>
          <a:xfrm>
            <a:off x="8016740" y="2723934"/>
            <a:ext cx="2608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E858CD-216E-B367-BB3B-3D54B65770D2}"/>
              </a:ext>
            </a:extLst>
          </p:cNvPr>
          <p:cNvSpPr txBox="1"/>
          <p:nvPr/>
        </p:nvSpPr>
        <p:spPr>
          <a:xfrm>
            <a:off x="8002602" y="3036730"/>
            <a:ext cx="2955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5,500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 +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DFCCBF-BF91-34E8-B9CA-68C6A4DB84FC}"/>
              </a:ext>
            </a:extLst>
          </p:cNvPr>
          <p:cNvSpPr txBox="1"/>
          <p:nvPr/>
        </p:nvSpPr>
        <p:spPr>
          <a:xfrm>
            <a:off x="971276" y="4466003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 AGRAR FARM</a:t>
            </a:r>
            <a:endParaRPr lang="en-GB" b="1">
              <a:solidFill>
                <a:srgbClr val="FAA303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8EBAE4-F161-20A8-2494-379708803898}"/>
              </a:ext>
            </a:extLst>
          </p:cNvPr>
          <p:cNvSpPr txBox="1"/>
          <p:nvPr/>
        </p:nvSpPr>
        <p:spPr>
          <a:xfrm>
            <a:off x="913453" y="4867562"/>
            <a:ext cx="3301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dairy cattle +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liters/day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350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cows milked/hour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FC50C827-3979-4C23-D402-2DF762ED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983" y="2932628"/>
            <a:ext cx="326422" cy="326422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AA9E85B9-CD8E-D45D-DFD9-E4C96EC8E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94" y="4469618"/>
            <a:ext cx="326422" cy="326422"/>
          </a:xfrm>
          <a:prstGeom prst="rect">
            <a:avLst/>
          </a:prstGeom>
        </p:spPr>
      </p:pic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3AFAC50C-1F3B-E208-F928-9E20DA8C7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318" y="2753602"/>
            <a:ext cx="326422" cy="32642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FEFF14E-4891-B8ED-B01F-1E206CF5B248}"/>
              </a:ext>
            </a:extLst>
          </p:cNvPr>
          <p:cNvSpPr txBox="1"/>
          <p:nvPr/>
        </p:nvSpPr>
        <p:spPr>
          <a:xfrm>
            <a:off x="8562600" y="4433294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PRODLACT FARM</a:t>
            </a:r>
            <a:endParaRPr lang="en-GB" b="1">
              <a:solidFill>
                <a:srgbClr val="FAA303"/>
              </a:solidFill>
            </a:endParaRPr>
          </a:p>
        </p:txBody>
      </p:sp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FF59F62F-CB97-EBB6-8E19-8A5A1D51E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626" y="4410523"/>
            <a:ext cx="326422" cy="32642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BD89CF9-8456-3B3F-879A-B7CFB2E56DDC}"/>
              </a:ext>
            </a:extLst>
          </p:cNvPr>
          <p:cNvSpPr txBox="1"/>
          <p:nvPr/>
        </p:nvSpPr>
        <p:spPr>
          <a:xfrm>
            <a:off x="8606048" y="4792176"/>
            <a:ext cx="330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3,300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young stock animals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Raising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 cattle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and Cut farms </a:t>
            </a:r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C206761-4EED-466D-5DFD-34E8777BD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76" y="1141992"/>
            <a:ext cx="326422" cy="326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3436D-0115-8843-7A85-96A227DA91C7}"/>
              </a:ext>
            </a:extLst>
          </p:cNvPr>
          <p:cNvSpPr txBox="1"/>
          <p:nvPr/>
        </p:nvSpPr>
        <p:spPr>
          <a:xfrm>
            <a:off x="878511" y="1497762"/>
            <a:ext cx="2900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3,800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cattle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1,200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stock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307120-66ED-2E58-C261-3ED938D94752}"/>
              </a:ext>
            </a:extLst>
          </p:cNvPr>
          <p:cNvSpPr txBox="1"/>
          <p:nvPr/>
        </p:nvSpPr>
        <p:spPr>
          <a:xfrm>
            <a:off x="1250448" y="1129723"/>
            <a:ext cx="1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334EF-3640-569B-3893-1EB15BBA2990}"/>
              </a:ext>
            </a:extLst>
          </p:cNvPr>
          <p:cNvSpPr txBox="1"/>
          <p:nvPr/>
        </p:nvSpPr>
        <p:spPr>
          <a:xfrm>
            <a:off x="9286875" y="1155699"/>
            <a:ext cx="206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AA303"/>
                </a:solidFill>
              </a:rPr>
              <a:t>Acquisition</a:t>
            </a:r>
            <a:r>
              <a:rPr lang="en-RO" dirty="0">
                <a:solidFill>
                  <a:srgbClr val="FAA303"/>
                </a:solidFill>
              </a:rPr>
              <a:t> FARM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6B2A388-F00A-9BA5-5818-C5AA310A4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453" y="1134935"/>
            <a:ext cx="326422" cy="326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F91638-DFD5-9841-7917-0B7036E82356}"/>
              </a:ext>
            </a:extLst>
          </p:cNvPr>
          <p:cNvSpPr txBox="1"/>
          <p:nvPr/>
        </p:nvSpPr>
        <p:spPr>
          <a:xfrm>
            <a:off x="8870190" y="1516483"/>
            <a:ext cx="3251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5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75E212-17BD-F81E-6CC6-CD0D46E6CF13}"/>
              </a:ext>
            </a:extLst>
          </p:cNvPr>
          <p:cNvSpPr/>
          <p:nvPr/>
        </p:nvSpPr>
        <p:spPr>
          <a:xfrm>
            <a:off x="7285122" y="971470"/>
            <a:ext cx="4135547" cy="3105694"/>
          </a:xfrm>
          <a:prstGeom prst="roundRect">
            <a:avLst/>
          </a:prstGeom>
          <a:solidFill>
            <a:srgbClr val="017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0EDE0-0A3E-F780-3424-6DD1726D18B3}"/>
              </a:ext>
            </a:extLst>
          </p:cNvPr>
          <p:cNvSpPr txBox="1"/>
          <p:nvPr/>
        </p:nvSpPr>
        <p:spPr>
          <a:xfrm>
            <a:off x="1211579" y="420564"/>
            <a:ext cx="1076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-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UTSTANDING GROWTH STORY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CFD563-509D-FE7D-F5F9-3D7AE7416123}"/>
              </a:ext>
            </a:extLst>
          </p:cNvPr>
          <p:cNvSpPr/>
          <p:nvPr/>
        </p:nvSpPr>
        <p:spPr>
          <a:xfrm>
            <a:off x="1041535" y="3005137"/>
            <a:ext cx="4985033" cy="1335977"/>
          </a:xfrm>
          <a:prstGeom prst="rect">
            <a:avLst/>
          </a:prstGeom>
          <a:noFill/>
          <a:ln>
            <a:solidFill>
              <a:srgbClr val="FAA303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8719FB-FAD3-2618-D555-8AE6606939D0}"/>
              </a:ext>
            </a:extLst>
          </p:cNvPr>
          <p:cNvSpPr txBox="1"/>
          <p:nvPr/>
        </p:nvSpPr>
        <p:spPr>
          <a:xfrm>
            <a:off x="2300090" y="3003602"/>
            <a:ext cx="3608452" cy="13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just"/>
            <a:r>
              <a:rPr lang="en-US" dirty="0">
                <a:solidFill>
                  <a:srgbClr val="3C424F"/>
                </a:solidFill>
              </a:rPr>
              <a:t>Focus </a:t>
            </a:r>
            <a:r>
              <a:rPr lang="en-US" b="1" dirty="0">
                <a:solidFill>
                  <a:srgbClr val="3C424F"/>
                </a:solidFill>
              </a:rPr>
              <a:t>on sustainable, regenerative agriculture practices </a:t>
            </a:r>
            <a:r>
              <a:rPr lang="en-US" dirty="0">
                <a:solidFill>
                  <a:srgbClr val="3C424F"/>
                </a:solidFill>
              </a:rPr>
              <a:t>that maximize productivity, reduce environmental impact, and ensure long-term profitability.</a:t>
            </a:r>
            <a:endParaRPr lang="ro-RO" dirty="0">
              <a:solidFill>
                <a:srgbClr val="3C424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D6BF70-BE2D-5837-451B-25570EE1E0FB}"/>
              </a:ext>
            </a:extLst>
          </p:cNvPr>
          <p:cNvSpPr txBox="1"/>
          <p:nvPr/>
        </p:nvSpPr>
        <p:spPr>
          <a:xfrm>
            <a:off x="2373510" y="1175877"/>
            <a:ext cx="34110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Tripled its business since listing.</a:t>
            </a:r>
            <a:endParaRPr lang="ro-RO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o-RO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 Growth in EBITDA</a:t>
            </a:r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o-RO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5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~ 60 million </a:t>
            </a:r>
            <a:r>
              <a:rPr lang="en-GB" sz="1500" b="1" dirty="0" err="1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5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of milk delivered annually.</a:t>
            </a:r>
            <a:endParaRPr lang="en-US" sz="1500" dirty="0"/>
          </a:p>
          <a:p>
            <a:pPr algn="just"/>
            <a:endParaRPr lang="en-US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DD5DA2-255C-935D-20F4-643795B79FE0}"/>
              </a:ext>
            </a:extLst>
          </p:cNvPr>
          <p:cNvSpPr/>
          <p:nvPr/>
        </p:nvSpPr>
        <p:spPr>
          <a:xfrm>
            <a:off x="1031501" y="1138180"/>
            <a:ext cx="4985033" cy="1526437"/>
          </a:xfrm>
          <a:prstGeom prst="rect">
            <a:avLst/>
          </a:prstGeom>
          <a:noFill/>
          <a:ln>
            <a:solidFill>
              <a:srgbClr val="017900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5FB93C-3270-0674-C170-52E5B86C73E1}"/>
              </a:ext>
            </a:extLst>
          </p:cNvPr>
          <p:cNvSpPr txBox="1"/>
          <p:nvPr/>
        </p:nvSpPr>
        <p:spPr>
          <a:xfrm>
            <a:off x="6575822" y="4525380"/>
            <a:ext cx="50367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double</a:t>
            </a:r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again the business by 2027 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supported by operation efficiencies and the development of a new farm. </a:t>
            </a:r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5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Target 2028: </a:t>
            </a:r>
            <a:r>
              <a:rPr lang="en-GB" sz="15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production of over 100 million </a:t>
            </a:r>
            <a:r>
              <a:rPr lang="en-GB" sz="1500" dirty="0" err="1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5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 of milk delivered annually</a:t>
            </a: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2E9481-C186-B5F1-3EAC-C6CAF45C6985}"/>
              </a:ext>
            </a:extLst>
          </p:cNvPr>
          <p:cNvSpPr txBox="1"/>
          <p:nvPr/>
        </p:nvSpPr>
        <p:spPr>
          <a:xfrm>
            <a:off x="1064548" y="3298785"/>
            <a:ext cx="28504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</a:t>
            </a:r>
          </a:p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B58B40-1297-9D7B-3B40-C68DA3CF026A}"/>
              </a:ext>
            </a:extLst>
          </p:cNvPr>
          <p:cNvGrpSpPr/>
          <p:nvPr/>
        </p:nvGrpSpPr>
        <p:grpSpPr>
          <a:xfrm>
            <a:off x="1017433" y="4540007"/>
            <a:ext cx="5013168" cy="1392682"/>
            <a:chOff x="1041535" y="1114453"/>
            <a:chExt cx="5013168" cy="13926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713159-4CFB-2514-9C19-E82485E9F54C}"/>
                </a:ext>
              </a:extLst>
            </p:cNvPr>
            <p:cNvSpPr/>
            <p:nvPr/>
          </p:nvSpPr>
          <p:spPr>
            <a:xfrm>
              <a:off x="1041535" y="1114453"/>
              <a:ext cx="5013168" cy="1392682"/>
            </a:xfrm>
            <a:prstGeom prst="rect">
              <a:avLst/>
            </a:prstGeom>
            <a:noFill/>
            <a:ln>
              <a:solidFill>
                <a:srgbClr val="017900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EA7718-901D-29B0-88A2-D66C6E0E190E}"/>
                </a:ext>
              </a:extLst>
            </p:cNvPr>
            <p:cNvSpPr txBox="1"/>
            <p:nvPr/>
          </p:nvSpPr>
          <p:spPr>
            <a:xfrm>
              <a:off x="2300089" y="1114453"/>
              <a:ext cx="3567202" cy="13919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800"/>
                </a:spcAft>
              </a:pPr>
              <a:r>
                <a:rPr lang="ro-RO" sz="15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One of Europe</a:t>
              </a:r>
              <a:r>
                <a:rPr lang="en-US" sz="15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’s leading milk producers and the largest integrated zootechnical farm in Romania</a:t>
              </a:r>
              <a:r>
                <a:rPr lang="en-US" sz="1500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with cow milk production and vegetable production.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B949083-4EC3-4179-AB7B-A8D4A9007ABD}"/>
                </a:ext>
              </a:extLst>
            </p:cNvPr>
            <p:cNvSpPr txBox="1"/>
            <p:nvPr/>
          </p:nvSpPr>
          <p:spPr>
            <a:xfrm>
              <a:off x="1069670" y="1468086"/>
              <a:ext cx="285046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Market </a:t>
              </a:r>
            </a:p>
            <a:p>
              <a:r>
                <a:rPr lang="en-US" sz="14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Position</a:t>
              </a:r>
            </a:p>
            <a:p>
              <a:endPara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61617BB-B978-FE09-BD73-0F4F96381F76}"/>
              </a:ext>
            </a:extLst>
          </p:cNvPr>
          <p:cNvSpPr txBox="1"/>
          <p:nvPr/>
        </p:nvSpPr>
        <p:spPr>
          <a:xfrm>
            <a:off x="1180262" y="1544558"/>
            <a:ext cx="1022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</a:t>
            </a:r>
          </a:p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E2185B-0893-984D-A5A2-61C5C57CB065}"/>
              </a:ext>
            </a:extLst>
          </p:cNvPr>
          <p:cNvSpPr txBox="1"/>
          <p:nvPr/>
        </p:nvSpPr>
        <p:spPr>
          <a:xfrm>
            <a:off x="8469731" y="4156048"/>
            <a:ext cx="3202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Strategy</a:t>
            </a:r>
            <a:endParaRPr lang="en-US" dirty="0"/>
          </a:p>
        </p:txBody>
      </p:sp>
      <p:pic>
        <p:nvPicPr>
          <p:cNvPr id="12" name="Picture 11" descr="A group of cows in a field&#10;&#10;Description automatically generated">
            <a:extLst>
              <a:ext uri="{FF2B5EF4-FFF2-40B4-BE49-F238E27FC236}">
                <a16:creationId xmlns:a16="http://schemas.microsoft.com/office/drawing/2014/main" id="{ADDFF0E1-0604-B62E-CE0A-4419E85D7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501" y="1041963"/>
            <a:ext cx="3929975" cy="294748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37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216617" y="131839"/>
            <a:ext cx="823785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FUTURE PROJECTS  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Identifying Innovative Opportunities</a:t>
            </a:r>
            <a:endParaRPr lang="en-US" sz="24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5C664-0742-C38F-B58C-758C579FF1C3}"/>
              </a:ext>
            </a:extLst>
          </p:cNvPr>
          <p:cNvSpPr txBox="1"/>
          <p:nvPr/>
        </p:nvSpPr>
        <p:spPr>
          <a:xfrm>
            <a:off x="2861019" y="-300810"/>
            <a:ext cx="31230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/>
            <a:r>
              <a:rPr lang="ro-RO" sz="14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		</a:t>
            </a: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F13A3-020C-3899-2515-BD2E2BE07BFA}"/>
              </a:ext>
            </a:extLst>
          </p:cNvPr>
          <p:cNvSpPr txBox="1"/>
          <p:nvPr/>
        </p:nvSpPr>
        <p:spPr>
          <a:xfrm>
            <a:off x="1281506" y="1528531"/>
            <a:ext cx="444878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of Biogas</a:t>
            </a:r>
          </a:p>
          <a:p>
            <a:pPr algn="ctr"/>
            <a:r>
              <a:rPr lang="en-US" sz="2000" b="1" i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 final negotiations</a:t>
            </a:r>
            <a:endParaRPr lang="ro-RO" sz="2000" b="1" i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o-RO" sz="1400" b="1" i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Currently at the stage of</a:t>
            </a:r>
          </a:p>
          <a:p>
            <a:pPr algn="ctr"/>
            <a:r>
              <a:rPr lang="en-US" sz="1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discussions and internal analysis of the</a:t>
            </a:r>
          </a:p>
          <a:p>
            <a:pPr algn="ctr"/>
            <a:r>
              <a:rPr lang="en-US" sz="1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offers of collaboration</a:t>
            </a:r>
          </a:p>
          <a:p>
            <a:pPr algn="ctr"/>
            <a:endParaRPr lang="en-US" sz="12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using manure from own farms in biogas production,</a:t>
            </a:r>
          </a:p>
          <a:p>
            <a:pPr algn="ctr"/>
            <a:r>
              <a:rPr lang="en-US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will reduce its carbon emissions by 90%.</a:t>
            </a:r>
            <a:endParaRPr lang="en-GB" b="1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61B203-9714-5233-E875-9C44C4ACDA2D}"/>
              </a:ext>
            </a:extLst>
          </p:cNvPr>
          <p:cNvSpPr txBox="1"/>
          <p:nvPr/>
        </p:nvSpPr>
        <p:spPr>
          <a:xfrm>
            <a:off x="7600368" y="2045432"/>
            <a:ext cx="370820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Vertical Farming</a:t>
            </a:r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Greenhouse</a:t>
            </a:r>
          </a:p>
          <a:p>
            <a:pPr algn="ctr"/>
            <a:r>
              <a:rPr lang="en-US" sz="2000" b="1" i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 analysis</a:t>
            </a:r>
          </a:p>
          <a:p>
            <a:pPr algn="ctr"/>
            <a:endParaRPr lang="en-US" sz="1100" b="1" i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Finalizing the pre-feasibility study</a:t>
            </a:r>
          </a:p>
          <a:p>
            <a:pPr algn="ctr"/>
            <a:r>
              <a:rPr lang="en-US" sz="1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conducted on several Central and Eastern European Markets</a:t>
            </a:r>
            <a:endParaRPr lang="ro-RO" sz="2000" b="1" i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60337-494A-54A5-3281-F22906982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24" y="4082827"/>
            <a:ext cx="5009928" cy="1432136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392380D1-B582-D497-9EC6-FF3CBF83618E}"/>
              </a:ext>
            </a:extLst>
          </p:cNvPr>
          <p:cNvSpPr/>
          <p:nvPr/>
        </p:nvSpPr>
        <p:spPr>
          <a:xfrm>
            <a:off x="992637" y="1690066"/>
            <a:ext cx="623396" cy="584782"/>
          </a:xfrm>
          <a:prstGeom prst="ellipse">
            <a:avLst/>
          </a:prstGeom>
          <a:solidFill>
            <a:schemeClr val="accent2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5E7675-D1ED-CDFB-76A3-58803B3BF72D}"/>
              </a:ext>
            </a:extLst>
          </p:cNvPr>
          <p:cNvSpPr/>
          <p:nvPr/>
        </p:nvSpPr>
        <p:spPr>
          <a:xfrm>
            <a:off x="6754347" y="2127747"/>
            <a:ext cx="623396" cy="584782"/>
          </a:xfrm>
          <a:prstGeom prst="ellipse">
            <a:avLst/>
          </a:prstGeom>
          <a:solidFill>
            <a:schemeClr val="accent2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697197-CF65-B8CF-DCFC-F48A8502F0F4}"/>
              </a:ext>
            </a:extLst>
          </p:cNvPr>
          <p:cNvCxnSpPr>
            <a:cxnSpLocks/>
          </p:cNvCxnSpPr>
          <p:nvPr/>
        </p:nvCxnSpPr>
        <p:spPr>
          <a:xfrm>
            <a:off x="9580368" y="1459327"/>
            <a:ext cx="2611632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61976E-8A4B-3DDA-0B5B-F95098110629}"/>
              </a:ext>
            </a:extLst>
          </p:cNvPr>
          <p:cNvCxnSpPr>
            <a:cxnSpLocks/>
          </p:cNvCxnSpPr>
          <p:nvPr/>
        </p:nvCxnSpPr>
        <p:spPr>
          <a:xfrm>
            <a:off x="0" y="6365292"/>
            <a:ext cx="2611632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2" descr="What Problems Can Vertical Farming Help Solve? - Vitabeam">
            <a:extLst>
              <a:ext uri="{FF2B5EF4-FFF2-40B4-BE49-F238E27FC236}">
                <a16:creationId xmlns:a16="http://schemas.microsoft.com/office/drawing/2014/main" id="{F88748B2-703A-ED33-6EC4-35DDE47F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82" y="4172619"/>
            <a:ext cx="2647298" cy="176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eenhouse with many rows of plants&#10;&#10;Description automatically generated">
            <a:extLst>
              <a:ext uri="{FF2B5EF4-FFF2-40B4-BE49-F238E27FC236}">
                <a16:creationId xmlns:a16="http://schemas.microsoft.com/office/drawing/2014/main" id="{DAC93182-8EF1-B392-D894-5064FEF42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593" y="4167824"/>
            <a:ext cx="2755121" cy="176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57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287147" y="116270"/>
            <a:ext cx="10608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 SCENARI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until 2027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Robust Profitability Stress Tested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B51F5-2BD2-542A-2081-E02BA84D2A68}"/>
              </a:ext>
            </a:extLst>
          </p:cNvPr>
          <p:cNvSpPr txBox="1"/>
          <p:nvPr/>
        </p:nvSpPr>
        <p:spPr>
          <a:xfrm>
            <a:off x="388565" y="5084366"/>
            <a:ext cx="2472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selling </a:t>
            </a:r>
            <a:r>
              <a:rPr lang="ro-RO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 of milk</a:t>
            </a: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considered to </a:t>
            </a:r>
            <a:r>
              <a:rPr lang="ro-RO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close to </a:t>
            </a:r>
            <a:r>
              <a:rPr lang="en-GB" sz="1200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2023's lowest </a:t>
            </a:r>
            <a:r>
              <a:rPr lang="ro-RO" sz="1200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selling price</a:t>
            </a:r>
            <a:r>
              <a:rPr lang="ro-RO" sz="1200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b="1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99C57E-9580-0EF3-2174-E5E1540BA94C}"/>
              </a:ext>
            </a:extLst>
          </p:cNvPr>
          <p:cNvSpPr txBox="1"/>
          <p:nvPr/>
        </p:nvSpPr>
        <p:spPr>
          <a:xfrm>
            <a:off x="3204450" y="5084366"/>
            <a:ext cx="27242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milk price </a:t>
            </a: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the </a:t>
            </a:r>
            <a:r>
              <a:rPr lang="en-GB" sz="1200" b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price level</a:t>
            </a: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 achieved from </a:t>
            </a:r>
            <a:r>
              <a:rPr lang="en-GB" sz="1200" b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sale of production in </a:t>
            </a:r>
            <a:r>
              <a:rPr lang="ro-RO" sz="1200" b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November</a:t>
            </a:r>
            <a:r>
              <a:rPr lang="ro-RO" sz="1200" b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</a:t>
            </a:r>
            <a:r>
              <a:rPr lang="ro-RO" sz="1200" b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b="1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A1C61D-F2CD-E68C-6543-ECF13FB70C7A}"/>
              </a:ext>
            </a:extLst>
          </p:cNvPr>
          <p:cNvSpPr txBox="1"/>
          <p:nvPr/>
        </p:nvSpPr>
        <p:spPr>
          <a:xfrm>
            <a:off x="6210807" y="5063585"/>
            <a:ext cx="23326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price of milk</a:t>
            </a:r>
            <a:r>
              <a:rPr lang="ro-RO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considered to be at the</a:t>
            </a:r>
            <a:r>
              <a:rPr lang="ro-RO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 of the </a:t>
            </a:r>
            <a:r>
              <a:rPr lang="en-GB" sz="12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annual average at </a:t>
            </a:r>
            <a:r>
              <a:rPr lang="ro-RO" sz="12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we sold milk in 2023</a:t>
            </a:r>
            <a:r>
              <a:rPr lang="ro-RO" sz="12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171522-448C-D04E-A569-2FC6D6787211}"/>
              </a:ext>
            </a:extLst>
          </p:cNvPr>
          <p:cNvSpPr txBox="1"/>
          <p:nvPr/>
        </p:nvSpPr>
        <p:spPr>
          <a:xfrm>
            <a:off x="9171802" y="5069137"/>
            <a:ext cx="2724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12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akes</a:t>
            </a: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into account a positive evolution in </a:t>
            </a:r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milk price</a:t>
            </a: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b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 than the average selling price in 2023</a:t>
            </a:r>
            <a:r>
              <a:rPr lang="en-GB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but at a significantly </a:t>
            </a:r>
            <a:r>
              <a:rPr lang="ro-RO" sz="1200" b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en-GB" sz="1200" b="1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ower</a:t>
            </a:r>
            <a:r>
              <a:rPr lang="en-GB" sz="1200" b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level than the sales price from the first quarter of 2023.</a:t>
            </a:r>
            <a:endParaRPr lang="en-US" sz="1200" b="1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61E712-2B0D-F671-EDBC-BB2353C9C7D4}"/>
              </a:ext>
            </a:extLst>
          </p:cNvPr>
          <p:cNvCxnSpPr>
            <a:cxnSpLocks/>
          </p:cNvCxnSpPr>
          <p:nvPr/>
        </p:nvCxnSpPr>
        <p:spPr>
          <a:xfrm>
            <a:off x="481158" y="5102653"/>
            <a:ext cx="2211989" cy="0"/>
          </a:xfrm>
          <a:prstGeom prst="line">
            <a:avLst/>
          </a:prstGeom>
          <a:ln w="1905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127A32-D54B-3EA6-0F86-47BD4F358D56}"/>
              </a:ext>
            </a:extLst>
          </p:cNvPr>
          <p:cNvCxnSpPr>
            <a:cxnSpLocks/>
          </p:cNvCxnSpPr>
          <p:nvPr/>
        </p:nvCxnSpPr>
        <p:spPr>
          <a:xfrm>
            <a:off x="3245282" y="5102653"/>
            <a:ext cx="2211989" cy="0"/>
          </a:xfrm>
          <a:prstGeom prst="line">
            <a:avLst/>
          </a:prstGeom>
          <a:ln w="1905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5C99C2-B92C-BF3D-7DF7-BC0064BE0B60}"/>
              </a:ext>
            </a:extLst>
          </p:cNvPr>
          <p:cNvCxnSpPr>
            <a:cxnSpLocks/>
          </p:cNvCxnSpPr>
          <p:nvPr/>
        </p:nvCxnSpPr>
        <p:spPr>
          <a:xfrm>
            <a:off x="6274703" y="5102653"/>
            <a:ext cx="2211989" cy="0"/>
          </a:xfrm>
          <a:prstGeom prst="line">
            <a:avLst/>
          </a:prstGeom>
          <a:ln w="1905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8C1355-94BA-94F5-DA10-C49D8F3B6B39}"/>
              </a:ext>
            </a:extLst>
          </p:cNvPr>
          <p:cNvCxnSpPr>
            <a:cxnSpLocks/>
          </p:cNvCxnSpPr>
          <p:nvPr/>
        </p:nvCxnSpPr>
        <p:spPr>
          <a:xfrm>
            <a:off x="9239469" y="5102653"/>
            <a:ext cx="2211989" cy="0"/>
          </a:xfrm>
          <a:prstGeom prst="line">
            <a:avLst/>
          </a:prstGeom>
          <a:ln w="1905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66D348F-4EDC-749B-91DC-82BBBFFF5B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2" r="-1311" b="-181"/>
          <a:stretch/>
        </p:blipFill>
        <p:spPr>
          <a:xfrm>
            <a:off x="204330" y="1217199"/>
            <a:ext cx="2945691" cy="33484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54E4A4-DB11-DF7A-DC7B-A28330805E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2" t="-1" r="-1" b="-249"/>
          <a:stretch/>
        </p:blipFill>
        <p:spPr>
          <a:xfrm>
            <a:off x="6093321" y="1127254"/>
            <a:ext cx="2945691" cy="342297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B05549-F79D-4BD8-D921-3FA2259747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9" b="814"/>
          <a:stretch/>
        </p:blipFill>
        <p:spPr>
          <a:xfrm>
            <a:off x="9077545" y="1129783"/>
            <a:ext cx="2945692" cy="34102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54BD60-8E88-7054-2832-F1F05362B3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5" b="456"/>
          <a:stretch/>
        </p:blipFill>
        <p:spPr>
          <a:xfrm>
            <a:off x="3144506" y="1180741"/>
            <a:ext cx="2898568" cy="338492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8E94A33-85C3-790F-8DD3-0FC58DACE41A}"/>
              </a:ext>
            </a:extLst>
          </p:cNvPr>
          <p:cNvCxnSpPr/>
          <p:nvPr/>
        </p:nvCxnSpPr>
        <p:spPr>
          <a:xfrm>
            <a:off x="7721158" y="4846270"/>
            <a:ext cx="506028" cy="0"/>
          </a:xfrm>
          <a:prstGeom prst="line">
            <a:avLst/>
          </a:prstGeom>
          <a:ln w="381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DC3CBC6-D985-9DAC-2CA2-50735FC6B3FD}"/>
              </a:ext>
            </a:extLst>
          </p:cNvPr>
          <p:cNvCxnSpPr/>
          <p:nvPr/>
        </p:nvCxnSpPr>
        <p:spPr>
          <a:xfrm>
            <a:off x="3323662" y="4843491"/>
            <a:ext cx="506028" cy="0"/>
          </a:xfrm>
          <a:prstGeom prst="line">
            <a:avLst/>
          </a:prstGeom>
          <a:ln w="38100">
            <a:solidFill>
              <a:srgbClr val="797A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031A83-7C1D-C63B-3466-6CBBE22C945A}"/>
              </a:ext>
            </a:extLst>
          </p:cNvPr>
          <p:cNvCxnSpPr/>
          <p:nvPr/>
        </p:nvCxnSpPr>
        <p:spPr>
          <a:xfrm>
            <a:off x="5664236" y="4835099"/>
            <a:ext cx="506028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0BDC93D-EF37-5ED4-F126-90519AACB47F}"/>
              </a:ext>
            </a:extLst>
          </p:cNvPr>
          <p:cNvSpPr txBox="1"/>
          <p:nvPr/>
        </p:nvSpPr>
        <p:spPr>
          <a:xfrm>
            <a:off x="2603810" y="4723121"/>
            <a:ext cx="7039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Profit</a:t>
            </a:r>
            <a:endParaRPr lang="en-US" sz="80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181C2ED-075A-07D8-9BF5-1FF127DCF445}"/>
              </a:ext>
            </a:extLst>
          </p:cNvPr>
          <p:cNvSpPr txBox="1"/>
          <p:nvPr/>
        </p:nvSpPr>
        <p:spPr>
          <a:xfrm>
            <a:off x="4830647" y="4723121"/>
            <a:ext cx="85445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Turnover</a:t>
            </a:r>
            <a:endParaRPr lang="en-US" sz="80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31BE81-ED03-2CA0-9D00-3379D0A3ECF4}"/>
              </a:ext>
            </a:extLst>
          </p:cNvPr>
          <p:cNvSpPr txBox="1"/>
          <p:nvPr/>
        </p:nvSpPr>
        <p:spPr>
          <a:xfrm>
            <a:off x="7207962" y="4738548"/>
            <a:ext cx="5969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EBITDA</a:t>
            </a:r>
            <a:endParaRPr lang="en-US" sz="80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0C82EFC-6A44-E9DF-4BB7-B5035C5CEE77}"/>
              </a:ext>
            </a:extLst>
          </p:cNvPr>
          <p:cNvSpPr/>
          <p:nvPr/>
        </p:nvSpPr>
        <p:spPr>
          <a:xfrm>
            <a:off x="3383652" y="4799141"/>
            <a:ext cx="75110" cy="77724"/>
          </a:xfrm>
          <a:prstGeom prst="ellipse">
            <a:avLst/>
          </a:prstGeom>
          <a:solidFill>
            <a:srgbClr val="797A36"/>
          </a:solidFill>
          <a:ln>
            <a:solidFill>
              <a:srgbClr val="797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4605471-5887-2507-C51F-56CFD661622E}"/>
              </a:ext>
            </a:extLst>
          </p:cNvPr>
          <p:cNvSpPr/>
          <p:nvPr/>
        </p:nvSpPr>
        <p:spPr>
          <a:xfrm>
            <a:off x="3678095" y="4791742"/>
            <a:ext cx="75110" cy="77724"/>
          </a:xfrm>
          <a:prstGeom prst="ellipse">
            <a:avLst/>
          </a:prstGeom>
          <a:solidFill>
            <a:srgbClr val="797A36"/>
          </a:solidFill>
          <a:ln>
            <a:solidFill>
              <a:srgbClr val="797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9B16C9F-4FD2-42BA-C1AF-96C3D8EBD786}"/>
              </a:ext>
            </a:extLst>
          </p:cNvPr>
          <p:cNvSpPr/>
          <p:nvPr/>
        </p:nvSpPr>
        <p:spPr>
          <a:xfrm>
            <a:off x="6018669" y="4792118"/>
            <a:ext cx="75110" cy="77724"/>
          </a:xfrm>
          <a:prstGeom prst="ellipse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FDD7E80-9D59-209E-8E2B-727F7706942B}"/>
              </a:ext>
            </a:extLst>
          </p:cNvPr>
          <p:cNvSpPr/>
          <p:nvPr/>
        </p:nvSpPr>
        <p:spPr>
          <a:xfrm>
            <a:off x="5724226" y="4793810"/>
            <a:ext cx="75110" cy="77724"/>
          </a:xfrm>
          <a:prstGeom prst="ellipse">
            <a:avLst/>
          </a:prstGeom>
          <a:solidFill>
            <a:srgbClr val="017900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7BE8587-FB03-01B1-5CEF-6BEEEA4F65EA}"/>
              </a:ext>
            </a:extLst>
          </p:cNvPr>
          <p:cNvSpPr/>
          <p:nvPr/>
        </p:nvSpPr>
        <p:spPr>
          <a:xfrm>
            <a:off x="7781147" y="4806626"/>
            <a:ext cx="75110" cy="77724"/>
          </a:xfrm>
          <a:prstGeom prst="ellipse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D62F9EB-DFC2-2E48-83B5-F9352324F3C4}"/>
              </a:ext>
            </a:extLst>
          </p:cNvPr>
          <p:cNvSpPr/>
          <p:nvPr/>
        </p:nvSpPr>
        <p:spPr>
          <a:xfrm>
            <a:off x="8065031" y="4806626"/>
            <a:ext cx="75110" cy="77724"/>
          </a:xfrm>
          <a:prstGeom prst="ellipse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924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211579" y="420564"/>
            <a:ext cx="823785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FUTURE EVENTS</a:t>
            </a:r>
            <a:endParaRPr lang="en-US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5C664-0742-C38F-B58C-758C579FF1C3}"/>
              </a:ext>
            </a:extLst>
          </p:cNvPr>
          <p:cNvSpPr txBox="1"/>
          <p:nvPr/>
        </p:nvSpPr>
        <p:spPr>
          <a:xfrm>
            <a:off x="2861019" y="-300810"/>
            <a:ext cx="31230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/>
            <a:r>
              <a:rPr lang="ro-RO" sz="14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		</a:t>
            </a: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309C1-C413-6813-1248-85B6C16365D2}"/>
              </a:ext>
            </a:extLst>
          </p:cNvPr>
          <p:cNvSpPr/>
          <p:nvPr/>
        </p:nvSpPr>
        <p:spPr>
          <a:xfrm>
            <a:off x="823162" y="3031741"/>
            <a:ext cx="5013168" cy="1505527"/>
          </a:xfrm>
          <a:prstGeom prst="rect">
            <a:avLst/>
          </a:prstGeom>
          <a:noFill/>
          <a:ln>
            <a:solidFill>
              <a:srgbClr val="FAA303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C17DB9-821E-8077-5F54-BBAA5BD5C630}"/>
              </a:ext>
            </a:extLst>
          </p:cNvPr>
          <p:cNvSpPr/>
          <p:nvPr/>
        </p:nvSpPr>
        <p:spPr>
          <a:xfrm>
            <a:off x="6311306" y="1288499"/>
            <a:ext cx="5013168" cy="1392682"/>
          </a:xfrm>
          <a:prstGeom prst="rect">
            <a:avLst/>
          </a:prstGeom>
          <a:noFill/>
          <a:ln>
            <a:solidFill>
              <a:srgbClr val="FAA303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8B5506-9AFA-71F7-5998-3A3A4DC1767C}"/>
              </a:ext>
            </a:extLst>
          </p:cNvPr>
          <p:cNvSpPr/>
          <p:nvPr/>
        </p:nvSpPr>
        <p:spPr>
          <a:xfrm>
            <a:off x="6311306" y="3029077"/>
            <a:ext cx="5013168" cy="1742620"/>
          </a:xfrm>
          <a:prstGeom prst="rect">
            <a:avLst/>
          </a:prstGeom>
          <a:noFill/>
          <a:ln>
            <a:solidFill>
              <a:srgbClr val="017900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15C0D05-00F9-4F24-603E-FE2F7902C2AF}"/>
              </a:ext>
            </a:extLst>
          </p:cNvPr>
          <p:cNvSpPr/>
          <p:nvPr/>
        </p:nvSpPr>
        <p:spPr>
          <a:xfrm>
            <a:off x="823162" y="1288499"/>
            <a:ext cx="5013168" cy="1392682"/>
          </a:xfrm>
          <a:prstGeom prst="rect">
            <a:avLst/>
          </a:prstGeom>
          <a:noFill/>
          <a:ln>
            <a:solidFill>
              <a:srgbClr val="017900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DCDC61-10D4-7C97-B519-15E49DBEB257}"/>
              </a:ext>
            </a:extLst>
          </p:cNvPr>
          <p:cNvSpPr txBox="1"/>
          <p:nvPr/>
        </p:nvSpPr>
        <p:spPr>
          <a:xfrm>
            <a:off x="2989467" y="2045265"/>
            <a:ext cx="2807544" cy="56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800"/>
              </a:spcAft>
            </a:pPr>
            <a:r>
              <a:rPr kumimoji="0" lang="ro-RO" sz="14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Speaker 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Peter de Boer, BoD Member &amp; IR Manager</a:t>
            </a:r>
            <a:endParaRPr lang="en-US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CC873F-58B3-FE0E-7601-726C0F553A6E}"/>
              </a:ext>
            </a:extLst>
          </p:cNvPr>
          <p:cNvSpPr txBox="1"/>
          <p:nvPr/>
        </p:nvSpPr>
        <p:spPr>
          <a:xfrm>
            <a:off x="2983281" y="1403821"/>
            <a:ext cx="300625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Intelligence Capital Market Forum</a:t>
            </a:r>
            <a:endParaRPr lang="en-US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AEE92C-4FFA-CB14-85E8-DEEC66D78AD9}"/>
              </a:ext>
            </a:extLst>
          </p:cNvPr>
          <p:cNvSpPr txBox="1"/>
          <p:nvPr/>
        </p:nvSpPr>
        <p:spPr>
          <a:xfrm>
            <a:off x="851297" y="1436512"/>
            <a:ext cx="2257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11th of September</a:t>
            </a:r>
            <a:endParaRPr lang="en-US" dirty="0">
              <a:solidFill>
                <a:srgbClr val="0179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58B746-0D58-FE99-A44F-FED50F02F593}"/>
              </a:ext>
            </a:extLst>
          </p:cNvPr>
          <p:cNvSpPr txBox="1"/>
          <p:nvPr/>
        </p:nvSpPr>
        <p:spPr>
          <a:xfrm>
            <a:off x="851297" y="3164951"/>
            <a:ext cx="2257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</a:t>
            </a:r>
            <a:endParaRPr lang="en-US" dirty="0">
              <a:solidFill>
                <a:srgbClr val="FAA303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DB8CAB-4FC8-CE32-04BF-47EC0FF5CF8B}"/>
              </a:ext>
            </a:extLst>
          </p:cNvPr>
          <p:cNvSpPr txBox="1"/>
          <p:nvPr/>
        </p:nvSpPr>
        <p:spPr>
          <a:xfrm>
            <a:off x="8478802" y="2039989"/>
            <a:ext cx="2807544" cy="56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800"/>
              </a:spcAft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</a:t>
            </a:r>
            <a:r>
              <a:rPr kumimoji="0" lang="ro-RO" sz="14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will publish the 3rd Quarter Report</a:t>
            </a:r>
            <a:endParaRPr lang="en-US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DF15F7-35DF-7645-2A41-B3E1CB9F807E}"/>
              </a:ext>
            </a:extLst>
          </p:cNvPr>
          <p:cNvSpPr txBox="1"/>
          <p:nvPr/>
        </p:nvSpPr>
        <p:spPr>
          <a:xfrm>
            <a:off x="8479073" y="1409104"/>
            <a:ext cx="300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Report</a:t>
            </a:r>
            <a:endParaRPr lang="en-US" b="1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89CD6F9-80DF-2A29-9B62-4D47EECC6DCB}"/>
              </a:ext>
            </a:extLst>
          </p:cNvPr>
          <p:cNvSpPr txBox="1"/>
          <p:nvPr/>
        </p:nvSpPr>
        <p:spPr>
          <a:xfrm>
            <a:off x="6311306" y="1408927"/>
            <a:ext cx="2257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26th of </a:t>
            </a:r>
          </a:p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November</a:t>
            </a:r>
            <a:endParaRPr lang="en-US" dirty="0">
              <a:solidFill>
                <a:srgbClr val="FAA303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43834B-1ED4-0452-2C05-65598DA16BA6}"/>
              </a:ext>
            </a:extLst>
          </p:cNvPr>
          <p:cNvSpPr txBox="1"/>
          <p:nvPr/>
        </p:nvSpPr>
        <p:spPr>
          <a:xfrm>
            <a:off x="8478802" y="3875059"/>
            <a:ext cx="2807544" cy="81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800"/>
              </a:spcAft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</a:t>
            </a:r>
            <a:r>
              <a:rPr kumimoji="0" lang="ro-RO" sz="14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will organize the teleconference for presenting Q3 2024 results</a:t>
            </a:r>
            <a:endParaRPr lang="en-US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FD859F-359E-B4D7-A5D2-8E2490F30786}"/>
              </a:ext>
            </a:extLst>
          </p:cNvPr>
          <p:cNvSpPr txBox="1"/>
          <p:nvPr/>
        </p:nvSpPr>
        <p:spPr>
          <a:xfrm>
            <a:off x="8478802" y="3135236"/>
            <a:ext cx="300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Teleconference Q3 Report </a:t>
            </a:r>
            <a:endParaRPr lang="en-US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5FB0AC9-3C3E-70D7-1693-B7BAF1AE1086}"/>
              </a:ext>
            </a:extLst>
          </p:cNvPr>
          <p:cNvSpPr txBox="1"/>
          <p:nvPr/>
        </p:nvSpPr>
        <p:spPr>
          <a:xfrm>
            <a:off x="6311306" y="3172453"/>
            <a:ext cx="2257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28th of </a:t>
            </a:r>
          </a:p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November</a:t>
            </a:r>
            <a:endParaRPr lang="en-US" dirty="0">
              <a:solidFill>
                <a:srgbClr val="0179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0E5EA2-E425-C734-E504-1E3330FCB05C}"/>
              </a:ext>
            </a:extLst>
          </p:cNvPr>
          <p:cNvSpPr txBox="1"/>
          <p:nvPr/>
        </p:nvSpPr>
        <p:spPr>
          <a:xfrm>
            <a:off x="2983281" y="3667493"/>
            <a:ext cx="2807544" cy="81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800"/>
              </a:spcAft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documentary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</a:t>
            </a:r>
            <a:r>
              <a:rPr kumimoji="0" lang="ro-RO" sz="14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Interview 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Peter de Boer, BoD Member &amp; IR Manager</a:t>
            </a:r>
            <a:endParaRPr lang="en-US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0271F23-02F1-AC2C-A414-C6573B97671B}"/>
              </a:ext>
            </a:extLst>
          </p:cNvPr>
          <p:cNvSpPr txBox="1"/>
          <p:nvPr/>
        </p:nvSpPr>
        <p:spPr>
          <a:xfrm>
            <a:off x="2983281" y="3151988"/>
            <a:ext cx="3006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Profit TV</a:t>
            </a:r>
            <a:endParaRPr lang="en-US" sz="1600" b="1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20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trips of candy">
            <a:extLst>
              <a:ext uri="{FF2B5EF4-FFF2-40B4-BE49-F238E27FC236}">
                <a16:creationId xmlns:a16="http://schemas.microsoft.com/office/drawing/2014/main" id="{08C2314C-25C0-833F-AF57-DE3E1A34A6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C6B114-5FF8-4626-FCFE-2E65946E563C}"/>
              </a:ext>
            </a:extLst>
          </p:cNvPr>
          <p:cNvSpPr txBox="1">
            <a:spLocks/>
          </p:cNvSpPr>
          <p:nvPr/>
        </p:nvSpPr>
        <p:spPr>
          <a:xfrm>
            <a:off x="2818727" y="4678138"/>
            <a:ext cx="5698620" cy="5315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INVESTOR RELATIONS</a:t>
            </a:r>
            <a:endParaRPr lang="ro-RO" sz="160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1AF1563-DEE5-730D-A508-23D085E2D47B}"/>
              </a:ext>
            </a:extLst>
          </p:cNvPr>
          <p:cNvSpPr txBox="1">
            <a:spLocks/>
          </p:cNvSpPr>
          <p:nvPr/>
        </p:nvSpPr>
        <p:spPr>
          <a:xfrm>
            <a:off x="3502674" y="5358329"/>
            <a:ext cx="4330726" cy="1208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Peter de Boer, </a:t>
            </a:r>
          </a:p>
          <a:p>
            <a:pPr>
              <a:lnSpc>
                <a:spcPct val="120000"/>
              </a:lnSpc>
            </a:pPr>
            <a:r>
              <a:rPr lang="en-GB" sz="210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 Member &amp; Investor </a:t>
            </a:r>
            <a:r>
              <a:rPr lang="en-GB" sz="2100" b="0">
                <a:solidFill>
                  <a:srgbClr val="6A7D9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Relations Manager</a:t>
            </a:r>
            <a:endParaRPr lang="en-GB" sz="2100">
              <a:solidFill>
                <a:srgbClr val="6A7D9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100">
                <a:solidFill>
                  <a:srgbClr val="FAA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investors@dn-agrar.eu</a:t>
            </a:r>
            <a:r>
              <a:rPr lang="en-GB" sz="2100">
                <a:solidFill>
                  <a:srgbClr val="FAA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GB" sz="210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+40 258 818114</a:t>
            </a:r>
          </a:p>
          <a:p>
            <a:pPr algn="l"/>
            <a:endParaRPr lang="ro-RO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2930585-1123-F69A-E46C-B5BE11AA0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264" y="483136"/>
            <a:ext cx="5390079" cy="5390079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A45CFA4-2D38-7BB9-0557-483CAC72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33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9262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34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4041C0-C882-636F-1226-9FF27355318F}"/>
              </a:ext>
            </a:extLst>
          </p:cNvPr>
          <p:cNvSpPr txBox="1"/>
          <p:nvPr/>
        </p:nvSpPr>
        <p:spPr>
          <a:xfrm>
            <a:off x="1243036" y="980597"/>
            <a:ext cx="9503995" cy="16737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17900"/>
              </a:buClr>
              <a:buFont typeface="+mj-lt"/>
              <a:buAutoNum type="arabicPeriod"/>
            </a:pP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Can you provide the status of the new and ongoing business development projects</a:t>
            </a: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?</a:t>
            </a:r>
          </a:p>
          <a:p>
            <a:pPr marL="342900" indent="-342900" algn="just">
              <a:lnSpc>
                <a:spcPct val="150000"/>
              </a:lnSpc>
              <a:buClr>
                <a:srgbClr val="017900"/>
              </a:buClr>
              <a:buFont typeface="+mj-lt"/>
              <a:buAutoNum type="arabicPeriod"/>
            </a:pP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Which are the main clients to whom you sell the milk?</a:t>
            </a:r>
          </a:p>
          <a:p>
            <a:pPr marL="342900" indent="-342900" algn="just">
              <a:lnSpc>
                <a:spcPct val="150000"/>
              </a:lnSpc>
              <a:buClr>
                <a:srgbClr val="017900"/>
              </a:buClr>
              <a:buFont typeface="+mj-lt"/>
              <a:buAutoNum type="arabicPeriod"/>
            </a:pP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What events could determine a more pessimistic scenario than the most pessimistic scenario presented by you? (the 4 scenarios)</a:t>
            </a:r>
            <a:endParaRPr lang="en-GB" sz="14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342900" indent="-342900" algn="just">
              <a:lnSpc>
                <a:spcPct val="150000"/>
              </a:lnSpc>
              <a:buClr>
                <a:srgbClr val="017900"/>
              </a:buClr>
              <a:buFont typeface="+mj-lt"/>
              <a:buAutoNum type="arabicPeriod"/>
            </a:pPr>
            <a:endParaRPr lang="en-US" sz="14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15638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7B36A-02F8-6715-65BE-486C7FC6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</a:rPr>
              <a:t>35</a:t>
            </a:fld>
            <a:endParaRPr lang="ro-RO" dirty="0">
              <a:solidFill>
                <a:schemeClr val="bg1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F2AF4F0-F493-A42E-6C0D-887FB017F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960" y="733960"/>
            <a:ext cx="5390079" cy="53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0EDE0-0A3E-F780-3424-6DD1726D18B3}"/>
              </a:ext>
            </a:extLst>
          </p:cNvPr>
          <p:cNvSpPr txBox="1"/>
          <p:nvPr/>
        </p:nvSpPr>
        <p:spPr>
          <a:xfrm>
            <a:off x="1211579" y="420564"/>
            <a:ext cx="864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ACTIVITY – INTEGRATED DAIRY PRODUCTION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phic 8" descr="Cow outline">
            <a:extLst>
              <a:ext uri="{FF2B5EF4-FFF2-40B4-BE49-F238E27FC236}">
                <a16:creationId xmlns:a16="http://schemas.microsoft.com/office/drawing/2014/main" id="{D8B2789E-5C49-4345-2D65-CB018E3D4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174" y="1380353"/>
            <a:ext cx="420195" cy="5286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B4637F-5619-9A43-3B7D-3DD045802717}"/>
              </a:ext>
            </a:extLst>
          </p:cNvPr>
          <p:cNvSpPr txBox="1"/>
          <p:nvPr/>
        </p:nvSpPr>
        <p:spPr>
          <a:xfrm>
            <a:off x="1300256" y="1503053"/>
            <a:ext cx="1487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Zoote</a:t>
            </a:r>
            <a:r>
              <a:rPr lang="en-GB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ro-RO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hni</a:t>
            </a:r>
            <a:r>
              <a:rPr lang="en-GB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</a:t>
            </a:r>
            <a:r>
              <a:rPr lang="en-RO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600" b="1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phic 11" descr="Crops outline">
            <a:extLst>
              <a:ext uri="{FF2B5EF4-FFF2-40B4-BE49-F238E27FC236}">
                <a16:creationId xmlns:a16="http://schemas.microsoft.com/office/drawing/2014/main" id="{23305C7C-C6CD-172F-645A-C7F99CCAD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174" y="1954928"/>
            <a:ext cx="406841" cy="5118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B01C74-B5AC-1FC7-770B-3C5218F3F8C2}"/>
              </a:ext>
            </a:extLst>
          </p:cNvPr>
          <p:cNvSpPr txBox="1"/>
          <p:nvPr/>
        </p:nvSpPr>
        <p:spPr>
          <a:xfrm>
            <a:off x="1300256" y="2012132"/>
            <a:ext cx="2741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Vegetal agricultural production</a:t>
            </a: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Graphic 13" descr="Silo outline">
            <a:extLst>
              <a:ext uri="{FF2B5EF4-FFF2-40B4-BE49-F238E27FC236}">
                <a16:creationId xmlns:a16="http://schemas.microsoft.com/office/drawing/2014/main" id="{A5686CF4-4328-17E2-575B-0E940E323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175" y="2637240"/>
            <a:ext cx="406840" cy="5118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BB09ED-A009-6BEE-4518-182DE6CFD247}"/>
              </a:ext>
            </a:extLst>
          </p:cNvPr>
          <p:cNvSpPr txBox="1"/>
          <p:nvPr/>
        </p:nvSpPr>
        <p:spPr>
          <a:xfrm>
            <a:off x="1300256" y="2798009"/>
            <a:ext cx="2221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Agricultural services</a:t>
            </a:r>
            <a:endParaRPr lang="ro-RO" sz="160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Graphic 15" descr="Warehouse outline">
            <a:extLst>
              <a:ext uri="{FF2B5EF4-FFF2-40B4-BE49-F238E27FC236}">
                <a16:creationId xmlns:a16="http://schemas.microsoft.com/office/drawing/2014/main" id="{FC2C6B92-3216-8B68-0C84-9251B7A8D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7871" y="3279080"/>
            <a:ext cx="359498" cy="4522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EC8861-C296-B2EA-718D-EF5CA21A36E3}"/>
              </a:ext>
            </a:extLst>
          </p:cNvPr>
          <p:cNvSpPr txBox="1"/>
          <p:nvPr/>
        </p:nvSpPr>
        <p:spPr>
          <a:xfrm>
            <a:off x="1317034" y="3327388"/>
            <a:ext cx="1151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</a:t>
            </a:r>
            <a:r>
              <a:rPr lang="en-GB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</a:t>
            </a:r>
            <a:r>
              <a:rPr lang="en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60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Graphic 17" descr="Delivery outline">
            <a:extLst>
              <a:ext uri="{FF2B5EF4-FFF2-40B4-BE49-F238E27FC236}">
                <a16:creationId xmlns:a16="http://schemas.microsoft.com/office/drawing/2014/main" id="{2364D9E9-DE77-4B63-65A1-7124B40970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4862" y="3886346"/>
            <a:ext cx="465515" cy="5856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6E800A-5B7F-1236-D84D-6631BD0B9A23}"/>
              </a:ext>
            </a:extLst>
          </p:cNvPr>
          <p:cNvSpPr txBox="1"/>
          <p:nvPr/>
        </p:nvSpPr>
        <p:spPr>
          <a:xfrm>
            <a:off x="1287004" y="3939318"/>
            <a:ext cx="12843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>
              <a:defRPr sz="16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o-RO">
                <a:solidFill>
                  <a:srgbClr val="202124"/>
                </a:solidFill>
              </a:rPr>
              <a:t>Transport</a:t>
            </a:r>
            <a:r>
              <a:rPr lang="en-RO">
                <a:solidFill>
                  <a:srgbClr val="202124"/>
                </a:solidFill>
              </a:rPr>
              <a:t> </a:t>
            </a:r>
            <a:endParaRPr lang="ro-RO">
              <a:solidFill>
                <a:srgbClr val="202124"/>
              </a:solidFill>
            </a:endParaRPr>
          </a:p>
        </p:txBody>
      </p:sp>
      <p:pic>
        <p:nvPicPr>
          <p:cNvPr id="20" name="Graphic 19" descr="Travel outline">
            <a:extLst>
              <a:ext uri="{FF2B5EF4-FFF2-40B4-BE49-F238E27FC236}">
                <a16:creationId xmlns:a16="http://schemas.microsoft.com/office/drawing/2014/main" id="{723C5AFC-7360-C53F-B3FE-7C6710C718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7871" y="4535242"/>
            <a:ext cx="361819" cy="4552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9FC4F4-4B1A-A1C1-4914-286A9D460FD9}"/>
              </a:ext>
            </a:extLst>
          </p:cNvPr>
          <p:cNvSpPr txBox="1"/>
          <p:nvPr/>
        </p:nvSpPr>
        <p:spPr>
          <a:xfrm>
            <a:off x="1300256" y="4561746"/>
            <a:ext cx="1042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ro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urism</a:t>
            </a:r>
            <a:r>
              <a:rPr lang="en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60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Graphic 21" descr="Boardroom outline">
            <a:extLst>
              <a:ext uri="{FF2B5EF4-FFF2-40B4-BE49-F238E27FC236}">
                <a16:creationId xmlns:a16="http://schemas.microsoft.com/office/drawing/2014/main" id="{F4CF14DA-F880-D732-B716-B60DC79A5B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7837" y="5088056"/>
            <a:ext cx="465514" cy="5856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0F2C96E-1178-97CC-DE9C-2FA150A097E0}"/>
              </a:ext>
            </a:extLst>
          </p:cNvPr>
          <p:cNvSpPr txBox="1"/>
          <p:nvPr/>
        </p:nvSpPr>
        <p:spPr>
          <a:xfrm>
            <a:off x="1287005" y="5157334"/>
            <a:ext cx="25683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and management consulting services</a:t>
            </a:r>
            <a:endParaRPr lang="ro-RO" sz="160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A7A3E-1FF4-1257-9998-D2E580358E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55746" y="1644682"/>
            <a:ext cx="7519702" cy="350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0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A6BC92-9FF9-4D4A-9F43-15DD4F558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843" y="960721"/>
            <a:ext cx="5304315" cy="53737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CC7480-6027-3DB9-EB15-00CA13818C8D}"/>
              </a:ext>
            </a:extLst>
          </p:cNvPr>
          <p:cNvSpPr txBox="1"/>
          <p:nvPr/>
        </p:nvSpPr>
        <p:spPr>
          <a:xfrm>
            <a:off x="7930070" y="2861570"/>
            <a:ext cx="1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8832FF-BC1A-E352-6A62-900B87CC6FB4}"/>
              </a:ext>
            </a:extLst>
          </p:cNvPr>
          <p:cNvSpPr txBox="1"/>
          <p:nvPr/>
        </p:nvSpPr>
        <p:spPr>
          <a:xfrm>
            <a:off x="8013482" y="3216515"/>
            <a:ext cx="2900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,2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B01D6D-3B75-F156-BA52-395FA185C0B8}"/>
              </a:ext>
            </a:extLst>
          </p:cNvPr>
          <p:cNvSpPr txBox="1"/>
          <p:nvPr/>
        </p:nvSpPr>
        <p:spPr>
          <a:xfrm>
            <a:off x="1653052" y="2690146"/>
            <a:ext cx="2608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E858CD-216E-B367-BB3B-3D54B65770D2}"/>
              </a:ext>
            </a:extLst>
          </p:cNvPr>
          <p:cNvSpPr txBox="1"/>
          <p:nvPr/>
        </p:nvSpPr>
        <p:spPr>
          <a:xfrm>
            <a:off x="1638914" y="3002942"/>
            <a:ext cx="4046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6,100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DFCCBF-BF91-34E8-B9CA-68C6A4DB84FC}"/>
              </a:ext>
            </a:extLst>
          </p:cNvPr>
          <p:cNvSpPr txBox="1"/>
          <p:nvPr/>
        </p:nvSpPr>
        <p:spPr>
          <a:xfrm>
            <a:off x="971276" y="4466003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 AGRAR FARM</a:t>
            </a:r>
            <a:endParaRPr lang="en-GB" b="1">
              <a:solidFill>
                <a:srgbClr val="FAA303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8EBAE4-F161-20A8-2494-379708803898}"/>
              </a:ext>
            </a:extLst>
          </p:cNvPr>
          <p:cNvSpPr txBox="1"/>
          <p:nvPr/>
        </p:nvSpPr>
        <p:spPr>
          <a:xfrm>
            <a:off x="533880" y="4854976"/>
            <a:ext cx="3301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dairy cattle &amp;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53,000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liters/day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350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cows milked/hour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FC50C827-3979-4C23-D402-2DF762ED6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648" y="2875899"/>
            <a:ext cx="326422" cy="326422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AA9E85B9-CD8E-D45D-DFD9-E4C96EC8E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94" y="4469618"/>
            <a:ext cx="326422" cy="326422"/>
          </a:xfrm>
          <a:prstGeom prst="rect">
            <a:avLst/>
          </a:prstGeom>
        </p:spPr>
      </p:pic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3AFAC50C-1F3B-E208-F928-9E20DA8C7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630" y="2719814"/>
            <a:ext cx="326422" cy="32642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FEFF14E-4891-B8ED-B01F-1E206CF5B248}"/>
              </a:ext>
            </a:extLst>
          </p:cNvPr>
          <p:cNvSpPr txBox="1"/>
          <p:nvPr/>
        </p:nvSpPr>
        <p:spPr>
          <a:xfrm>
            <a:off x="8562600" y="4433294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PRODLACT FARM</a:t>
            </a:r>
            <a:endParaRPr lang="en-GB" b="1">
              <a:solidFill>
                <a:srgbClr val="FAA303"/>
              </a:solidFill>
            </a:endParaRPr>
          </a:p>
        </p:txBody>
      </p:sp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FF59F62F-CB97-EBB6-8E19-8A5A1D51E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626" y="4410523"/>
            <a:ext cx="326422" cy="32642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BD89CF9-8456-3B3F-879A-B7CFB2E56DDC}"/>
              </a:ext>
            </a:extLst>
          </p:cNvPr>
          <p:cNvSpPr txBox="1"/>
          <p:nvPr/>
        </p:nvSpPr>
        <p:spPr>
          <a:xfrm>
            <a:off x="8606048" y="4792176"/>
            <a:ext cx="330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2,400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young stock animals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Raising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 cattle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and Cut farms </a:t>
            </a:r>
            <a:endParaRPr lang="ro-RO" b="1" dirty="0">
              <a:solidFill>
                <a:srgbClr val="017900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579F733-F1A8-930F-703D-64D8BB386A30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7021D75-9BF8-32D7-5ADB-8B8D1B4DE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DC84F-4F1C-44C7-1B87-C220351438A6}"/>
              </a:ext>
            </a:extLst>
          </p:cNvPr>
          <p:cNvSpPr txBox="1"/>
          <p:nvPr/>
        </p:nvSpPr>
        <p:spPr>
          <a:xfrm>
            <a:off x="1111813" y="407209"/>
            <a:ext cx="10241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FARMS 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 -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Leading Romanian Milk Production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109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C9F2766-0B04-FA49-AF84-8D43200963FB}"/>
              </a:ext>
            </a:extLst>
          </p:cNvPr>
          <p:cNvSpPr/>
          <p:nvPr/>
        </p:nvSpPr>
        <p:spPr>
          <a:xfrm>
            <a:off x="927491" y="1094753"/>
            <a:ext cx="6010188" cy="3108541"/>
          </a:xfrm>
          <a:prstGeom prst="roundRect">
            <a:avLst/>
          </a:prstGeom>
          <a:solidFill>
            <a:srgbClr val="017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41535" y="403149"/>
            <a:ext cx="10484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IN THE CAPITAL MARKET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Recognised Internationally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5C664-0742-C38F-B58C-758C579FF1C3}"/>
              </a:ext>
            </a:extLst>
          </p:cNvPr>
          <p:cNvSpPr txBox="1"/>
          <p:nvPr/>
        </p:nvSpPr>
        <p:spPr>
          <a:xfrm>
            <a:off x="997011" y="1107288"/>
            <a:ext cx="575200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isted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the Bucharest Stock Exchange,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 since February 2, 2022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+131% share price performance on June 28, 2024, compared to June 30, 2023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en-GB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 included in the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BETAeRO and MSCI Frontier Small Cap and MSCI Romania Small Cap indices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ro-RO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2.500</a:t>
            </a:r>
            <a:r>
              <a:rPr lang="ro-RO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shareholders</a:t>
            </a:r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defRPr/>
            </a:pPr>
            <a:endParaRPr lang="ro-RO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Market-Making services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provided by BRK Financial Group</a:t>
            </a:r>
            <a:endParaRPr lang="ro-RO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64CB24-CD16-0B22-184E-A8F077163317}"/>
              </a:ext>
            </a:extLst>
          </p:cNvPr>
          <p:cNvSpPr txBox="1"/>
          <p:nvPr/>
        </p:nvSpPr>
        <p:spPr>
          <a:xfrm>
            <a:off x="7237052" y="1247152"/>
            <a:ext cx="38215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Analyst</a:t>
            </a:r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</a:t>
            </a:r>
            <a:r>
              <a:rPr lang="en-US" sz="1400" b="1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DN share</a:t>
            </a:r>
            <a:endParaRPr lang="ro-RO" sz="14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defRPr/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BRK Financial Group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August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7th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updated 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</a:t>
            </a: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1.8460, up from RON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0.91</a:t>
            </a: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estimated in June 2023 report.</a:t>
            </a:r>
          </a:p>
          <a:p>
            <a:pPr algn="just">
              <a:defRPr/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defRPr/>
            </a:pPr>
            <a:r>
              <a:rPr lang="en-GB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 Transaction – </a:t>
            </a: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June 24th, updated target price to 1.8074 RON, up from RON 1.6922 estimated in the December 2023 report.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2FDDB9-DC62-2E65-584A-EFDA2394EC8F}"/>
              </a:ext>
            </a:extLst>
          </p:cNvPr>
          <p:cNvSpPr txBox="1"/>
          <p:nvPr/>
        </p:nvSpPr>
        <p:spPr>
          <a:xfrm>
            <a:off x="1041535" y="4290433"/>
            <a:ext cx="493664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Recognition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the second VEKTOR by ARIR evaluation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has been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nominated for IR Magazine E</a:t>
            </a:r>
            <a:r>
              <a:rPr lang="en-GB" sz="1400" b="1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urope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Awards 2024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becomes ARIR's Associate Member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5ED200E-F2CD-6573-C70D-445A3DA0605E}"/>
              </a:ext>
            </a:extLst>
          </p:cNvPr>
          <p:cNvCxnSpPr>
            <a:cxnSpLocks/>
          </p:cNvCxnSpPr>
          <p:nvPr/>
        </p:nvCxnSpPr>
        <p:spPr>
          <a:xfrm>
            <a:off x="7287952" y="1568243"/>
            <a:ext cx="3791034" cy="0"/>
          </a:xfrm>
          <a:prstGeom prst="line">
            <a:avLst/>
          </a:prstGeom>
          <a:ln w="1905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60AFBA-192A-83D3-2FF4-636C2B1E791D}"/>
              </a:ext>
            </a:extLst>
          </p:cNvPr>
          <p:cNvCxnSpPr>
            <a:cxnSpLocks/>
          </p:cNvCxnSpPr>
          <p:nvPr/>
        </p:nvCxnSpPr>
        <p:spPr>
          <a:xfrm>
            <a:off x="1119549" y="4545593"/>
            <a:ext cx="3791034" cy="0"/>
          </a:xfrm>
          <a:prstGeom prst="line">
            <a:avLst/>
          </a:prstGeom>
          <a:ln w="1905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871AF779-7A1C-893D-EA8D-1C41B3739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438" y="4286240"/>
            <a:ext cx="403013" cy="403013"/>
          </a:xfrm>
          <a:prstGeom prst="rect">
            <a:avLst/>
          </a:prstGeom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787702F4-E3C7-EBC0-E885-082BA642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787" y="1318819"/>
            <a:ext cx="403013" cy="403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060728-7183-6A2F-D401-1BBA19B0AF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22" r="2922"/>
          <a:stretch/>
        </p:blipFill>
        <p:spPr>
          <a:xfrm>
            <a:off x="7425746" y="5111487"/>
            <a:ext cx="1951165" cy="1361250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B5F269-2127-BE37-722D-C8DA8C164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5081" y="3644466"/>
            <a:ext cx="1432365" cy="2824803"/>
          </a:xfrm>
          <a:prstGeom prst="roundRect">
            <a:avLst/>
          </a:prstGeom>
        </p:spPr>
      </p:pic>
      <p:pic>
        <p:nvPicPr>
          <p:cNvPr id="11" name="Picture 10" descr="A person and person holding awards&#10;&#10;Description automatically generated">
            <a:extLst>
              <a:ext uri="{FF2B5EF4-FFF2-40B4-BE49-F238E27FC236}">
                <a16:creationId xmlns:a16="http://schemas.microsoft.com/office/drawing/2014/main" id="{33631C33-E668-C19D-BF78-7E47B389D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8506" y="3668501"/>
            <a:ext cx="1918405" cy="127647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1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667352-62E5-B914-E5D0-E0184A7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</a:rPr>
              <a:t>7</a:t>
            </a:fld>
            <a:endParaRPr lang="ro-RO" dirty="0">
              <a:solidFill>
                <a:schemeClr val="bg1"/>
              </a:solidFill>
            </a:endParaRPr>
          </a:p>
        </p:txBody>
      </p:sp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ws in a barn&#10;&#10;Description automatically generated with low confidence">
            <a:extLst>
              <a:ext uri="{FF2B5EF4-FFF2-40B4-BE49-F238E27FC236}">
                <a16:creationId xmlns:a16="http://schemas.microsoft.com/office/drawing/2014/main" id="{A8F90D17-AFB1-6E57-C9C4-491844161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05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Badge outline">
            <a:extLst>
              <a:ext uri="{FF2B5EF4-FFF2-40B4-BE49-F238E27FC236}">
                <a16:creationId xmlns:a16="http://schemas.microsoft.com/office/drawing/2014/main" id="{1E3752DE-B69B-4562-4A3B-E849810F6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180" y="211725"/>
            <a:ext cx="2282276" cy="2282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CE63C-E0EA-37DB-F51E-302670614398}"/>
              </a:ext>
            </a:extLst>
          </p:cNvPr>
          <p:cNvSpPr txBox="1"/>
          <p:nvPr/>
        </p:nvSpPr>
        <p:spPr>
          <a:xfrm>
            <a:off x="346675" y="2705725"/>
            <a:ext cx="33951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6M 202</a:t>
            </a:r>
            <a:r>
              <a:rPr lang="en-GB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o-RO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</a:t>
            </a:r>
          </a:p>
          <a:p>
            <a:r>
              <a:rPr lang="ro-RO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1B24A-B490-347A-3C59-4001FF302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8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173873" y="136525"/>
            <a:ext cx="809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PERFORMANCE INDICATORS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Continued Strengthening of EBITDA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9B21094-4614-D5CE-AEF9-1DDDE48CCD8E}"/>
              </a:ext>
            </a:extLst>
          </p:cNvPr>
          <p:cNvGrpSpPr/>
          <p:nvPr/>
        </p:nvGrpSpPr>
        <p:grpSpPr>
          <a:xfrm>
            <a:off x="8399587" y="3830530"/>
            <a:ext cx="2810208" cy="1656302"/>
            <a:chOff x="1113334" y="1717775"/>
            <a:chExt cx="2810208" cy="165630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E0E0D9-6B25-E8DB-9351-75EC8C7BDB47}"/>
                </a:ext>
              </a:extLst>
            </p:cNvPr>
            <p:cNvSpPr txBox="1"/>
            <p:nvPr/>
          </p:nvSpPr>
          <p:spPr>
            <a:xfrm>
              <a:off x="1298833" y="1717775"/>
              <a:ext cx="24392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EQUITY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781C06-91F6-C181-B4CF-C8EFC2079D36}"/>
                </a:ext>
              </a:extLst>
            </p:cNvPr>
            <p:cNvSpPr txBox="1"/>
            <p:nvPr/>
          </p:nvSpPr>
          <p:spPr>
            <a:xfrm>
              <a:off x="1113334" y="2112193"/>
              <a:ext cx="281020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RON 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48.12 mil.</a:t>
              </a:r>
            </a:p>
            <a:p>
              <a:pPr algn="ctr"/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+1</a:t>
              </a:r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r>
                <a:rPr lang="ro-RO" sz="1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  <a:p>
              <a:pPr algn="ctr"/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Vs 31.1</a:t>
              </a:r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.202</a:t>
              </a:r>
              <a:r>
                <a:rPr lang="en-GB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ro-RO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5101EBB-29A7-FAEB-4B6F-D92768154803}"/>
              </a:ext>
            </a:extLst>
          </p:cNvPr>
          <p:cNvCxnSpPr>
            <a:cxnSpLocks/>
          </p:cNvCxnSpPr>
          <p:nvPr/>
        </p:nvCxnSpPr>
        <p:spPr>
          <a:xfrm flipV="1">
            <a:off x="1000742" y="2867506"/>
            <a:ext cx="10190516" cy="25191"/>
          </a:xfrm>
          <a:prstGeom prst="line">
            <a:avLst/>
          </a:prstGeom>
          <a:ln w="28575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2B3B034-D6FE-16AD-6BDC-4A8F51272AC8}"/>
              </a:ext>
            </a:extLst>
          </p:cNvPr>
          <p:cNvGrpSpPr/>
          <p:nvPr/>
        </p:nvGrpSpPr>
        <p:grpSpPr>
          <a:xfrm>
            <a:off x="1290690" y="1572980"/>
            <a:ext cx="3446176" cy="1272261"/>
            <a:chOff x="909763" y="1879227"/>
            <a:chExt cx="2756440" cy="127226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ECC24D7-3D0C-A309-F352-1FB0C3AF1454}"/>
                </a:ext>
              </a:extLst>
            </p:cNvPr>
            <p:cNvSpPr txBox="1"/>
            <p:nvPr/>
          </p:nvSpPr>
          <p:spPr>
            <a:xfrm>
              <a:off x="1137437" y="1879227"/>
              <a:ext cx="22098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TURNOVER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9B8CE0-2288-0A55-ADC9-5FA2EC532E79}"/>
                </a:ext>
              </a:extLst>
            </p:cNvPr>
            <p:cNvSpPr txBox="1"/>
            <p:nvPr/>
          </p:nvSpPr>
          <p:spPr>
            <a:xfrm>
              <a:off x="909763" y="2258936"/>
              <a:ext cx="275644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RON 8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3.2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 mil.</a:t>
              </a:r>
            </a:p>
            <a:p>
              <a:pPr algn="ctr"/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</a:t>
              </a:r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</a:p>
            <a:p>
              <a:pPr algn="ctr"/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Vs </a:t>
              </a:r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H1 2023</a:t>
              </a:r>
              <a:endPara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6A59D9A-A27E-B0E8-EDA9-3EC2F07BE491}"/>
              </a:ext>
            </a:extLst>
          </p:cNvPr>
          <p:cNvGrpSpPr/>
          <p:nvPr/>
        </p:nvGrpSpPr>
        <p:grpSpPr>
          <a:xfrm>
            <a:off x="4988141" y="1573675"/>
            <a:ext cx="3178933" cy="1268966"/>
            <a:chOff x="1123519" y="1881946"/>
            <a:chExt cx="2405908" cy="126896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A7A8B5C-1E2B-9127-7506-1AE34C4FA1CD}"/>
                </a:ext>
              </a:extLst>
            </p:cNvPr>
            <p:cNvSpPr txBox="1"/>
            <p:nvPr/>
          </p:nvSpPr>
          <p:spPr>
            <a:xfrm>
              <a:off x="1197246" y="1881946"/>
              <a:ext cx="22098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NET PROFIT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B5EF1A0-AF9A-DD31-B3E6-8C0F2D97BCFD}"/>
                </a:ext>
              </a:extLst>
            </p:cNvPr>
            <p:cNvSpPr txBox="1"/>
            <p:nvPr/>
          </p:nvSpPr>
          <p:spPr>
            <a:xfrm>
              <a:off x="1123519" y="2258360"/>
              <a:ext cx="240590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RON 15.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 mil.</a:t>
              </a:r>
            </a:p>
            <a:p>
              <a:pPr algn="ctr"/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(0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6)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 </a:t>
              </a:r>
            </a:p>
            <a:p>
              <a:pPr algn="ctr"/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Vs </a:t>
              </a:r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H1 2023</a:t>
              </a:r>
              <a:endParaRPr lang="ro-RO" sz="24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44C9DFF-BD6B-119F-8D26-867D835C288C}"/>
              </a:ext>
            </a:extLst>
          </p:cNvPr>
          <p:cNvGrpSpPr/>
          <p:nvPr/>
        </p:nvGrpSpPr>
        <p:grpSpPr>
          <a:xfrm>
            <a:off x="1433429" y="3830530"/>
            <a:ext cx="2825501" cy="1672139"/>
            <a:chOff x="1174242" y="1848105"/>
            <a:chExt cx="2825501" cy="1672139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C8860F7-2AC1-DFA2-037D-0C15B8F7A30C}"/>
                </a:ext>
              </a:extLst>
            </p:cNvPr>
            <p:cNvSpPr txBox="1"/>
            <p:nvPr/>
          </p:nvSpPr>
          <p:spPr>
            <a:xfrm>
              <a:off x="1364678" y="1848105"/>
              <a:ext cx="24446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NET ASSET</a:t>
              </a:r>
              <a:r>
                <a:rPr lang="en-US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</a:t>
              </a:r>
              <a:endPara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D3A5775-5E2A-441E-7917-92354CD6C6F5}"/>
                </a:ext>
              </a:extLst>
            </p:cNvPr>
            <p:cNvSpPr txBox="1"/>
            <p:nvPr/>
          </p:nvSpPr>
          <p:spPr>
            <a:xfrm>
              <a:off x="1174242" y="2258360"/>
              <a:ext cx="2825501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RON 250.46 mil.</a:t>
              </a:r>
            </a:p>
            <a:p>
              <a:pPr algn="ctr"/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+8%</a:t>
              </a:r>
            </a:p>
            <a:p>
              <a:pPr algn="ctr"/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Vs 31.1</a:t>
              </a:r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.2023</a:t>
              </a:r>
            </a:p>
            <a:p>
              <a:pPr algn="ctr"/>
              <a:endParaRPr lang="ro-RO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ACA27C6-A5FE-AF38-A62E-75DB5FC0D310}"/>
              </a:ext>
            </a:extLst>
          </p:cNvPr>
          <p:cNvGrpSpPr/>
          <p:nvPr/>
        </p:nvGrpSpPr>
        <p:grpSpPr>
          <a:xfrm>
            <a:off x="5024564" y="3832486"/>
            <a:ext cx="2763564" cy="1670183"/>
            <a:chOff x="1265554" y="1784712"/>
            <a:chExt cx="2763564" cy="167018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9BB8AB8-089F-5120-3667-B0502AE3A482}"/>
                </a:ext>
              </a:extLst>
            </p:cNvPr>
            <p:cNvSpPr txBox="1"/>
            <p:nvPr/>
          </p:nvSpPr>
          <p:spPr>
            <a:xfrm>
              <a:off x="1265554" y="1784712"/>
              <a:ext cx="27635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TOTAL ASSETS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E782B3A-70AB-06A0-DD45-05004A473094}"/>
                </a:ext>
              </a:extLst>
            </p:cNvPr>
            <p:cNvSpPr txBox="1"/>
            <p:nvPr/>
          </p:nvSpPr>
          <p:spPr>
            <a:xfrm>
              <a:off x="1326547" y="2193011"/>
              <a:ext cx="2702571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RON 328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75 mil.</a:t>
              </a:r>
              <a:endParaRPr lang="ro-RO" sz="12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+7% </a:t>
              </a:r>
            </a:p>
            <a:p>
              <a:pPr algn="ctr"/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Vs 31.1</a:t>
              </a:r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.202</a:t>
              </a:r>
              <a:r>
                <a:rPr lang="en-GB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0B0DBC7-90A0-65B1-3C19-65D60F58CE25}"/>
              </a:ext>
            </a:extLst>
          </p:cNvPr>
          <p:cNvGrpSpPr/>
          <p:nvPr/>
        </p:nvGrpSpPr>
        <p:grpSpPr>
          <a:xfrm>
            <a:off x="8369791" y="1564473"/>
            <a:ext cx="2821467" cy="1281097"/>
            <a:chOff x="1123518" y="1871877"/>
            <a:chExt cx="2616958" cy="122580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B098224-9995-6EB9-C70D-11800EB6F3E4}"/>
                </a:ext>
              </a:extLst>
            </p:cNvPr>
            <p:cNvSpPr txBox="1"/>
            <p:nvPr/>
          </p:nvSpPr>
          <p:spPr>
            <a:xfrm>
              <a:off x="1327096" y="1871877"/>
              <a:ext cx="2209800" cy="309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EBITDA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9B8EC86-6748-B64B-34FB-B6B2880FF50E}"/>
                </a:ext>
              </a:extLst>
            </p:cNvPr>
            <p:cNvSpPr txBox="1"/>
            <p:nvPr/>
          </p:nvSpPr>
          <p:spPr>
            <a:xfrm>
              <a:off x="1123518" y="2243654"/>
              <a:ext cx="2616958" cy="85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RON </a:t>
              </a:r>
              <a:r>
                <a:rPr lang="en-US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mil.</a:t>
              </a:r>
            </a:p>
            <a:p>
              <a:pPr algn="ctr"/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</a:t>
              </a:r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Vs </a:t>
              </a:r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H1 </a:t>
              </a:r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</a:t>
              </a:r>
              <a:r>
                <a:rPr lang="en-GB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70F4E99-524F-E242-8E46-906CB890D9F1}"/>
              </a:ext>
            </a:extLst>
          </p:cNvPr>
          <p:cNvCxnSpPr>
            <a:cxnSpLocks/>
          </p:cNvCxnSpPr>
          <p:nvPr/>
        </p:nvCxnSpPr>
        <p:spPr>
          <a:xfrm flipV="1">
            <a:off x="992637" y="5230762"/>
            <a:ext cx="10190516" cy="25191"/>
          </a:xfrm>
          <a:prstGeom prst="line">
            <a:avLst/>
          </a:prstGeom>
          <a:ln w="28575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11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41535" y="388146"/>
            <a:ext cx="1092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PERFORMANCE INDICATORS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-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Turnover Growing, Slight Fall in Net Profit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45E0BE3-AE98-D317-7E1F-4C9D894BC7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0816648"/>
              </p:ext>
            </p:extLst>
          </p:nvPr>
        </p:nvGraphicFramePr>
        <p:xfrm>
          <a:off x="1464350" y="2245439"/>
          <a:ext cx="2202649" cy="362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D6CC02A-905E-B6BC-8C34-3C18CFBC3C8A}"/>
              </a:ext>
            </a:extLst>
          </p:cNvPr>
          <p:cNvSpPr txBox="1"/>
          <p:nvPr/>
        </p:nvSpPr>
        <p:spPr>
          <a:xfrm>
            <a:off x="1295152" y="1565316"/>
            <a:ext cx="2762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TURNOVER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F5AB81-EE2D-3358-3723-3F6CE493799F}"/>
              </a:ext>
            </a:extLst>
          </p:cNvPr>
          <p:cNvSpPr/>
          <p:nvPr/>
        </p:nvSpPr>
        <p:spPr>
          <a:xfrm>
            <a:off x="964964" y="1334621"/>
            <a:ext cx="3423127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4A3C09-A8B3-CE78-621E-BFCEE03ADE16}"/>
              </a:ext>
            </a:extLst>
          </p:cNvPr>
          <p:cNvSpPr/>
          <p:nvPr/>
        </p:nvSpPr>
        <p:spPr>
          <a:xfrm>
            <a:off x="4503502" y="1334621"/>
            <a:ext cx="3423127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89A2DC-0E5E-DE68-9111-BCAB680FC110}"/>
              </a:ext>
            </a:extLst>
          </p:cNvPr>
          <p:cNvSpPr/>
          <p:nvPr/>
        </p:nvSpPr>
        <p:spPr>
          <a:xfrm>
            <a:off x="8042040" y="1322274"/>
            <a:ext cx="3423127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803A03-B7C3-6B20-38FC-1DADB9B53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886" y="1466679"/>
            <a:ext cx="430741" cy="501354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71DF70F-3832-6D9A-AA7F-44091E308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389212"/>
              </p:ext>
            </p:extLst>
          </p:nvPr>
        </p:nvGraphicFramePr>
        <p:xfrm>
          <a:off x="5087846" y="2053360"/>
          <a:ext cx="2202649" cy="3851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EDA2D4F-A22E-38E5-F4A4-E03888C97943}"/>
              </a:ext>
            </a:extLst>
          </p:cNvPr>
          <p:cNvSpPr txBox="1"/>
          <p:nvPr/>
        </p:nvSpPr>
        <p:spPr>
          <a:xfrm>
            <a:off x="4807795" y="1561372"/>
            <a:ext cx="2762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EBITDA</a:t>
            </a:r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D32F34-49E5-D413-0317-C3CFF15871CA}"/>
              </a:ext>
            </a:extLst>
          </p:cNvPr>
          <p:cNvSpPr txBox="1"/>
          <p:nvPr/>
        </p:nvSpPr>
        <p:spPr>
          <a:xfrm>
            <a:off x="8394065" y="1550156"/>
            <a:ext cx="2762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PROFIT</a:t>
            </a:r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B3719F-1658-4F5B-DF97-D65DD9CB1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953" y="1466678"/>
            <a:ext cx="430741" cy="501354"/>
          </a:xfrm>
          <a:prstGeom prst="rect">
            <a:avLst/>
          </a:prstGeom>
        </p:spPr>
      </p:pic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54A677B-3B58-2DDF-C86D-8E024C965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2861585"/>
              </p:ext>
            </p:extLst>
          </p:nvPr>
        </p:nvGraphicFramePr>
        <p:xfrm>
          <a:off x="8616766" y="2063826"/>
          <a:ext cx="2202649" cy="3851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F0F61EA-8FED-05F0-0E0A-D4C6EBC32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546064" y="1465287"/>
            <a:ext cx="430741" cy="50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64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2497</Words>
  <Application>Microsoft Office PowerPoint</Application>
  <PresentationFormat>Widescreen</PresentationFormat>
  <Paragraphs>472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Courier New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Sarca G V Andreea</dc:creator>
  <cp:lastModifiedBy>Angelescu Gabriel</cp:lastModifiedBy>
  <cp:revision>108</cp:revision>
  <cp:lastPrinted>2024-08-29T11:40:57Z</cp:lastPrinted>
  <dcterms:created xsi:type="dcterms:W3CDTF">2022-09-22T10:57:14Z</dcterms:created>
  <dcterms:modified xsi:type="dcterms:W3CDTF">2024-09-03T08:09:48Z</dcterms:modified>
</cp:coreProperties>
</file>