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1_8E82528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A1_45FA9874.xml" ContentType="application/vnd.ms-powerpoint.comment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260" r:id="rId3"/>
    <p:sldId id="388" r:id="rId4"/>
    <p:sldId id="334" r:id="rId5"/>
    <p:sldId id="421" r:id="rId6"/>
    <p:sldId id="386" r:id="rId7"/>
    <p:sldId id="282" r:id="rId8"/>
    <p:sldId id="270" r:id="rId9"/>
    <p:sldId id="426" r:id="rId10"/>
    <p:sldId id="285" r:id="rId11"/>
    <p:sldId id="286" r:id="rId12"/>
    <p:sldId id="287" r:id="rId13"/>
    <p:sldId id="268" r:id="rId14"/>
    <p:sldId id="269" r:id="rId15"/>
    <p:sldId id="289" r:id="rId16"/>
    <p:sldId id="428" r:id="rId17"/>
    <p:sldId id="429" r:id="rId18"/>
    <p:sldId id="430" r:id="rId19"/>
    <p:sldId id="283" r:id="rId20"/>
    <p:sldId id="417" r:id="rId21"/>
    <p:sldId id="418" r:id="rId22"/>
    <p:sldId id="419" r:id="rId23"/>
    <p:sldId id="401" r:id="rId24"/>
    <p:sldId id="420" r:id="rId25"/>
    <p:sldId id="369" r:id="rId26"/>
    <p:sldId id="427" r:id="rId27"/>
    <p:sldId id="279" r:id="rId28"/>
    <p:sldId id="354" r:id="rId29"/>
  </p:sldIdLst>
  <p:sldSz cx="12192000" cy="6858000"/>
  <p:notesSz cx="6797675" cy="9929813"/>
  <p:defaultText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BB911C-0A44-C896-CDCC-E01802C0F531}" name="Daniela Aldescu (VERTIK)" initials="DA" userId="S::daldescu@vertikgroup.eu::02d38be3-87d1-4341-8ad8-edc61badf429" providerId="AD"/>
  <p188:author id="{995AAE73-41A5-5F4A-90F2-78712119BC4D}" name="Madalina Stanciu (VERTIK)" initials="MS" userId="S::mstanciu@vertikgroup.eu::157a72c8-8b27-47d4-b9cb-f3f78052c39d" providerId="AD"/>
  <p188:author id="{9C8C80DC-2737-02BA-F895-19F59F914A3F}" name="Andreea Irimia (VERTIK)" initials="AI(" userId="S::airimia@vertikgroup.eu::6c309c73-671a-4d5b-9066-d3ab3cc5db4f" providerId="AD"/>
  <p188:author id="{2BABA9DC-31B2-83D5-6A8D-FB75AEE4CD03}" name="Vlad Obreja (VERTIK)" initials="VO" userId="S::vobreja@vertikgroup.eu::3ed25790-2a98-4d36-b70f-54f9ca63ce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24F"/>
    <a:srgbClr val="FAA303"/>
    <a:srgbClr val="017900"/>
    <a:srgbClr val="3C4245"/>
    <a:srgbClr val="6A7D93"/>
    <a:srgbClr val="9E98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D26E8-4112-4166-88C3-CF200AB265FA}" v="3" dt="2024-05-29T06:21:01.013"/>
    <p1510:client id="{E5F9933E-D4CA-4745-A326-78EC54977D1F}" v="20" dt="2024-05-29T07:45:28.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2"/>
  </p:normalViewPr>
  <p:slideViewPr>
    <p:cSldViewPr snapToGrid="0">
      <p:cViewPr varScale="1">
        <p:scale>
          <a:sx n="66" d="100"/>
          <a:sy n="66" d="100"/>
        </p:scale>
        <p:origin x="297" y="39"/>
      </p:cViewPr>
      <p:guideLst/>
    </p:cSldViewPr>
  </p:slideViewPr>
  <p:notesTextViewPr>
    <p:cViewPr>
      <p:scale>
        <a:sx n="1" d="1"/>
        <a:sy n="1" d="1"/>
      </p:scale>
      <p:origin x="0" y="0"/>
    </p:cViewPr>
  </p:notesTextViewPr>
  <p:sorterViewPr>
    <p:cViewPr>
      <p:scale>
        <a:sx n="100" d="100"/>
        <a:sy n="100" d="100"/>
      </p:scale>
      <p:origin x="0" y="-3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comments/modernComment_121_8E82528D.xml><?xml version="1.0" encoding="utf-8"?>
<p188:cmLst xmlns:a="http://schemas.openxmlformats.org/drawingml/2006/main" xmlns:r="http://schemas.openxmlformats.org/officeDocument/2006/relationships" xmlns:p188="http://schemas.microsoft.com/office/powerpoint/2018/8/main">
  <p188:cm id="{34B85A1F-AA3D-46F3-895A-8AD3E48B7706}" authorId="{E2BB911C-0A44-C896-CDCC-E01802C0F531}" created="2024-05-29T06:22:28.194">
    <pc:sldMkLst xmlns:pc="http://schemas.microsoft.com/office/powerpoint/2013/main/command">
      <pc:docMk/>
      <pc:sldMk cId="2390905485" sldId="289"/>
    </pc:sldMkLst>
    <p188:txBody>
      <a:bodyPr/>
      <a:lstStyle/>
      <a:p>
        <a:r>
          <a:rPr lang="en-US"/>
          <a:t>@DN can you provide updated info or any analysis that you have or do you want us to prepare sth? We recommend adding some info considering also the evolution of the milk price</a:t>
        </a:r>
      </a:p>
    </p188:txBody>
  </p188:cm>
</p188:cmLst>
</file>

<file path=ppt/comments/modernComment_1A1_45FA9874.xml><?xml version="1.0" encoding="utf-8"?>
<p188:cmLst xmlns:a="http://schemas.openxmlformats.org/drawingml/2006/main" xmlns:r="http://schemas.openxmlformats.org/officeDocument/2006/relationships" xmlns:p188="http://schemas.microsoft.com/office/powerpoint/2018/8/main">
  <p188:cm id="{605CE31B-44A8-45E7-9C0B-06104D526BDA}" authorId="{E2BB911C-0A44-C896-CDCC-E01802C0F531}" created="2024-05-29T07:53:26.116">
    <ac:deMkLst xmlns:ac="http://schemas.microsoft.com/office/drawing/2013/main/command">
      <pc:docMk xmlns:pc="http://schemas.microsoft.com/office/powerpoint/2013/main/command"/>
      <pc:sldMk xmlns:pc="http://schemas.microsoft.com/office/powerpoint/2013/main/command" cId="1174050932" sldId="417"/>
      <ac:spMk id="29" creationId="{D7BB1E41-7C3B-13E2-7A8C-0C6F208D6CB2}"/>
    </ac:deMkLst>
    <p188:txBody>
      <a:bodyPr/>
      <a:lstStyle/>
      <a:p>
        <a:r>
          <a:rPr lang="en-US"/>
          <a:t>In the report publish solar panels project is not anymore mentioned. Should we keep it?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867E30-2FCE-4876-9EC8-E00067211D9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D19FBCF-81A6-404D-B4B0-A2F7D019541A}">
      <dgm:prSet/>
      <dgm:spPr>
        <a:ln>
          <a:solidFill>
            <a:srgbClr val="017900"/>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OVER 300.000 LITERS PER DAY</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67D6569-F9EF-4DCB-81DE-546EE17AA92F}" type="parTrans" cxnId="{7242A124-D0F9-4FA7-9E7C-D38C37CBFDD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D27EE59-C865-44BF-BE55-6CDFAD5660C1}" type="sibTrans" cxnId="{7242A124-D0F9-4FA7-9E7C-D38C37CBFDD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793398D-5C17-40BF-8062-71E44A81AEBE}">
      <dgm:prSet/>
      <dgm:spPr>
        <a:ln>
          <a:solidFill>
            <a:srgbClr val="017900"/>
          </a:solidFill>
        </a:ln>
      </dgm:spPr>
      <dgm:t>
        <a:bodyPr/>
        <a:lstStyle/>
        <a:p>
          <a:r>
            <a:rPr lang="en-US" b="0">
              <a:latin typeface="Open Sans" panose="020B0606030504020204" pitchFamily="34" charset="0"/>
              <a:ea typeface="Open Sans" panose="020B0606030504020204" pitchFamily="34" charset="0"/>
              <a:cs typeface="Open Sans" panose="020B0606030504020204" pitchFamily="34" charset="0"/>
            </a:rPr>
            <a:t> </a:t>
          </a:r>
          <a:r>
            <a:rPr lang="en-US" b="1">
              <a:latin typeface="Open Sans" panose="020B0606030504020204" pitchFamily="34" charset="0"/>
              <a:ea typeface="Open Sans" panose="020B0606030504020204" pitchFamily="34" charset="0"/>
              <a:cs typeface="Open Sans" panose="020B0606030504020204" pitchFamily="34" charset="0"/>
            </a:rPr>
            <a:t>THE 4 DAIRY FARMS WILL PRODUCE OVER </a:t>
          </a:r>
          <a:r>
            <a:rPr lang="en-US" b="1" i="1" u="sng">
              <a:latin typeface="Open Sans" panose="020B0606030504020204" pitchFamily="34" charset="0"/>
              <a:ea typeface="Open Sans" panose="020B0606030504020204" pitchFamily="34" charset="0"/>
              <a:cs typeface="Open Sans" panose="020B0606030504020204" pitchFamily="34" charset="0"/>
            </a:rPr>
            <a:t>100 MILLION </a:t>
          </a:r>
          <a:r>
            <a:rPr lang="en-US" b="1">
              <a:latin typeface="Open Sans" panose="020B0606030504020204" pitchFamily="34" charset="0"/>
              <a:ea typeface="Open Sans" panose="020B0606030504020204" pitchFamily="34" charset="0"/>
              <a:cs typeface="Open Sans" panose="020B0606030504020204" pitchFamily="34" charset="0"/>
            </a:rPr>
            <a:t>LITERS OF MILK ANNUALLY </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C4B8B12-6DB0-44A4-82AF-148CD816FFB2}" type="parTrans" cxnId="{BD0F420A-911B-43D4-A727-1711BD66C67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FBA5B39-AFA6-43CA-90CB-F70C993E7BE4}" type="sibTrans" cxnId="{BD0F420A-911B-43D4-A727-1711BD66C67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B5B6B65-C98C-43B0-8BE5-D60CD0561DAE}">
      <dgm:prSet/>
      <dgm:spPr>
        <a:ln>
          <a:solidFill>
            <a:srgbClr val="017900"/>
          </a:solidFill>
        </a:ln>
      </dgm:spPr>
      <dgm:t>
        <a:bodyPr/>
        <a:lstStyle/>
        <a:p>
          <a:r>
            <a:rPr lang="en-US" b="0">
              <a:latin typeface="Open Sans" panose="020B0606030504020204" pitchFamily="34" charset="0"/>
              <a:ea typeface="Open Sans" panose="020B0606030504020204" pitchFamily="34" charset="0"/>
              <a:cs typeface="Open Sans" panose="020B0606030504020204" pitchFamily="34" charset="0"/>
            </a:rPr>
            <a:t> </a:t>
          </a:r>
          <a:r>
            <a:rPr lang="en-RO" b="1">
              <a:latin typeface="Open Sans" panose="020B0606030504020204" pitchFamily="34" charset="0"/>
              <a:ea typeface="Open Sans" panose="020B0606030504020204" pitchFamily="34" charset="0"/>
              <a:cs typeface="Open Sans" panose="020B0606030504020204" pitchFamily="34" charset="0"/>
            </a:rPr>
            <a:t>A HERD OF APPROX 20.000 DAIRY COWS AND YOUNG STOCK </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CC901E4-0F44-4DDE-80A9-0C72C4BBE1AF}" type="parTrans" cxnId="{4411D60D-BC2E-4404-A2CA-F4AF6398A03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8B13CFD-58D2-46E0-AAA2-6E0F0D0F91B7}" type="sibTrans" cxnId="{4411D60D-BC2E-4404-A2CA-F4AF6398A03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3C56AFE-A7E5-400A-9571-71F14AF7FFF5}" type="pres">
      <dgm:prSet presAssocID="{E9867E30-2FCE-4876-9EC8-E00067211D91}" presName="hierChild1" presStyleCnt="0">
        <dgm:presLayoutVars>
          <dgm:chPref val="1"/>
          <dgm:dir/>
          <dgm:animOne val="branch"/>
          <dgm:animLvl val="lvl"/>
          <dgm:resizeHandles/>
        </dgm:presLayoutVars>
      </dgm:prSet>
      <dgm:spPr/>
    </dgm:pt>
    <dgm:pt modelId="{18F46BC4-4BA8-4FBC-BCA6-070135FB235A}" type="pres">
      <dgm:prSet presAssocID="{3D19FBCF-81A6-404D-B4B0-A2F7D019541A}" presName="hierRoot1" presStyleCnt="0"/>
      <dgm:spPr/>
    </dgm:pt>
    <dgm:pt modelId="{FCE7F6F8-5EFE-4D27-80D8-52F1D140CF72}" type="pres">
      <dgm:prSet presAssocID="{3D19FBCF-81A6-404D-B4B0-A2F7D019541A}" presName="composite" presStyleCnt="0"/>
      <dgm:spPr/>
    </dgm:pt>
    <dgm:pt modelId="{01A8387B-AD31-46BC-9723-811EB63121D3}" type="pres">
      <dgm:prSet presAssocID="{3D19FBCF-81A6-404D-B4B0-A2F7D019541A}" presName="background" presStyleLbl="node0" presStyleIdx="0" presStyleCnt="3"/>
      <dgm:spPr>
        <a:solidFill>
          <a:srgbClr val="FAA303"/>
        </a:solidFill>
      </dgm:spPr>
    </dgm:pt>
    <dgm:pt modelId="{3A5345AC-AB46-43E3-86CB-89BFAC9388C2}" type="pres">
      <dgm:prSet presAssocID="{3D19FBCF-81A6-404D-B4B0-A2F7D019541A}" presName="text" presStyleLbl="fgAcc0" presStyleIdx="0" presStyleCnt="3">
        <dgm:presLayoutVars>
          <dgm:chPref val="3"/>
        </dgm:presLayoutVars>
      </dgm:prSet>
      <dgm:spPr/>
    </dgm:pt>
    <dgm:pt modelId="{F54BC75E-03C6-469C-AC8E-A65AFC13809A}" type="pres">
      <dgm:prSet presAssocID="{3D19FBCF-81A6-404D-B4B0-A2F7D019541A}" presName="hierChild2" presStyleCnt="0"/>
      <dgm:spPr/>
    </dgm:pt>
    <dgm:pt modelId="{1D88627C-F814-47A5-811F-CC23F56DFBA9}" type="pres">
      <dgm:prSet presAssocID="{D793398D-5C17-40BF-8062-71E44A81AEBE}" presName="hierRoot1" presStyleCnt="0"/>
      <dgm:spPr/>
    </dgm:pt>
    <dgm:pt modelId="{7F12F3D7-BC62-458A-80A5-2A4C340E6656}" type="pres">
      <dgm:prSet presAssocID="{D793398D-5C17-40BF-8062-71E44A81AEBE}" presName="composite" presStyleCnt="0"/>
      <dgm:spPr/>
    </dgm:pt>
    <dgm:pt modelId="{C1878271-6C75-497C-B2CE-DB2A2EE8EE4A}" type="pres">
      <dgm:prSet presAssocID="{D793398D-5C17-40BF-8062-71E44A81AEBE}" presName="background" presStyleLbl="node0" presStyleIdx="1" presStyleCnt="3"/>
      <dgm:spPr>
        <a:solidFill>
          <a:srgbClr val="FAA303"/>
        </a:solidFill>
      </dgm:spPr>
    </dgm:pt>
    <dgm:pt modelId="{D1751535-89ED-4A73-A8CB-A6BF2F2AD898}" type="pres">
      <dgm:prSet presAssocID="{D793398D-5C17-40BF-8062-71E44A81AEBE}" presName="text" presStyleLbl="fgAcc0" presStyleIdx="1" presStyleCnt="3">
        <dgm:presLayoutVars>
          <dgm:chPref val="3"/>
        </dgm:presLayoutVars>
      </dgm:prSet>
      <dgm:spPr/>
    </dgm:pt>
    <dgm:pt modelId="{9ED43806-61FE-4A3F-B4DD-500086E2E05A}" type="pres">
      <dgm:prSet presAssocID="{D793398D-5C17-40BF-8062-71E44A81AEBE}" presName="hierChild2" presStyleCnt="0"/>
      <dgm:spPr/>
    </dgm:pt>
    <dgm:pt modelId="{68281EB4-069D-4D12-B058-462BBEAE0A3A}" type="pres">
      <dgm:prSet presAssocID="{4B5B6B65-C98C-43B0-8BE5-D60CD0561DAE}" presName="hierRoot1" presStyleCnt="0"/>
      <dgm:spPr/>
    </dgm:pt>
    <dgm:pt modelId="{FF52E1F1-CBD8-4A21-8184-891E10B35E03}" type="pres">
      <dgm:prSet presAssocID="{4B5B6B65-C98C-43B0-8BE5-D60CD0561DAE}" presName="composite" presStyleCnt="0"/>
      <dgm:spPr/>
    </dgm:pt>
    <dgm:pt modelId="{3C871008-61DA-4A07-9C35-C871A88043DB}" type="pres">
      <dgm:prSet presAssocID="{4B5B6B65-C98C-43B0-8BE5-D60CD0561DAE}" presName="background" presStyleLbl="node0" presStyleIdx="2" presStyleCnt="3"/>
      <dgm:spPr>
        <a:solidFill>
          <a:srgbClr val="FAA303"/>
        </a:solidFill>
      </dgm:spPr>
    </dgm:pt>
    <dgm:pt modelId="{3E978300-0D2C-4142-B11A-61DF31A9BB8E}" type="pres">
      <dgm:prSet presAssocID="{4B5B6B65-C98C-43B0-8BE5-D60CD0561DAE}" presName="text" presStyleLbl="fgAcc0" presStyleIdx="2" presStyleCnt="3">
        <dgm:presLayoutVars>
          <dgm:chPref val="3"/>
        </dgm:presLayoutVars>
      </dgm:prSet>
      <dgm:spPr/>
    </dgm:pt>
    <dgm:pt modelId="{491CCB42-E189-4395-8826-18D917C621D6}" type="pres">
      <dgm:prSet presAssocID="{4B5B6B65-C98C-43B0-8BE5-D60CD0561DAE}" presName="hierChild2" presStyleCnt="0"/>
      <dgm:spPr/>
    </dgm:pt>
  </dgm:ptLst>
  <dgm:cxnLst>
    <dgm:cxn modelId="{DBD21207-6053-4EA2-868C-9C966A059911}" type="presOf" srcId="{E9867E30-2FCE-4876-9EC8-E00067211D91}" destId="{43C56AFE-A7E5-400A-9571-71F14AF7FFF5}" srcOrd="0" destOrd="0" presId="urn:microsoft.com/office/officeart/2005/8/layout/hierarchy1"/>
    <dgm:cxn modelId="{BD0F420A-911B-43D4-A727-1711BD66C67C}" srcId="{E9867E30-2FCE-4876-9EC8-E00067211D91}" destId="{D793398D-5C17-40BF-8062-71E44A81AEBE}" srcOrd="1" destOrd="0" parTransId="{1C4B8B12-6DB0-44A4-82AF-148CD816FFB2}" sibTransId="{3FBA5B39-AFA6-43CA-90CB-F70C993E7BE4}"/>
    <dgm:cxn modelId="{42A8C40C-2DED-46EE-A4FB-6CEB9ECEFE00}" type="presOf" srcId="{3D19FBCF-81A6-404D-B4B0-A2F7D019541A}" destId="{3A5345AC-AB46-43E3-86CB-89BFAC9388C2}" srcOrd="0" destOrd="0" presId="urn:microsoft.com/office/officeart/2005/8/layout/hierarchy1"/>
    <dgm:cxn modelId="{4411D60D-BC2E-4404-A2CA-F4AF6398A030}" srcId="{E9867E30-2FCE-4876-9EC8-E00067211D91}" destId="{4B5B6B65-C98C-43B0-8BE5-D60CD0561DAE}" srcOrd="2" destOrd="0" parTransId="{8CC901E4-0F44-4DDE-80A9-0C72C4BBE1AF}" sibTransId="{D8B13CFD-58D2-46E0-AAA2-6E0F0D0F91B7}"/>
    <dgm:cxn modelId="{7242A124-D0F9-4FA7-9E7C-D38C37CBFDDB}" srcId="{E9867E30-2FCE-4876-9EC8-E00067211D91}" destId="{3D19FBCF-81A6-404D-B4B0-A2F7D019541A}" srcOrd="0" destOrd="0" parTransId="{167D6569-F9EF-4DCB-81DE-546EE17AA92F}" sibTransId="{9D27EE59-C865-44BF-BE55-6CDFAD5660C1}"/>
    <dgm:cxn modelId="{6AAAED88-F966-4B32-8F93-8611B37442D8}" type="presOf" srcId="{D793398D-5C17-40BF-8062-71E44A81AEBE}" destId="{D1751535-89ED-4A73-A8CB-A6BF2F2AD898}" srcOrd="0" destOrd="0" presId="urn:microsoft.com/office/officeart/2005/8/layout/hierarchy1"/>
    <dgm:cxn modelId="{279F9E9A-D9FF-4DAF-9BF3-8ACA2D41A78E}" type="presOf" srcId="{4B5B6B65-C98C-43B0-8BE5-D60CD0561DAE}" destId="{3E978300-0D2C-4142-B11A-61DF31A9BB8E}" srcOrd="0" destOrd="0" presId="urn:microsoft.com/office/officeart/2005/8/layout/hierarchy1"/>
    <dgm:cxn modelId="{5230731C-9B4E-483C-9DB0-91A3E29D5D27}" type="presParOf" srcId="{43C56AFE-A7E5-400A-9571-71F14AF7FFF5}" destId="{18F46BC4-4BA8-4FBC-BCA6-070135FB235A}" srcOrd="0" destOrd="0" presId="urn:microsoft.com/office/officeart/2005/8/layout/hierarchy1"/>
    <dgm:cxn modelId="{3F3A4481-36D4-46D0-B947-0F5D5C916DB2}" type="presParOf" srcId="{18F46BC4-4BA8-4FBC-BCA6-070135FB235A}" destId="{FCE7F6F8-5EFE-4D27-80D8-52F1D140CF72}" srcOrd="0" destOrd="0" presId="urn:microsoft.com/office/officeart/2005/8/layout/hierarchy1"/>
    <dgm:cxn modelId="{62509BDC-EE99-4EDE-8479-BBE0375BC1D3}" type="presParOf" srcId="{FCE7F6F8-5EFE-4D27-80D8-52F1D140CF72}" destId="{01A8387B-AD31-46BC-9723-811EB63121D3}" srcOrd="0" destOrd="0" presId="urn:microsoft.com/office/officeart/2005/8/layout/hierarchy1"/>
    <dgm:cxn modelId="{B1C12C73-D918-43F1-8CE2-1A6869DE9D58}" type="presParOf" srcId="{FCE7F6F8-5EFE-4D27-80D8-52F1D140CF72}" destId="{3A5345AC-AB46-43E3-86CB-89BFAC9388C2}" srcOrd="1" destOrd="0" presId="urn:microsoft.com/office/officeart/2005/8/layout/hierarchy1"/>
    <dgm:cxn modelId="{6938B924-1287-4B8A-B1AD-1CFA379069FC}" type="presParOf" srcId="{18F46BC4-4BA8-4FBC-BCA6-070135FB235A}" destId="{F54BC75E-03C6-469C-AC8E-A65AFC13809A}" srcOrd="1" destOrd="0" presId="urn:microsoft.com/office/officeart/2005/8/layout/hierarchy1"/>
    <dgm:cxn modelId="{5206CD6F-A193-4236-A39C-F70CA4F618F7}" type="presParOf" srcId="{43C56AFE-A7E5-400A-9571-71F14AF7FFF5}" destId="{1D88627C-F814-47A5-811F-CC23F56DFBA9}" srcOrd="1" destOrd="0" presId="urn:microsoft.com/office/officeart/2005/8/layout/hierarchy1"/>
    <dgm:cxn modelId="{A4DA25ED-05A9-45FE-83A1-7A544201A996}" type="presParOf" srcId="{1D88627C-F814-47A5-811F-CC23F56DFBA9}" destId="{7F12F3D7-BC62-458A-80A5-2A4C340E6656}" srcOrd="0" destOrd="0" presId="urn:microsoft.com/office/officeart/2005/8/layout/hierarchy1"/>
    <dgm:cxn modelId="{0BAD8962-0A81-44E0-B98B-0F5DB61AFDAF}" type="presParOf" srcId="{7F12F3D7-BC62-458A-80A5-2A4C340E6656}" destId="{C1878271-6C75-497C-B2CE-DB2A2EE8EE4A}" srcOrd="0" destOrd="0" presId="urn:microsoft.com/office/officeart/2005/8/layout/hierarchy1"/>
    <dgm:cxn modelId="{E0038840-E004-4745-864C-DBF7B333521D}" type="presParOf" srcId="{7F12F3D7-BC62-458A-80A5-2A4C340E6656}" destId="{D1751535-89ED-4A73-A8CB-A6BF2F2AD898}" srcOrd="1" destOrd="0" presId="urn:microsoft.com/office/officeart/2005/8/layout/hierarchy1"/>
    <dgm:cxn modelId="{C7B23941-BAB4-4BB1-992A-CFBF3FB81BC1}" type="presParOf" srcId="{1D88627C-F814-47A5-811F-CC23F56DFBA9}" destId="{9ED43806-61FE-4A3F-B4DD-500086E2E05A}" srcOrd="1" destOrd="0" presId="urn:microsoft.com/office/officeart/2005/8/layout/hierarchy1"/>
    <dgm:cxn modelId="{4CC9C7D3-303D-4C7D-93F6-491BB420345F}" type="presParOf" srcId="{43C56AFE-A7E5-400A-9571-71F14AF7FFF5}" destId="{68281EB4-069D-4D12-B058-462BBEAE0A3A}" srcOrd="2" destOrd="0" presId="urn:microsoft.com/office/officeart/2005/8/layout/hierarchy1"/>
    <dgm:cxn modelId="{45314A99-8EB1-4277-A868-0E601C9E3ADF}" type="presParOf" srcId="{68281EB4-069D-4D12-B058-462BBEAE0A3A}" destId="{FF52E1F1-CBD8-4A21-8184-891E10B35E03}" srcOrd="0" destOrd="0" presId="urn:microsoft.com/office/officeart/2005/8/layout/hierarchy1"/>
    <dgm:cxn modelId="{FD6A35C3-BCD7-43DC-9843-EC69BA02F323}" type="presParOf" srcId="{FF52E1F1-CBD8-4A21-8184-891E10B35E03}" destId="{3C871008-61DA-4A07-9C35-C871A88043DB}" srcOrd="0" destOrd="0" presId="urn:microsoft.com/office/officeart/2005/8/layout/hierarchy1"/>
    <dgm:cxn modelId="{4E968FE2-B2D6-4599-BF70-D7C6E19D3301}" type="presParOf" srcId="{FF52E1F1-CBD8-4A21-8184-891E10B35E03}" destId="{3E978300-0D2C-4142-B11A-61DF31A9BB8E}" srcOrd="1" destOrd="0" presId="urn:microsoft.com/office/officeart/2005/8/layout/hierarchy1"/>
    <dgm:cxn modelId="{840FCF07-4F1B-47D6-B5ED-5BC20345C006}" type="presParOf" srcId="{68281EB4-069D-4D12-B058-462BBEAE0A3A}" destId="{491CCB42-E189-4395-8826-18D917C621D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8387B-AD31-46BC-9723-811EB63121D3}">
      <dsp:nvSpPr>
        <dsp:cNvPr id="0" name=""/>
        <dsp:cNvSpPr/>
      </dsp:nvSpPr>
      <dsp:spPr>
        <a:xfrm>
          <a:off x="0" y="539986"/>
          <a:ext cx="2656135" cy="1686645"/>
        </a:xfrm>
        <a:prstGeom prst="roundRect">
          <a:avLst>
            <a:gd name="adj" fmla="val 10000"/>
          </a:avLst>
        </a:prstGeom>
        <a:solidFill>
          <a:srgbClr val="FAA3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345AC-AB46-43E3-86CB-89BFAC9388C2}">
      <dsp:nvSpPr>
        <dsp:cNvPr id="0" name=""/>
        <dsp:cNvSpPr/>
      </dsp:nvSpPr>
      <dsp:spPr>
        <a:xfrm>
          <a:off x="295126" y="820355"/>
          <a:ext cx="2656135" cy="1686645"/>
        </a:xfrm>
        <a:prstGeom prst="roundRect">
          <a:avLst>
            <a:gd name="adj" fmla="val 10000"/>
          </a:avLst>
        </a:prstGeom>
        <a:solidFill>
          <a:schemeClr val="lt1">
            <a:alpha val="90000"/>
            <a:hueOff val="0"/>
            <a:satOff val="0"/>
            <a:lumOff val="0"/>
            <a:alphaOff val="0"/>
          </a:schemeClr>
        </a:solidFill>
        <a:ln w="12700" cap="flat" cmpd="sng" algn="ctr">
          <a:solidFill>
            <a:srgbClr val="017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panose="020B0606030504020204" pitchFamily="34" charset="0"/>
              <a:ea typeface="Open Sans" panose="020B0606030504020204" pitchFamily="34" charset="0"/>
              <a:cs typeface="Open Sans" panose="020B0606030504020204" pitchFamily="34" charset="0"/>
            </a:rPr>
            <a:t>OVER 300.000 LITERS PER DAY</a:t>
          </a:r>
          <a:endParaRPr lang="en-US" sz="1800" kern="1200">
            <a:latin typeface="Open Sans" panose="020B0606030504020204" pitchFamily="34" charset="0"/>
            <a:ea typeface="Open Sans" panose="020B0606030504020204" pitchFamily="34" charset="0"/>
            <a:cs typeface="Open Sans" panose="020B0606030504020204" pitchFamily="34" charset="0"/>
          </a:endParaRPr>
        </a:p>
      </dsp:txBody>
      <dsp:txXfrm>
        <a:off x="344526" y="869755"/>
        <a:ext cx="2557335" cy="1587845"/>
      </dsp:txXfrm>
    </dsp:sp>
    <dsp:sp modelId="{C1878271-6C75-497C-B2CE-DB2A2EE8EE4A}">
      <dsp:nvSpPr>
        <dsp:cNvPr id="0" name=""/>
        <dsp:cNvSpPr/>
      </dsp:nvSpPr>
      <dsp:spPr>
        <a:xfrm>
          <a:off x="3246387" y="539986"/>
          <a:ext cx="2656135" cy="1686645"/>
        </a:xfrm>
        <a:prstGeom prst="roundRect">
          <a:avLst>
            <a:gd name="adj" fmla="val 10000"/>
          </a:avLst>
        </a:prstGeom>
        <a:solidFill>
          <a:srgbClr val="FAA3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51535-89ED-4A73-A8CB-A6BF2F2AD898}">
      <dsp:nvSpPr>
        <dsp:cNvPr id="0" name=""/>
        <dsp:cNvSpPr/>
      </dsp:nvSpPr>
      <dsp:spPr>
        <a:xfrm>
          <a:off x="3541513" y="820355"/>
          <a:ext cx="2656135" cy="1686645"/>
        </a:xfrm>
        <a:prstGeom prst="roundRect">
          <a:avLst>
            <a:gd name="adj" fmla="val 10000"/>
          </a:avLst>
        </a:prstGeom>
        <a:solidFill>
          <a:schemeClr val="lt1">
            <a:alpha val="90000"/>
            <a:hueOff val="0"/>
            <a:satOff val="0"/>
            <a:lumOff val="0"/>
            <a:alphaOff val="0"/>
          </a:schemeClr>
        </a:solidFill>
        <a:ln w="12700" cap="flat" cmpd="sng" algn="ctr">
          <a:solidFill>
            <a:srgbClr val="017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 </a:t>
          </a:r>
          <a:r>
            <a:rPr lang="en-US" sz="1800" b="1" kern="1200">
              <a:latin typeface="Open Sans" panose="020B0606030504020204" pitchFamily="34" charset="0"/>
              <a:ea typeface="Open Sans" panose="020B0606030504020204" pitchFamily="34" charset="0"/>
              <a:cs typeface="Open Sans" panose="020B0606030504020204" pitchFamily="34" charset="0"/>
            </a:rPr>
            <a:t>THE 4 DAIRY FARMS WILL PRODUCE OVER </a:t>
          </a:r>
          <a:r>
            <a:rPr lang="en-US" sz="1800" b="1" i="1" u="sng" kern="1200">
              <a:latin typeface="Open Sans" panose="020B0606030504020204" pitchFamily="34" charset="0"/>
              <a:ea typeface="Open Sans" panose="020B0606030504020204" pitchFamily="34" charset="0"/>
              <a:cs typeface="Open Sans" panose="020B0606030504020204" pitchFamily="34" charset="0"/>
            </a:rPr>
            <a:t>100 MILLION </a:t>
          </a:r>
          <a:r>
            <a:rPr lang="en-US" sz="1800" b="1" kern="1200">
              <a:latin typeface="Open Sans" panose="020B0606030504020204" pitchFamily="34" charset="0"/>
              <a:ea typeface="Open Sans" panose="020B0606030504020204" pitchFamily="34" charset="0"/>
              <a:cs typeface="Open Sans" panose="020B0606030504020204" pitchFamily="34" charset="0"/>
            </a:rPr>
            <a:t>LITERS OF MILK ANNUALLY </a:t>
          </a:r>
          <a:endParaRPr lang="en-US" sz="1800" kern="1200">
            <a:latin typeface="Open Sans" panose="020B0606030504020204" pitchFamily="34" charset="0"/>
            <a:ea typeface="Open Sans" panose="020B0606030504020204" pitchFamily="34" charset="0"/>
            <a:cs typeface="Open Sans" panose="020B0606030504020204" pitchFamily="34" charset="0"/>
          </a:endParaRPr>
        </a:p>
      </dsp:txBody>
      <dsp:txXfrm>
        <a:off x="3590913" y="869755"/>
        <a:ext cx="2557335" cy="1587845"/>
      </dsp:txXfrm>
    </dsp:sp>
    <dsp:sp modelId="{3C871008-61DA-4A07-9C35-C871A88043DB}">
      <dsp:nvSpPr>
        <dsp:cNvPr id="0" name=""/>
        <dsp:cNvSpPr/>
      </dsp:nvSpPr>
      <dsp:spPr>
        <a:xfrm>
          <a:off x="6492775" y="539986"/>
          <a:ext cx="2656135" cy="1686645"/>
        </a:xfrm>
        <a:prstGeom prst="roundRect">
          <a:avLst>
            <a:gd name="adj" fmla="val 10000"/>
          </a:avLst>
        </a:prstGeom>
        <a:solidFill>
          <a:srgbClr val="FAA3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978300-0D2C-4142-B11A-61DF31A9BB8E}">
      <dsp:nvSpPr>
        <dsp:cNvPr id="0" name=""/>
        <dsp:cNvSpPr/>
      </dsp:nvSpPr>
      <dsp:spPr>
        <a:xfrm>
          <a:off x="6787901" y="820355"/>
          <a:ext cx="2656135" cy="1686645"/>
        </a:xfrm>
        <a:prstGeom prst="roundRect">
          <a:avLst>
            <a:gd name="adj" fmla="val 10000"/>
          </a:avLst>
        </a:prstGeom>
        <a:solidFill>
          <a:schemeClr val="lt1">
            <a:alpha val="90000"/>
            <a:hueOff val="0"/>
            <a:satOff val="0"/>
            <a:lumOff val="0"/>
            <a:alphaOff val="0"/>
          </a:schemeClr>
        </a:solidFill>
        <a:ln w="12700" cap="flat" cmpd="sng" algn="ctr">
          <a:solidFill>
            <a:srgbClr val="017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 </a:t>
          </a:r>
          <a:r>
            <a:rPr lang="en-RO" sz="1800" b="1" kern="1200">
              <a:latin typeface="Open Sans" panose="020B0606030504020204" pitchFamily="34" charset="0"/>
              <a:ea typeface="Open Sans" panose="020B0606030504020204" pitchFamily="34" charset="0"/>
              <a:cs typeface="Open Sans" panose="020B0606030504020204" pitchFamily="34" charset="0"/>
            </a:rPr>
            <a:t>A HERD OF APPROX 20.000 DAIRY COWS AND YOUNG STOCK </a:t>
          </a:r>
          <a:endParaRPr lang="en-US" sz="1800" kern="1200">
            <a:latin typeface="Open Sans" panose="020B0606030504020204" pitchFamily="34" charset="0"/>
            <a:ea typeface="Open Sans" panose="020B0606030504020204" pitchFamily="34" charset="0"/>
            <a:cs typeface="Open Sans" panose="020B0606030504020204" pitchFamily="34" charset="0"/>
          </a:endParaRPr>
        </a:p>
      </dsp:txBody>
      <dsp:txXfrm>
        <a:off x="6837301" y="869755"/>
        <a:ext cx="2557335" cy="15878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50F283B5-B998-A541-B971-C8F80DAC96E5}" type="datetimeFigureOut">
              <a:rPr lang="ro-RO" smtClean="0"/>
              <a:t>30.05.2024</a:t>
            </a:fld>
            <a:endParaRPr lang="ro-RO"/>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453DC3B0-B014-C34C-BAD2-0F6DCD2F73EB}" type="slidenum">
              <a:rPr lang="ro-RO" smtClean="0"/>
              <a:t>‹#›</a:t>
            </a:fld>
            <a:endParaRPr lang="ro-RO"/>
          </a:p>
        </p:txBody>
      </p:sp>
    </p:spTree>
    <p:extLst>
      <p:ext uri="{BB962C8B-B14F-4D97-AF65-F5344CB8AC3E}">
        <p14:creationId xmlns:p14="http://schemas.microsoft.com/office/powerpoint/2010/main" val="419856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a clear vision for expansion and development, DN AGRAR aims to capitalize on emerging opportunities in the agricultural market while mitigating risks through prudent financial management and strategic planning</a:t>
            </a:r>
          </a:p>
        </p:txBody>
      </p:sp>
      <p:sp>
        <p:nvSpPr>
          <p:cNvPr id="4" name="Slide Number Placeholder 3"/>
          <p:cNvSpPr>
            <a:spLocks noGrp="1"/>
          </p:cNvSpPr>
          <p:nvPr>
            <p:ph type="sldNum" sz="quarter" idx="5"/>
          </p:nvPr>
        </p:nvSpPr>
        <p:spPr/>
        <p:txBody>
          <a:bodyPr/>
          <a:lstStyle/>
          <a:p>
            <a:fld id="{453DC3B0-B014-C34C-BAD2-0F6DCD2F73EB}" type="slidenum">
              <a:rPr lang="ro-RO" smtClean="0"/>
              <a:t>3</a:t>
            </a:fld>
            <a:endParaRPr lang="ro-RO"/>
          </a:p>
        </p:txBody>
      </p:sp>
    </p:spTree>
    <p:extLst>
      <p:ext uri="{BB962C8B-B14F-4D97-AF65-F5344CB8AC3E}">
        <p14:creationId xmlns:p14="http://schemas.microsoft.com/office/powerpoint/2010/main" val="1136277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3DC3B0-B014-C34C-BAD2-0F6DCD2F73EB}" type="slidenum">
              <a:rPr lang="ro-RO" smtClean="0"/>
              <a:t>28</a:t>
            </a:fld>
            <a:endParaRPr lang="ro-RO"/>
          </a:p>
        </p:txBody>
      </p:sp>
    </p:spTree>
    <p:extLst>
      <p:ext uri="{BB962C8B-B14F-4D97-AF65-F5344CB8AC3E}">
        <p14:creationId xmlns:p14="http://schemas.microsoft.com/office/powerpoint/2010/main" val="18331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DC3B0-B014-C34C-BAD2-0F6DCD2F73EB}" type="slidenum">
              <a:rPr lang="ro-RO" smtClean="0"/>
              <a:t>9</a:t>
            </a:fld>
            <a:endParaRPr lang="ro-RO"/>
          </a:p>
        </p:txBody>
      </p:sp>
    </p:spTree>
    <p:extLst>
      <p:ext uri="{BB962C8B-B14F-4D97-AF65-F5344CB8AC3E}">
        <p14:creationId xmlns:p14="http://schemas.microsoft.com/office/powerpoint/2010/main" val="122243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DC3B0-B014-C34C-BAD2-0F6DCD2F73EB}" type="slidenum">
              <a:rPr lang="ro-RO" smtClean="0"/>
              <a:t>15</a:t>
            </a:fld>
            <a:endParaRPr lang="ro-RO"/>
          </a:p>
        </p:txBody>
      </p:sp>
    </p:spTree>
    <p:extLst>
      <p:ext uri="{BB962C8B-B14F-4D97-AF65-F5344CB8AC3E}">
        <p14:creationId xmlns:p14="http://schemas.microsoft.com/office/powerpoint/2010/main" val="301869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DC3B0-B014-C34C-BAD2-0F6DCD2F73EB}" type="slidenum">
              <a:rPr lang="ro-RO" smtClean="0"/>
              <a:t>16</a:t>
            </a:fld>
            <a:endParaRPr lang="ro-RO"/>
          </a:p>
        </p:txBody>
      </p:sp>
    </p:spTree>
    <p:extLst>
      <p:ext uri="{BB962C8B-B14F-4D97-AF65-F5344CB8AC3E}">
        <p14:creationId xmlns:p14="http://schemas.microsoft.com/office/powerpoint/2010/main" val="574093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DC3B0-B014-C34C-BAD2-0F6DCD2F73EB}" type="slidenum">
              <a:rPr lang="ro-RO" smtClean="0"/>
              <a:t>17</a:t>
            </a:fld>
            <a:endParaRPr lang="ro-RO"/>
          </a:p>
        </p:txBody>
      </p:sp>
    </p:spTree>
    <p:extLst>
      <p:ext uri="{BB962C8B-B14F-4D97-AF65-F5344CB8AC3E}">
        <p14:creationId xmlns:p14="http://schemas.microsoft.com/office/powerpoint/2010/main" val="1332547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DC3B0-B014-C34C-BAD2-0F6DCD2F73EB}" type="slidenum">
              <a:rPr lang="ro-RO" smtClean="0"/>
              <a:t>18</a:t>
            </a:fld>
            <a:endParaRPr lang="ro-RO"/>
          </a:p>
        </p:txBody>
      </p:sp>
    </p:spTree>
    <p:extLst>
      <p:ext uri="{BB962C8B-B14F-4D97-AF65-F5344CB8AC3E}">
        <p14:creationId xmlns:p14="http://schemas.microsoft.com/office/powerpoint/2010/main" val="367211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3DC3B0-B014-C34C-BAD2-0F6DCD2F73EB}" type="slidenum">
              <a:rPr lang="ro-RO" smtClean="0"/>
              <a:t>20</a:t>
            </a:fld>
            <a:endParaRPr lang="ro-RO"/>
          </a:p>
        </p:txBody>
      </p:sp>
    </p:spTree>
    <p:extLst>
      <p:ext uri="{BB962C8B-B14F-4D97-AF65-F5344CB8AC3E}">
        <p14:creationId xmlns:p14="http://schemas.microsoft.com/office/powerpoint/2010/main" val="191143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3DC3B0-B014-C34C-BAD2-0F6DCD2F73EB}" type="slidenum">
              <a:rPr lang="ro-RO" smtClean="0"/>
              <a:t>21</a:t>
            </a:fld>
            <a:endParaRPr lang="ro-RO"/>
          </a:p>
        </p:txBody>
      </p:sp>
    </p:spTree>
    <p:extLst>
      <p:ext uri="{BB962C8B-B14F-4D97-AF65-F5344CB8AC3E}">
        <p14:creationId xmlns:p14="http://schemas.microsoft.com/office/powerpoint/2010/main" val="276766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DC3B0-B014-C34C-BAD2-0F6DCD2F73EB}" type="slidenum">
              <a:rPr lang="ro-RO" smtClean="0"/>
              <a:t>24</a:t>
            </a:fld>
            <a:endParaRPr lang="ro-RO"/>
          </a:p>
        </p:txBody>
      </p:sp>
    </p:spTree>
    <p:extLst>
      <p:ext uri="{BB962C8B-B14F-4D97-AF65-F5344CB8AC3E}">
        <p14:creationId xmlns:p14="http://schemas.microsoft.com/office/powerpoint/2010/main" val="707258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7094-BBED-C36D-09EC-037B0D45A52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ro-RO"/>
          </a:p>
        </p:txBody>
      </p:sp>
      <p:sp>
        <p:nvSpPr>
          <p:cNvPr id="3" name="Subtitle 2">
            <a:extLst>
              <a:ext uri="{FF2B5EF4-FFF2-40B4-BE49-F238E27FC236}">
                <a16:creationId xmlns:a16="http://schemas.microsoft.com/office/drawing/2014/main" id="{77976003-2140-5B24-1B25-BF2ADB834B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ro-RO"/>
          </a:p>
        </p:txBody>
      </p:sp>
      <p:sp>
        <p:nvSpPr>
          <p:cNvPr id="4" name="Date Placeholder 3">
            <a:extLst>
              <a:ext uri="{FF2B5EF4-FFF2-40B4-BE49-F238E27FC236}">
                <a16:creationId xmlns:a16="http://schemas.microsoft.com/office/drawing/2014/main" id="{1DCD812F-F6C1-216B-5CEC-40F40647AE0B}"/>
              </a:ext>
            </a:extLst>
          </p:cNvPr>
          <p:cNvSpPr>
            <a:spLocks noGrp="1"/>
          </p:cNvSpPr>
          <p:nvPr>
            <p:ph type="dt" sz="half" idx="10"/>
          </p:nvPr>
        </p:nvSpPr>
        <p:spPr/>
        <p:txBody>
          <a:bodyPr/>
          <a:lstStyle/>
          <a:p>
            <a:fld id="{A39DFB91-1501-FE47-BCB8-F07FC35C730C}" type="datetime1">
              <a:rPr lang="ro-RO" smtClean="0"/>
              <a:t>30.05.2024</a:t>
            </a:fld>
            <a:endParaRPr lang="ro-RO"/>
          </a:p>
        </p:txBody>
      </p:sp>
      <p:sp>
        <p:nvSpPr>
          <p:cNvPr id="5" name="Footer Placeholder 4">
            <a:extLst>
              <a:ext uri="{FF2B5EF4-FFF2-40B4-BE49-F238E27FC236}">
                <a16:creationId xmlns:a16="http://schemas.microsoft.com/office/drawing/2014/main" id="{3C6E2D97-217A-CE08-123C-C0EC0E19807F}"/>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E30F0F12-0E54-BF96-C5B1-02F9C996EB14}"/>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173540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17AC8-4129-DABB-D8A2-1630CFBC9393}"/>
              </a:ext>
            </a:extLst>
          </p:cNvPr>
          <p:cNvSpPr>
            <a:spLocks noGrp="1"/>
          </p:cNvSpPr>
          <p:nvPr>
            <p:ph type="title"/>
          </p:nvPr>
        </p:nvSpPr>
        <p:spPr/>
        <p:txBody>
          <a:bodyPr/>
          <a:lstStyle/>
          <a:p>
            <a:r>
              <a:rPr lang="en-GB"/>
              <a:t>Click to edit Master title style</a:t>
            </a:r>
            <a:endParaRPr lang="ro-RO"/>
          </a:p>
        </p:txBody>
      </p:sp>
      <p:sp>
        <p:nvSpPr>
          <p:cNvPr id="3" name="Vertical Text Placeholder 2">
            <a:extLst>
              <a:ext uri="{FF2B5EF4-FFF2-40B4-BE49-F238E27FC236}">
                <a16:creationId xmlns:a16="http://schemas.microsoft.com/office/drawing/2014/main" id="{92522C19-F80D-99AE-7DD8-1A306179071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6E3ADE97-081C-662A-91AB-DCE3562DF051}"/>
              </a:ext>
            </a:extLst>
          </p:cNvPr>
          <p:cNvSpPr>
            <a:spLocks noGrp="1"/>
          </p:cNvSpPr>
          <p:nvPr>
            <p:ph type="dt" sz="half" idx="10"/>
          </p:nvPr>
        </p:nvSpPr>
        <p:spPr/>
        <p:txBody>
          <a:bodyPr/>
          <a:lstStyle/>
          <a:p>
            <a:fld id="{8F9FABF2-CD94-8746-B8B0-939A3C9D7A1E}" type="datetime1">
              <a:rPr lang="ro-RO" smtClean="0"/>
              <a:t>30.05.2024</a:t>
            </a:fld>
            <a:endParaRPr lang="ro-RO"/>
          </a:p>
        </p:txBody>
      </p:sp>
      <p:sp>
        <p:nvSpPr>
          <p:cNvPr id="5" name="Footer Placeholder 4">
            <a:extLst>
              <a:ext uri="{FF2B5EF4-FFF2-40B4-BE49-F238E27FC236}">
                <a16:creationId xmlns:a16="http://schemas.microsoft.com/office/drawing/2014/main" id="{DC48F01C-7C8C-4325-983C-10ED859DB07F}"/>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CB23CE38-8BFD-F74A-11E4-1463F593ACAA}"/>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167112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E50820-1220-11C4-6B0E-F382582404C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ro-RO"/>
          </a:p>
        </p:txBody>
      </p:sp>
      <p:sp>
        <p:nvSpPr>
          <p:cNvPr id="3" name="Vertical Text Placeholder 2">
            <a:extLst>
              <a:ext uri="{FF2B5EF4-FFF2-40B4-BE49-F238E27FC236}">
                <a16:creationId xmlns:a16="http://schemas.microsoft.com/office/drawing/2014/main" id="{DE6CD617-A5AF-CFDB-F69B-90CE2126A97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E3B29DDF-F7AC-C959-882E-2F7D7F1017CC}"/>
              </a:ext>
            </a:extLst>
          </p:cNvPr>
          <p:cNvSpPr>
            <a:spLocks noGrp="1"/>
          </p:cNvSpPr>
          <p:nvPr>
            <p:ph type="dt" sz="half" idx="10"/>
          </p:nvPr>
        </p:nvSpPr>
        <p:spPr/>
        <p:txBody>
          <a:bodyPr/>
          <a:lstStyle/>
          <a:p>
            <a:fld id="{5945D020-C69E-8748-B81A-1F16FB32EAEB}" type="datetime1">
              <a:rPr lang="ro-RO" smtClean="0"/>
              <a:t>30.05.2024</a:t>
            </a:fld>
            <a:endParaRPr lang="ro-RO"/>
          </a:p>
        </p:txBody>
      </p:sp>
      <p:sp>
        <p:nvSpPr>
          <p:cNvPr id="5" name="Footer Placeholder 4">
            <a:extLst>
              <a:ext uri="{FF2B5EF4-FFF2-40B4-BE49-F238E27FC236}">
                <a16:creationId xmlns:a16="http://schemas.microsoft.com/office/drawing/2014/main" id="{89A3555E-F87B-52E9-3C3B-EB799D97E81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56CFA94D-5AA3-16F1-53D3-BB34984DACB4}"/>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34862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0A79-0294-65F6-A51D-6FA953F61F23}"/>
              </a:ext>
            </a:extLst>
          </p:cNvPr>
          <p:cNvSpPr>
            <a:spLocks noGrp="1"/>
          </p:cNvSpPr>
          <p:nvPr>
            <p:ph type="title"/>
          </p:nvPr>
        </p:nvSpPr>
        <p:spPr/>
        <p:txBody>
          <a:bodyPr/>
          <a:lstStyle/>
          <a:p>
            <a:r>
              <a:rPr lang="en-GB"/>
              <a:t>Click to edit Master title style</a:t>
            </a:r>
            <a:endParaRPr lang="ro-RO"/>
          </a:p>
        </p:txBody>
      </p:sp>
      <p:sp>
        <p:nvSpPr>
          <p:cNvPr id="3" name="Content Placeholder 2">
            <a:extLst>
              <a:ext uri="{FF2B5EF4-FFF2-40B4-BE49-F238E27FC236}">
                <a16:creationId xmlns:a16="http://schemas.microsoft.com/office/drawing/2014/main" id="{B7273AAA-91DA-1CAA-E5AB-2262A3E98DF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A81BE360-D11A-A422-EDC1-AABDD8061F3D}"/>
              </a:ext>
            </a:extLst>
          </p:cNvPr>
          <p:cNvSpPr>
            <a:spLocks noGrp="1"/>
          </p:cNvSpPr>
          <p:nvPr>
            <p:ph type="dt" sz="half" idx="10"/>
          </p:nvPr>
        </p:nvSpPr>
        <p:spPr/>
        <p:txBody>
          <a:bodyPr/>
          <a:lstStyle/>
          <a:p>
            <a:fld id="{878731E7-416F-4A43-A7BC-E03B61CAAF86}" type="datetime1">
              <a:rPr lang="ro-RO" smtClean="0"/>
              <a:t>30.05.2024</a:t>
            </a:fld>
            <a:endParaRPr lang="ro-RO"/>
          </a:p>
        </p:txBody>
      </p:sp>
      <p:sp>
        <p:nvSpPr>
          <p:cNvPr id="5" name="Footer Placeholder 4">
            <a:extLst>
              <a:ext uri="{FF2B5EF4-FFF2-40B4-BE49-F238E27FC236}">
                <a16:creationId xmlns:a16="http://schemas.microsoft.com/office/drawing/2014/main" id="{A5BED28A-6D36-7E2C-7BA6-0A3CB98C52E8}"/>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1A61FB6D-344F-231D-0532-CAA667631248}"/>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333603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D3FA-9169-E190-E6F0-53CCA6B2D7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ro-RO"/>
          </a:p>
        </p:txBody>
      </p:sp>
      <p:sp>
        <p:nvSpPr>
          <p:cNvPr id="3" name="Text Placeholder 2">
            <a:extLst>
              <a:ext uri="{FF2B5EF4-FFF2-40B4-BE49-F238E27FC236}">
                <a16:creationId xmlns:a16="http://schemas.microsoft.com/office/drawing/2014/main" id="{B04DCDE6-2790-B93E-BD62-8D3B5D81C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F53394-BD33-6C91-FA8F-866CD94EDE44}"/>
              </a:ext>
            </a:extLst>
          </p:cNvPr>
          <p:cNvSpPr>
            <a:spLocks noGrp="1"/>
          </p:cNvSpPr>
          <p:nvPr>
            <p:ph type="dt" sz="half" idx="10"/>
          </p:nvPr>
        </p:nvSpPr>
        <p:spPr/>
        <p:txBody>
          <a:bodyPr/>
          <a:lstStyle/>
          <a:p>
            <a:fld id="{35A26BD0-7797-1A4D-9EA8-EB97E753AA7D}" type="datetime1">
              <a:rPr lang="ro-RO" smtClean="0"/>
              <a:t>30.05.2024</a:t>
            </a:fld>
            <a:endParaRPr lang="ro-RO"/>
          </a:p>
        </p:txBody>
      </p:sp>
      <p:sp>
        <p:nvSpPr>
          <p:cNvPr id="5" name="Footer Placeholder 4">
            <a:extLst>
              <a:ext uri="{FF2B5EF4-FFF2-40B4-BE49-F238E27FC236}">
                <a16:creationId xmlns:a16="http://schemas.microsoft.com/office/drawing/2014/main" id="{28938BC3-8D2E-23A5-AFB5-928458AD0A8A}"/>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2DE59683-6460-8F79-725C-1AFC624D097C}"/>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254936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3076-7B98-5DB7-C509-81E607C9F22C}"/>
              </a:ext>
            </a:extLst>
          </p:cNvPr>
          <p:cNvSpPr>
            <a:spLocks noGrp="1"/>
          </p:cNvSpPr>
          <p:nvPr>
            <p:ph type="title"/>
          </p:nvPr>
        </p:nvSpPr>
        <p:spPr/>
        <p:txBody>
          <a:bodyPr/>
          <a:lstStyle/>
          <a:p>
            <a:r>
              <a:rPr lang="en-GB"/>
              <a:t>Click to edit Master title style</a:t>
            </a:r>
            <a:endParaRPr lang="ro-RO"/>
          </a:p>
        </p:txBody>
      </p:sp>
      <p:sp>
        <p:nvSpPr>
          <p:cNvPr id="3" name="Content Placeholder 2">
            <a:extLst>
              <a:ext uri="{FF2B5EF4-FFF2-40B4-BE49-F238E27FC236}">
                <a16:creationId xmlns:a16="http://schemas.microsoft.com/office/drawing/2014/main" id="{F294677B-C6BB-6591-FB90-C85270EBE8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Content Placeholder 3">
            <a:extLst>
              <a:ext uri="{FF2B5EF4-FFF2-40B4-BE49-F238E27FC236}">
                <a16:creationId xmlns:a16="http://schemas.microsoft.com/office/drawing/2014/main" id="{2DBEBE49-FAD6-35C1-EBF3-E4B889BD59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5" name="Date Placeholder 4">
            <a:extLst>
              <a:ext uri="{FF2B5EF4-FFF2-40B4-BE49-F238E27FC236}">
                <a16:creationId xmlns:a16="http://schemas.microsoft.com/office/drawing/2014/main" id="{DE873347-3C77-EE1F-6A43-D6B7C4FEB202}"/>
              </a:ext>
            </a:extLst>
          </p:cNvPr>
          <p:cNvSpPr>
            <a:spLocks noGrp="1"/>
          </p:cNvSpPr>
          <p:nvPr>
            <p:ph type="dt" sz="half" idx="10"/>
          </p:nvPr>
        </p:nvSpPr>
        <p:spPr/>
        <p:txBody>
          <a:bodyPr/>
          <a:lstStyle/>
          <a:p>
            <a:fld id="{73A03652-6ABB-DC4A-BC8B-0F37C8DE820E}" type="datetime1">
              <a:rPr lang="ro-RO" smtClean="0"/>
              <a:t>30.05.2024</a:t>
            </a:fld>
            <a:endParaRPr lang="ro-RO"/>
          </a:p>
        </p:txBody>
      </p:sp>
      <p:sp>
        <p:nvSpPr>
          <p:cNvPr id="6" name="Footer Placeholder 5">
            <a:extLst>
              <a:ext uri="{FF2B5EF4-FFF2-40B4-BE49-F238E27FC236}">
                <a16:creationId xmlns:a16="http://schemas.microsoft.com/office/drawing/2014/main" id="{86B9EC19-F3C7-8214-7A35-1121A129AF4F}"/>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8DC5389C-2E2E-99B0-EDE3-466B36204839}"/>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86199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6288-5B52-CBC0-7C83-17EEAAFAD837}"/>
              </a:ext>
            </a:extLst>
          </p:cNvPr>
          <p:cNvSpPr>
            <a:spLocks noGrp="1"/>
          </p:cNvSpPr>
          <p:nvPr>
            <p:ph type="title"/>
          </p:nvPr>
        </p:nvSpPr>
        <p:spPr>
          <a:xfrm>
            <a:off x="839788" y="365125"/>
            <a:ext cx="10515600" cy="1325563"/>
          </a:xfrm>
        </p:spPr>
        <p:txBody>
          <a:bodyPr/>
          <a:lstStyle/>
          <a:p>
            <a:r>
              <a:rPr lang="en-GB"/>
              <a:t>Click to edit Master title style</a:t>
            </a:r>
            <a:endParaRPr lang="ro-RO"/>
          </a:p>
        </p:txBody>
      </p:sp>
      <p:sp>
        <p:nvSpPr>
          <p:cNvPr id="3" name="Text Placeholder 2">
            <a:extLst>
              <a:ext uri="{FF2B5EF4-FFF2-40B4-BE49-F238E27FC236}">
                <a16:creationId xmlns:a16="http://schemas.microsoft.com/office/drawing/2014/main" id="{9CE4E185-87C8-E78F-FC5D-A867A74BE6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A530843-2E68-1118-DACC-4743F9FE362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5" name="Text Placeholder 4">
            <a:extLst>
              <a:ext uri="{FF2B5EF4-FFF2-40B4-BE49-F238E27FC236}">
                <a16:creationId xmlns:a16="http://schemas.microsoft.com/office/drawing/2014/main" id="{24B774C2-DF2A-E28C-064F-14B1E28F13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F9637A-4DB6-7338-6E59-8A5E493A990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7" name="Date Placeholder 6">
            <a:extLst>
              <a:ext uri="{FF2B5EF4-FFF2-40B4-BE49-F238E27FC236}">
                <a16:creationId xmlns:a16="http://schemas.microsoft.com/office/drawing/2014/main" id="{253EF4F6-14E3-40EB-17A9-C9246A54E3E1}"/>
              </a:ext>
            </a:extLst>
          </p:cNvPr>
          <p:cNvSpPr>
            <a:spLocks noGrp="1"/>
          </p:cNvSpPr>
          <p:nvPr>
            <p:ph type="dt" sz="half" idx="10"/>
          </p:nvPr>
        </p:nvSpPr>
        <p:spPr/>
        <p:txBody>
          <a:bodyPr/>
          <a:lstStyle/>
          <a:p>
            <a:fld id="{915A953D-A4F7-9748-9F21-173D5DCD5BBB}" type="datetime1">
              <a:rPr lang="ro-RO" smtClean="0"/>
              <a:t>30.05.2024</a:t>
            </a:fld>
            <a:endParaRPr lang="ro-RO"/>
          </a:p>
        </p:txBody>
      </p:sp>
      <p:sp>
        <p:nvSpPr>
          <p:cNvPr id="8" name="Footer Placeholder 7">
            <a:extLst>
              <a:ext uri="{FF2B5EF4-FFF2-40B4-BE49-F238E27FC236}">
                <a16:creationId xmlns:a16="http://schemas.microsoft.com/office/drawing/2014/main" id="{31523527-E6D8-D134-5C88-A5777CEBFA6C}"/>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id="{88911DA3-28E2-36DF-5724-03149B1BE6CA}"/>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405680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33B2-C25F-C1C9-CDB3-850CEC88339C}"/>
              </a:ext>
            </a:extLst>
          </p:cNvPr>
          <p:cNvSpPr>
            <a:spLocks noGrp="1"/>
          </p:cNvSpPr>
          <p:nvPr>
            <p:ph type="title"/>
          </p:nvPr>
        </p:nvSpPr>
        <p:spPr/>
        <p:txBody>
          <a:bodyPr/>
          <a:lstStyle/>
          <a:p>
            <a:r>
              <a:rPr lang="en-GB"/>
              <a:t>Click to edit Master title style</a:t>
            </a:r>
            <a:endParaRPr lang="ro-RO"/>
          </a:p>
        </p:txBody>
      </p:sp>
      <p:sp>
        <p:nvSpPr>
          <p:cNvPr id="3" name="Date Placeholder 2">
            <a:extLst>
              <a:ext uri="{FF2B5EF4-FFF2-40B4-BE49-F238E27FC236}">
                <a16:creationId xmlns:a16="http://schemas.microsoft.com/office/drawing/2014/main" id="{95AC4C81-D2B6-788B-421A-C05C521F9912}"/>
              </a:ext>
            </a:extLst>
          </p:cNvPr>
          <p:cNvSpPr>
            <a:spLocks noGrp="1"/>
          </p:cNvSpPr>
          <p:nvPr>
            <p:ph type="dt" sz="half" idx="10"/>
          </p:nvPr>
        </p:nvSpPr>
        <p:spPr/>
        <p:txBody>
          <a:bodyPr/>
          <a:lstStyle/>
          <a:p>
            <a:fld id="{594BA3AE-11EB-3C48-9256-7AB1E18F7BC5}" type="datetime1">
              <a:rPr lang="ro-RO" smtClean="0"/>
              <a:t>30.05.2024</a:t>
            </a:fld>
            <a:endParaRPr lang="ro-RO"/>
          </a:p>
        </p:txBody>
      </p:sp>
      <p:sp>
        <p:nvSpPr>
          <p:cNvPr id="4" name="Footer Placeholder 3">
            <a:extLst>
              <a:ext uri="{FF2B5EF4-FFF2-40B4-BE49-F238E27FC236}">
                <a16:creationId xmlns:a16="http://schemas.microsoft.com/office/drawing/2014/main" id="{CA2C9257-5D92-78E2-8179-F62B18EA04DA}"/>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id="{268BF8FF-3954-8B3E-8ACF-09D476DE7EA7}"/>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2802810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C36E7-055F-7004-8708-7CA999B03CF0}"/>
              </a:ext>
            </a:extLst>
          </p:cNvPr>
          <p:cNvSpPr>
            <a:spLocks noGrp="1"/>
          </p:cNvSpPr>
          <p:nvPr>
            <p:ph type="dt" sz="half" idx="10"/>
          </p:nvPr>
        </p:nvSpPr>
        <p:spPr/>
        <p:txBody>
          <a:bodyPr/>
          <a:lstStyle/>
          <a:p>
            <a:fld id="{B8FCC499-4113-0940-A86A-67BAF00A83B9}" type="datetime1">
              <a:rPr lang="ro-RO" smtClean="0"/>
              <a:t>30.05.2024</a:t>
            </a:fld>
            <a:endParaRPr lang="ro-RO"/>
          </a:p>
        </p:txBody>
      </p:sp>
      <p:sp>
        <p:nvSpPr>
          <p:cNvPr id="3" name="Footer Placeholder 2">
            <a:extLst>
              <a:ext uri="{FF2B5EF4-FFF2-40B4-BE49-F238E27FC236}">
                <a16:creationId xmlns:a16="http://schemas.microsoft.com/office/drawing/2014/main" id="{BFD6B4AB-659F-E1A1-0A47-0403FAA5E3B4}"/>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id="{E43BC47C-D3CE-3D6A-7251-1214913E79C0}"/>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299183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9FBB-8B33-245F-E60F-9116C1DEE0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ro-RO"/>
          </a:p>
        </p:txBody>
      </p:sp>
      <p:sp>
        <p:nvSpPr>
          <p:cNvPr id="3" name="Content Placeholder 2">
            <a:extLst>
              <a:ext uri="{FF2B5EF4-FFF2-40B4-BE49-F238E27FC236}">
                <a16:creationId xmlns:a16="http://schemas.microsoft.com/office/drawing/2014/main" id="{46AD835B-BBDE-4450-F688-EA21BFAF48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Text Placeholder 3">
            <a:extLst>
              <a:ext uri="{FF2B5EF4-FFF2-40B4-BE49-F238E27FC236}">
                <a16:creationId xmlns:a16="http://schemas.microsoft.com/office/drawing/2014/main" id="{CDBD3963-69F4-740D-16C3-8D9802311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751A91-0493-051E-3B94-E769BBF810EA}"/>
              </a:ext>
            </a:extLst>
          </p:cNvPr>
          <p:cNvSpPr>
            <a:spLocks noGrp="1"/>
          </p:cNvSpPr>
          <p:nvPr>
            <p:ph type="dt" sz="half" idx="10"/>
          </p:nvPr>
        </p:nvSpPr>
        <p:spPr/>
        <p:txBody>
          <a:bodyPr/>
          <a:lstStyle/>
          <a:p>
            <a:fld id="{DAA9A9FD-5206-0045-BD5E-B8F72777E8C5}" type="datetime1">
              <a:rPr lang="ro-RO" smtClean="0"/>
              <a:t>30.05.2024</a:t>
            </a:fld>
            <a:endParaRPr lang="ro-RO"/>
          </a:p>
        </p:txBody>
      </p:sp>
      <p:sp>
        <p:nvSpPr>
          <p:cNvPr id="6" name="Footer Placeholder 5">
            <a:extLst>
              <a:ext uri="{FF2B5EF4-FFF2-40B4-BE49-F238E27FC236}">
                <a16:creationId xmlns:a16="http://schemas.microsoft.com/office/drawing/2014/main" id="{EF19CDF3-B673-B82C-A01D-C79105AAB42E}"/>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199E2148-B184-653A-9815-42FB01B7F7DC}"/>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211621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0EB9-6D01-BBA4-2898-A474D37F35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ro-RO"/>
          </a:p>
        </p:txBody>
      </p:sp>
      <p:sp>
        <p:nvSpPr>
          <p:cNvPr id="3" name="Picture Placeholder 2">
            <a:extLst>
              <a:ext uri="{FF2B5EF4-FFF2-40B4-BE49-F238E27FC236}">
                <a16:creationId xmlns:a16="http://schemas.microsoft.com/office/drawing/2014/main" id="{A23C7A1D-EF02-3D44-B50A-D690788DB8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id="{898EBCDA-061B-CCCD-CA81-3059286BB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569049-72F2-D22A-49BA-D03051703A66}"/>
              </a:ext>
            </a:extLst>
          </p:cNvPr>
          <p:cNvSpPr>
            <a:spLocks noGrp="1"/>
          </p:cNvSpPr>
          <p:nvPr>
            <p:ph type="dt" sz="half" idx="10"/>
          </p:nvPr>
        </p:nvSpPr>
        <p:spPr/>
        <p:txBody>
          <a:bodyPr/>
          <a:lstStyle/>
          <a:p>
            <a:fld id="{7627EAF1-4DAD-4546-A136-89FE4722A5E1}" type="datetime1">
              <a:rPr lang="ro-RO" smtClean="0"/>
              <a:t>30.05.2024</a:t>
            </a:fld>
            <a:endParaRPr lang="ro-RO"/>
          </a:p>
        </p:txBody>
      </p:sp>
      <p:sp>
        <p:nvSpPr>
          <p:cNvPr id="6" name="Footer Placeholder 5">
            <a:extLst>
              <a:ext uri="{FF2B5EF4-FFF2-40B4-BE49-F238E27FC236}">
                <a16:creationId xmlns:a16="http://schemas.microsoft.com/office/drawing/2014/main" id="{3B573C1B-AD8C-1DAB-EDDA-24C9667AE095}"/>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AF165D74-687A-981D-3F81-562B60D45CF7}"/>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326582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EFD09-DAE5-EB80-1545-1B392D4257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ro-RO"/>
          </a:p>
        </p:txBody>
      </p:sp>
      <p:sp>
        <p:nvSpPr>
          <p:cNvPr id="3" name="Text Placeholder 2">
            <a:extLst>
              <a:ext uri="{FF2B5EF4-FFF2-40B4-BE49-F238E27FC236}">
                <a16:creationId xmlns:a16="http://schemas.microsoft.com/office/drawing/2014/main" id="{580A8C22-2A16-8AA3-5650-428DD3C33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E5D8568E-18E5-0599-DDAA-3ABB32770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EBB1A-90FD-5D4A-B6FA-E7BF87ED65C3}" type="datetime1">
              <a:rPr lang="ro-RO" smtClean="0"/>
              <a:t>30.05.2024</a:t>
            </a:fld>
            <a:endParaRPr lang="ro-RO"/>
          </a:p>
        </p:txBody>
      </p:sp>
      <p:sp>
        <p:nvSpPr>
          <p:cNvPr id="5" name="Footer Placeholder 4">
            <a:extLst>
              <a:ext uri="{FF2B5EF4-FFF2-40B4-BE49-F238E27FC236}">
                <a16:creationId xmlns:a16="http://schemas.microsoft.com/office/drawing/2014/main" id="{033F88DA-633F-EE8E-FF5C-D838F3EE9B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id="{4CFD42CF-2607-A86F-6C55-0109CCB97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FEF71-21C0-0D4A-A648-3BAF92E3EBF2}" type="slidenum">
              <a:rPr lang="ro-RO" smtClean="0"/>
              <a:t>‹#›</a:t>
            </a:fld>
            <a:endParaRPr lang="ro-RO"/>
          </a:p>
        </p:txBody>
      </p:sp>
    </p:spTree>
    <p:extLst>
      <p:ext uri="{BB962C8B-B14F-4D97-AF65-F5344CB8AC3E}">
        <p14:creationId xmlns:p14="http://schemas.microsoft.com/office/powerpoint/2010/main" val="4033688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21_8E82528D.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18/10/relationships/comments" Target="../comments/modernComment_1A1_45FA9874.xml"/><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investors@dn-agrar.eu" TargetMode="External"/><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Cows looking at the camera">
            <a:extLst>
              <a:ext uri="{FF2B5EF4-FFF2-40B4-BE49-F238E27FC236}">
                <a16:creationId xmlns:a16="http://schemas.microsoft.com/office/drawing/2014/main" id="{2F8D0210-EE5C-4867-0103-77FBDCB37A45}"/>
              </a:ext>
            </a:extLst>
          </p:cNvPr>
          <p:cNvPicPr>
            <a:picLocks noChangeAspect="1"/>
          </p:cNvPicPr>
          <p:nvPr/>
        </p:nvPicPr>
        <p:blipFill rotWithShape="1">
          <a:blip r:embed="rId2"/>
          <a:srcRect r="10466"/>
          <a:stretch/>
        </p:blipFill>
        <p:spPr>
          <a:xfrm>
            <a:off x="2522356" y="10"/>
            <a:ext cx="9669642" cy="6857990"/>
          </a:xfrm>
          <a:prstGeom prst="rect">
            <a:avLst/>
          </a:prstGeom>
        </p:spPr>
      </p:pic>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1D646E7-96EF-9BE0-B2CF-A2E79CF71D7D}"/>
              </a:ext>
            </a:extLst>
          </p:cNvPr>
          <p:cNvSpPr txBox="1">
            <a:spLocks/>
          </p:cNvSpPr>
          <p:nvPr/>
        </p:nvSpPr>
        <p:spPr>
          <a:xfrm>
            <a:off x="214984" y="2445725"/>
            <a:ext cx="4539893"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o-RO" sz="4000" dirty="0">
                <a:solidFill>
                  <a:srgbClr val="6A7D93"/>
                </a:solidFill>
                <a:latin typeface="Open Sans" panose="020B0606030504020204" pitchFamily="34" charset="0"/>
                <a:ea typeface="Open Sans" panose="020B0606030504020204" pitchFamily="34" charset="0"/>
                <a:cs typeface="Open Sans" panose="020B0606030504020204" pitchFamily="34" charset="0"/>
              </a:rPr>
              <a:t>P</a:t>
            </a:r>
            <a:r>
              <a:rPr lang="en-US" sz="4000" dirty="0" err="1">
                <a:solidFill>
                  <a:srgbClr val="6A7D93"/>
                </a:solidFill>
                <a:latin typeface="Open Sans" panose="020B0606030504020204" pitchFamily="34" charset="0"/>
                <a:ea typeface="Open Sans" panose="020B0606030504020204" pitchFamily="34" charset="0"/>
                <a:cs typeface="Open Sans" panose="020B0606030504020204" pitchFamily="34" charset="0"/>
              </a:rPr>
              <a:t>resentation</a:t>
            </a:r>
            <a:r>
              <a:rPr lang="en-US" sz="4000" dirty="0">
                <a:solidFill>
                  <a:srgbClr val="6A7D93"/>
                </a:solidFill>
                <a:latin typeface="Open Sans" panose="020B0606030504020204" pitchFamily="34" charset="0"/>
                <a:ea typeface="Open Sans" panose="020B0606030504020204" pitchFamily="34" charset="0"/>
                <a:cs typeface="Open Sans" panose="020B0606030504020204" pitchFamily="34" charset="0"/>
              </a:rPr>
              <a:t> Financial Results </a:t>
            </a:r>
          </a:p>
          <a:p>
            <a:pPr algn="l"/>
            <a:r>
              <a:rPr lang="en-GB" sz="4000" dirty="0">
                <a:solidFill>
                  <a:srgbClr val="6A7D93"/>
                </a:solidFill>
                <a:latin typeface="Open Sans" panose="020B0606030504020204" pitchFamily="34" charset="0"/>
                <a:ea typeface="Open Sans" panose="020B0606030504020204" pitchFamily="34" charset="0"/>
                <a:cs typeface="Open Sans" panose="020B0606030504020204" pitchFamily="34" charset="0"/>
              </a:rPr>
              <a:t>Q1 </a:t>
            </a:r>
            <a:r>
              <a:rPr lang="en-US" sz="4000" dirty="0">
                <a:solidFill>
                  <a:srgbClr val="6A7D93"/>
                </a:solidFill>
                <a:latin typeface="Open Sans" panose="020B0606030504020204" pitchFamily="34" charset="0"/>
                <a:ea typeface="Open Sans" panose="020B0606030504020204" pitchFamily="34" charset="0"/>
                <a:cs typeface="Open Sans" panose="020B0606030504020204" pitchFamily="34" charset="0"/>
              </a:rPr>
              <a:t>2024</a:t>
            </a:r>
            <a:endParaRPr lang="ro-RO" sz="4000" dirty="0">
              <a:solidFill>
                <a:srgbClr val="6A7D9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Subtitle 2">
            <a:extLst>
              <a:ext uri="{FF2B5EF4-FFF2-40B4-BE49-F238E27FC236}">
                <a16:creationId xmlns:a16="http://schemas.microsoft.com/office/drawing/2014/main" id="{61454F09-CBDE-1758-29C1-5A02EB93DCD1}"/>
              </a:ext>
            </a:extLst>
          </p:cNvPr>
          <p:cNvSpPr txBox="1">
            <a:spLocks/>
          </p:cNvSpPr>
          <p:nvPr/>
        </p:nvSpPr>
        <p:spPr>
          <a:xfrm>
            <a:off x="214984" y="5752279"/>
            <a:ext cx="4023359" cy="12081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rPr>
              <a:t>May</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202</a:t>
            </a:r>
            <a:r>
              <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rPr>
              <a:t>4</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 </a:t>
            </a:r>
          </a:p>
        </p:txBody>
      </p:sp>
      <p:pic>
        <p:nvPicPr>
          <p:cNvPr id="12" name="Picture 11" descr="Logo&#10;&#10;Description automatically generated">
            <a:extLst>
              <a:ext uri="{FF2B5EF4-FFF2-40B4-BE49-F238E27FC236}">
                <a16:creationId xmlns:a16="http://schemas.microsoft.com/office/drawing/2014/main" id="{4E54FA44-134D-7B95-44AA-60AF8E0A95D9}"/>
              </a:ext>
            </a:extLst>
          </p:cNvPr>
          <p:cNvPicPr>
            <a:picLocks noChangeAspect="1"/>
          </p:cNvPicPr>
          <p:nvPr/>
        </p:nvPicPr>
        <p:blipFill>
          <a:blip r:embed="rId3"/>
          <a:stretch>
            <a:fillRect/>
          </a:stretch>
        </p:blipFill>
        <p:spPr>
          <a:xfrm>
            <a:off x="214987" y="181471"/>
            <a:ext cx="3014130" cy="3014130"/>
          </a:xfrm>
          <a:prstGeom prst="rect">
            <a:avLst/>
          </a:prstGeom>
        </p:spPr>
      </p:pic>
      <p:sp>
        <p:nvSpPr>
          <p:cNvPr id="14" name="Slide Number Placeholder 13">
            <a:extLst>
              <a:ext uri="{FF2B5EF4-FFF2-40B4-BE49-F238E27FC236}">
                <a16:creationId xmlns:a16="http://schemas.microsoft.com/office/drawing/2014/main" id="{93667352-62E5-B914-E5D0-E0184A7DAB3A}"/>
              </a:ext>
            </a:extLst>
          </p:cNvPr>
          <p:cNvSpPr>
            <a:spLocks noGrp="1"/>
          </p:cNvSpPr>
          <p:nvPr>
            <p:ph type="sldNum" sz="quarter" idx="12"/>
          </p:nvPr>
        </p:nvSpPr>
        <p:spPr/>
        <p:txBody>
          <a:bodyPr/>
          <a:lstStyle/>
          <a:p>
            <a:fld id="{109FEF71-21C0-0D4A-A648-3BAF92E3EBF2}" type="slidenum">
              <a:rPr lang="ro-RO" smtClean="0"/>
              <a:t>1</a:t>
            </a:fld>
            <a:endParaRPr lang="ro-RO"/>
          </a:p>
        </p:txBody>
      </p:sp>
    </p:spTree>
    <p:extLst>
      <p:ext uri="{BB962C8B-B14F-4D97-AF65-F5344CB8AC3E}">
        <p14:creationId xmlns:p14="http://schemas.microsoft.com/office/powerpoint/2010/main" val="283089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10</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80" y="420564"/>
            <a:ext cx="8092440"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KEY PERFORMANCE INDICATORS</a:t>
            </a:r>
          </a:p>
        </p:txBody>
      </p:sp>
      <p:grpSp>
        <p:nvGrpSpPr>
          <p:cNvPr id="46" name="Group 45">
            <a:extLst>
              <a:ext uri="{FF2B5EF4-FFF2-40B4-BE49-F238E27FC236}">
                <a16:creationId xmlns:a16="http://schemas.microsoft.com/office/drawing/2014/main" id="{19B21094-4614-D5CE-AEF9-1DDDE48CCD8E}"/>
              </a:ext>
            </a:extLst>
          </p:cNvPr>
          <p:cNvGrpSpPr/>
          <p:nvPr/>
        </p:nvGrpSpPr>
        <p:grpSpPr>
          <a:xfrm>
            <a:off x="8399587" y="3808759"/>
            <a:ext cx="2810208" cy="1690452"/>
            <a:chOff x="1113334" y="1696004"/>
            <a:chExt cx="2810208" cy="1690452"/>
          </a:xfrm>
        </p:grpSpPr>
        <p:sp>
          <p:nvSpPr>
            <p:cNvPr id="47" name="TextBox 46">
              <a:extLst>
                <a:ext uri="{FF2B5EF4-FFF2-40B4-BE49-F238E27FC236}">
                  <a16:creationId xmlns:a16="http://schemas.microsoft.com/office/drawing/2014/main" id="{66E0E0D9-6B25-E8DB-9351-75EC8C7BDB47}"/>
                </a:ext>
              </a:extLst>
            </p:cNvPr>
            <p:cNvSpPr txBox="1"/>
            <p:nvPr/>
          </p:nvSpPr>
          <p:spPr>
            <a:xfrm>
              <a:off x="1298833" y="1696004"/>
              <a:ext cx="2439210" cy="323165"/>
            </a:xfrm>
            <a:prstGeom prst="rect">
              <a:avLst/>
            </a:prstGeom>
            <a:noFill/>
          </p:spPr>
          <p:txBody>
            <a:bodyPr wrap="square" rtlCol="0">
              <a:spAutoFit/>
            </a:bodyPr>
            <a:lstStyle/>
            <a:p>
              <a:pPr algn="ct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EQUITY</a:t>
              </a:r>
            </a:p>
          </p:txBody>
        </p:sp>
        <p:sp>
          <p:nvSpPr>
            <p:cNvPr id="48" name="TextBox 47">
              <a:extLst>
                <a:ext uri="{FF2B5EF4-FFF2-40B4-BE49-F238E27FC236}">
                  <a16:creationId xmlns:a16="http://schemas.microsoft.com/office/drawing/2014/main" id="{53781C06-91F6-C181-B4CF-C8EFC2079D36}"/>
                </a:ext>
              </a:extLst>
            </p:cNvPr>
            <p:cNvSpPr txBox="1"/>
            <p:nvPr/>
          </p:nvSpPr>
          <p:spPr>
            <a:xfrm>
              <a:off x="1113334" y="2124572"/>
              <a:ext cx="2810208" cy="1261884"/>
            </a:xfrm>
            <a:prstGeom prst="rect">
              <a:avLst/>
            </a:prstGeom>
            <a:noFill/>
          </p:spPr>
          <p:txBody>
            <a:bodyPr wrap="square" rtlCol="0">
              <a:spAutoFit/>
            </a:bodyPr>
            <a:lstStyle/>
            <a:p>
              <a:pPr algn="ct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141</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GB"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36</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 mil.</a:t>
              </a:r>
            </a:p>
            <a:p>
              <a:pPr algn="ct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6</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02</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ro-RO" sz="1400" b="1" dirty="0">
                  <a:latin typeface="Open Sans" panose="020B0606030504020204" pitchFamily="34" charset="0"/>
                  <a:ea typeface="Open Sans" panose="020B0606030504020204" pitchFamily="34" charset="0"/>
                  <a:cs typeface="Open Sans" panose="020B0606030504020204" pitchFamily="34" charset="0"/>
                </a:rPr>
                <a:t> </a:t>
              </a:r>
            </a:p>
            <a:p>
              <a:pPr algn="ctr"/>
              <a:r>
                <a:rPr lang="ro-RO" sz="1400" dirty="0">
                  <a:latin typeface="Open Sans" panose="020B0606030504020204" pitchFamily="34" charset="0"/>
                  <a:ea typeface="Open Sans" panose="020B0606030504020204" pitchFamily="34" charset="0"/>
                  <a:cs typeface="Open Sans" panose="020B0606030504020204" pitchFamily="34" charset="0"/>
                </a:rPr>
                <a:t>Vs 31.1</a:t>
              </a:r>
              <a:r>
                <a:rPr lang="en-US" sz="1400" dirty="0">
                  <a:latin typeface="Open Sans" panose="020B0606030504020204" pitchFamily="34" charset="0"/>
                  <a:ea typeface="Open Sans" panose="020B0606030504020204" pitchFamily="34" charset="0"/>
                  <a:cs typeface="Open Sans" panose="020B0606030504020204" pitchFamily="34" charset="0"/>
                </a:rPr>
                <a:t>2</a:t>
              </a:r>
              <a:r>
                <a:rPr lang="ro-RO" sz="1400" dirty="0">
                  <a:latin typeface="Open Sans" panose="020B0606030504020204" pitchFamily="34" charset="0"/>
                  <a:ea typeface="Open Sans" panose="020B0606030504020204" pitchFamily="34" charset="0"/>
                  <a:cs typeface="Open Sans" panose="020B0606030504020204" pitchFamily="34" charset="0"/>
                </a:rPr>
                <a:t>.202</a:t>
              </a:r>
              <a:r>
                <a:rPr lang="en-GB" sz="1400" dirty="0">
                  <a:latin typeface="Open Sans" panose="020B0606030504020204" pitchFamily="34" charset="0"/>
                  <a:ea typeface="Open Sans" panose="020B0606030504020204" pitchFamily="34" charset="0"/>
                  <a:cs typeface="Open Sans" panose="020B0606030504020204" pitchFamily="34" charset="0"/>
                </a:rPr>
                <a:t>3</a:t>
              </a:r>
              <a:endParaRPr lang="ro-RO"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49" name="Straight Connector 48">
            <a:extLst>
              <a:ext uri="{FF2B5EF4-FFF2-40B4-BE49-F238E27FC236}">
                <a16:creationId xmlns:a16="http://schemas.microsoft.com/office/drawing/2014/main" id="{D5101EBB-29A7-FAEB-4B6F-D92768154803}"/>
              </a:ext>
            </a:extLst>
          </p:cNvPr>
          <p:cNvCxnSpPr>
            <a:cxnSpLocks/>
          </p:cNvCxnSpPr>
          <p:nvPr/>
        </p:nvCxnSpPr>
        <p:spPr>
          <a:xfrm flipV="1">
            <a:off x="1000742" y="2867506"/>
            <a:ext cx="10190516" cy="25191"/>
          </a:xfrm>
          <a:prstGeom prst="line">
            <a:avLst/>
          </a:prstGeom>
          <a:ln w="28575">
            <a:solidFill>
              <a:srgbClr val="FAA303"/>
            </a:solidFill>
          </a:ln>
        </p:spPr>
        <p:style>
          <a:lnRef idx="1">
            <a:schemeClr val="accent1"/>
          </a:lnRef>
          <a:fillRef idx="0">
            <a:schemeClr val="accent1"/>
          </a:fillRef>
          <a:effectRef idx="0">
            <a:schemeClr val="accent1"/>
          </a:effectRef>
          <a:fontRef idx="minor">
            <a:schemeClr val="tx1"/>
          </a:fontRef>
        </p:style>
      </p:cxnSp>
      <p:pic>
        <p:nvPicPr>
          <p:cNvPr id="52" name="Graphic 51" descr="Upward trend with solid fill">
            <a:extLst>
              <a:ext uri="{FF2B5EF4-FFF2-40B4-BE49-F238E27FC236}">
                <a16:creationId xmlns:a16="http://schemas.microsoft.com/office/drawing/2014/main" id="{5023321B-F44F-FE19-56DA-3360A83844E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66825" y="2257085"/>
            <a:ext cx="558653" cy="558653"/>
          </a:xfrm>
          <a:prstGeom prst="rect">
            <a:avLst/>
          </a:prstGeom>
        </p:spPr>
      </p:pic>
      <p:grpSp>
        <p:nvGrpSpPr>
          <p:cNvPr id="53" name="Group 52">
            <a:extLst>
              <a:ext uri="{FF2B5EF4-FFF2-40B4-BE49-F238E27FC236}">
                <a16:creationId xmlns:a16="http://schemas.microsoft.com/office/drawing/2014/main" id="{F2B3B034-D6FE-16AD-6BDC-4A8F51272AC8}"/>
              </a:ext>
            </a:extLst>
          </p:cNvPr>
          <p:cNvGrpSpPr/>
          <p:nvPr/>
        </p:nvGrpSpPr>
        <p:grpSpPr>
          <a:xfrm>
            <a:off x="1487082" y="1582812"/>
            <a:ext cx="3446176" cy="1272261"/>
            <a:chOff x="909763" y="1879227"/>
            <a:chExt cx="2756440" cy="1272261"/>
          </a:xfrm>
        </p:grpSpPr>
        <p:sp>
          <p:nvSpPr>
            <p:cNvPr id="54" name="TextBox 53">
              <a:extLst>
                <a:ext uri="{FF2B5EF4-FFF2-40B4-BE49-F238E27FC236}">
                  <a16:creationId xmlns:a16="http://schemas.microsoft.com/office/drawing/2014/main" id="{0ECC24D7-3D0C-A309-F352-1FB0C3AF1454}"/>
                </a:ext>
              </a:extLst>
            </p:cNvPr>
            <p:cNvSpPr txBox="1"/>
            <p:nvPr/>
          </p:nvSpPr>
          <p:spPr>
            <a:xfrm>
              <a:off x="1137437" y="1879227"/>
              <a:ext cx="2209800" cy="323165"/>
            </a:xfrm>
            <a:prstGeom prst="rect">
              <a:avLst/>
            </a:prstGeom>
            <a:noFill/>
          </p:spPr>
          <p:txBody>
            <a:bodyPr wrap="square" rtlCol="0">
              <a:spAutoFit/>
            </a:bodyPr>
            <a:lstStyle/>
            <a:p>
              <a:pPr algn="ct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TURNOVER </a:t>
              </a:r>
            </a:p>
          </p:txBody>
        </p:sp>
        <p:sp>
          <p:nvSpPr>
            <p:cNvPr id="55" name="TextBox 54">
              <a:extLst>
                <a:ext uri="{FF2B5EF4-FFF2-40B4-BE49-F238E27FC236}">
                  <a16:creationId xmlns:a16="http://schemas.microsoft.com/office/drawing/2014/main" id="{1D9B8CE0-2288-0A55-ADC9-5FA2EC532E79}"/>
                </a:ext>
              </a:extLst>
            </p:cNvPr>
            <p:cNvSpPr txBox="1"/>
            <p:nvPr/>
          </p:nvSpPr>
          <p:spPr>
            <a:xfrm>
              <a:off x="909763" y="2258936"/>
              <a:ext cx="2756440" cy="892552"/>
            </a:xfrm>
            <a:prstGeom prst="rect">
              <a:avLst/>
            </a:prstGeom>
            <a:noFill/>
          </p:spPr>
          <p:txBody>
            <a:bodyPr wrap="square" rtlCol="0">
              <a:spAutoFit/>
            </a:bodyPr>
            <a:lstStyle/>
            <a:p>
              <a:pPr algn="ct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40</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GB"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2</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8 mil.</a:t>
              </a:r>
            </a:p>
            <a:p>
              <a:pPr algn="ct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-9</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02</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p>
            <a:p>
              <a:pPr algn="ctr"/>
              <a:r>
                <a:rPr lang="ro-RO" sz="1400" dirty="0">
                  <a:latin typeface="Open Sans" panose="020B0606030504020204" pitchFamily="34" charset="0"/>
                  <a:ea typeface="Open Sans" panose="020B0606030504020204" pitchFamily="34" charset="0"/>
                  <a:cs typeface="Open Sans" panose="020B0606030504020204" pitchFamily="34" charset="0"/>
                </a:rPr>
                <a:t> Vs </a:t>
              </a:r>
              <a:r>
                <a:rPr lang="en-GB" sz="1400" dirty="0">
                  <a:latin typeface="Open Sans" panose="020B0606030504020204" pitchFamily="34" charset="0"/>
                  <a:ea typeface="Open Sans" panose="020B0606030504020204" pitchFamily="34" charset="0"/>
                  <a:cs typeface="Open Sans" panose="020B0606030504020204" pitchFamily="34" charset="0"/>
                </a:rPr>
                <a:t>Q1</a:t>
              </a:r>
              <a:r>
                <a:rPr lang="en-US" sz="1400" dirty="0">
                  <a:latin typeface="Open Sans" panose="020B0606030504020204" pitchFamily="34" charset="0"/>
                  <a:ea typeface="Open Sans" panose="020B0606030504020204" pitchFamily="34" charset="0"/>
                  <a:cs typeface="Open Sans" panose="020B0606030504020204" pitchFamily="34" charset="0"/>
                </a:rPr>
                <a:t> 2023</a:t>
              </a:r>
              <a:endParaRPr lang="ro-RO" sz="14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6" name="Group 55">
            <a:extLst>
              <a:ext uri="{FF2B5EF4-FFF2-40B4-BE49-F238E27FC236}">
                <a16:creationId xmlns:a16="http://schemas.microsoft.com/office/drawing/2014/main" id="{16A59D9A-A27E-B0E8-EDA9-3EC2F07BE491}"/>
              </a:ext>
            </a:extLst>
          </p:cNvPr>
          <p:cNvGrpSpPr/>
          <p:nvPr/>
        </p:nvGrpSpPr>
        <p:grpSpPr>
          <a:xfrm>
            <a:off x="4879505" y="1573675"/>
            <a:ext cx="3178933" cy="1268966"/>
            <a:chOff x="1123519" y="1881946"/>
            <a:chExt cx="2405908" cy="1268966"/>
          </a:xfrm>
        </p:grpSpPr>
        <p:sp>
          <p:nvSpPr>
            <p:cNvPr id="57" name="TextBox 56">
              <a:extLst>
                <a:ext uri="{FF2B5EF4-FFF2-40B4-BE49-F238E27FC236}">
                  <a16:creationId xmlns:a16="http://schemas.microsoft.com/office/drawing/2014/main" id="{AA7A8B5C-1E2B-9127-7506-1AE34C4FA1CD}"/>
                </a:ext>
              </a:extLst>
            </p:cNvPr>
            <p:cNvSpPr txBox="1"/>
            <p:nvPr/>
          </p:nvSpPr>
          <p:spPr>
            <a:xfrm>
              <a:off x="1197246" y="1881946"/>
              <a:ext cx="2209800" cy="323165"/>
            </a:xfrm>
            <a:prstGeom prst="rect">
              <a:avLst/>
            </a:prstGeom>
            <a:noFill/>
          </p:spPr>
          <p:txBody>
            <a:bodyPr wrap="square" rtlCol="0">
              <a:spAutoFit/>
            </a:bodyPr>
            <a:lstStyle/>
            <a:p>
              <a:pPr algn="ct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NET PROFIT</a:t>
              </a:r>
            </a:p>
          </p:txBody>
        </p:sp>
        <p:sp>
          <p:nvSpPr>
            <p:cNvPr id="58" name="TextBox 57">
              <a:extLst>
                <a:ext uri="{FF2B5EF4-FFF2-40B4-BE49-F238E27FC236}">
                  <a16:creationId xmlns:a16="http://schemas.microsoft.com/office/drawing/2014/main" id="{FB5EF1A0-AF9A-DD31-B3E6-8C0F2D97BCFD}"/>
                </a:ext>
              </a:extLst>
            </p:cNvPr>
            <p:cNvSpPr txBox="1"/>
            <p:nvPr/>
          </p:nvSpPr>
          <p:spPr>
            <a:xfrm>
              <a:off x="1123519" y="2258360"/>
              <a:ext cx="2405908" cy="892552"/>
            </a:xfrm>
            <a:prstGeom prst="rect">
              <a:avLst/>
            </a:prstGeom>
            <a:noFill/>
          </p:spPr>
          <p:txBody>
            <a:bodyPr wrap="square" rtlCol="0">
              <a:spAutoFit/>
            </a:bodyPr>
            <a:lstStyle/>
            <a:p>
              <a:pPr algn="ct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7</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GB"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89</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 mil.</a:t>
              </a:r>
            </a:p>
            <a:p>
              <a:pPr algn="ct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-4</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53</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pPr algn="ctr"/>
              <a:r>
                <a:rPr lang="ro-RO" sz="1400" dirty="0">
                  <a:latin typeface="Open Sans" panose="020B0606030504020204" pitchFamily="34" charset="0"/>
                  <a:ea typeface="Open Sans" panose="020B0606030504020204" pitchFamily="34" charset="0"/>
                  <a:cs typeface="Open Sans" panose="020B0606030504020204" pitchFamily="34" charset="0"/>
                </a:rPr>
                <a:t>Vs </a:t>
              </a:r>
              <a:r>
                <a:rPr lang="en-GB" sz="1400" dirty="0">
                  <a:latin typeface="Open Sans" panose="020B0606030504020204" pitchFamily="34" charset="0"/>
                  <a:ea typeface="Open Sans" panose="020B0606030504020204" pitchFamily="34" charset="0"/>
                  <a:cs typeface="Open Sans" panose="020B0606030504020204" pitchFamily="34" charset="0"/>
                </a:rPr>
                <a:t>Q1</a:t>
              </a:r>
              <a:r>
                <a:rPr lang="en-US" sz="1400" dirty="0">
                  <a:latin typeface="Open Sans" panose="020B0606030504020204" pitchFamily="34" charset="0"/>
                  <a:ea typeface="Open Sans" panose="020B0606030504020204" pitchFamily="34" charset="0"/>
                  <a:cs typeface="Open Sans" panose="020B0606030504020204" pitchFamily="34" charset="0"/>
                </a:rPr>
                <a:t> 2023</a:t>
              </a:r>
              <a:endParaRPr lang="ro-RO" sz="2400"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9" name="Group 58">
            <a:extLst>
              <a:ext uri="{FF2B5EF4-FFF2-40B4-BE49-F238E27FC236}">
                <a16:creationId xmlns:a16="http://schemas.microsoft.com/office/drawing/2014/main" id="{944C9DFF-BD6B-119F-8D26-867D835C288C}"/>
              </a:ext>
            </a:extLst>
          </p:cNvPr>
          <p:cNvGrpSpPr/>
          <p:nvPr/>
        </p:nvGrpSpPr>
        <p:grpSpPr>
          <a:xfrm>
            <a:off x="1669111" y="3833622"/>
            <a:ext cx="2825501" cy="1672139"/>
            <a:chOff x="1174242" y="1848105"/>
            <a:chExt cx="2825501" cy="1672139"/>
          </a:xfrm>
        </p:grpSpPr>
        <p:sp>
          <p:nvSpPr>
            <p:cNvPr id="60" name="TextBox 59">
              <a:extLst>
                <a:ext uri="{FF2B5EF4-FFF2-40B4-BE49-F238E27FC236}">
                  <a16:creationId xmlns:a16="http://schemas.microsoft.com/office/drawing/2014/main" id="{FC8860F7-2AC1-DFA2-037D-0C15B8F7A30C}"/>
                </a:ext>
              </a:extLst>
            </p:cNvPr>
            <p:cNvSpPr txBox="1"/>
            <p:nvPr/>
          </p:nvSpPr>
          <p:spPr>
            <a:xfrm>
              <a:off x="1364678" y="1848105"/>
              <a:ext cx="2444630" cy="323165"/>
            </a:xfrm>
            <a:prstGeom prst="rect">
              <a:avLst/>
            </a:prstGeom>
            <a:noFill/>
          </p:spPr>
          <p:txBody>
            <a:bodyPr wrap="square" rtlCol="0">
              <a:spAutoFit/>
            </a:bodyPr>
            <a:lstStyle/>
            <a:p>
              <a:pPr algn="ct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NET ASSET</a:t>
              </a:r>
              <a:r>
                <a:rPr lang="en-US"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S</a:t>
              </a:r>
              <a:endPar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3D3A5775-5E2A-441E-7917-92354CD6C6F5}"/>
                </a:ext>
              </a:extLst>
            </p:cNvPr>
            <p:cNvSpPr txBox="1"/>
            <p:nvPr/>
          </p:nvSpPr>
          <p:spPr>
            <a:xfrm>
              <a:off x="1174242" y="2258360"/>
              <a:ext cx="2825501" cy="1261884"/>
            </a:xfrm>
            <a:prstGeom prst="rect">
              <a:avLst/>
            </a:prstGeom>
            <a:noFill/>
          </p:spPr>
          <p:txBody>
            <a:bodyPr wrap="square" rtlCol="0">
              <a:spAutoFit/>
            </a:bodyPr>
            <a:lstStyle/>
            <a:p>
              <a:pPr algn="ct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239.13 </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mil.</a:t>
              </a:r>
            </a:p>
            <a:p>
              <a:pPr algn="ct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+3</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40</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p>
            <a:p>
              <a:pPr algn="ctr"/>
              <a:r>
                <a:rPr lang="ro-RO" sz="1400" dirty="0">
                  <a:latin typeface="Open Sans" panose="020B0606030504020204" pitchFamily="34" charset="0"/>
                  <a:ea typeface="Open Sans" panose="020B0606030504020204" pitchFamily="34" charset="0"/>
                  <a:cs typeface="Open Sans" panose="020B0606030504020204" pitchFamily="34" charset="0"/>
                </a:rPr>
                <a:t>Vs 31.</a:t>
              </a:r>
              <a:r>
                <a:rPr lang="en-GB" sz="1400" dirty="0">
                  <a:latin typeface="Open Sans" panose="020B0606030504020204" pitchFamily="34" charset="0"/>
                  <a:ea typeface="Open Sans" panose="020B0606030504020204" pitchFamily="34" charset="0"/>
                  <a:cs typeface="Open Sans" panose="020B0606030504020204" pitchFamily="34" charset="0"/>
                </a:rPr>
                <a:t>12</a:t>
              </a:r>
              <a:r>
                <a:rPr lang="ro-RO" sz="1400" dirty="0">
                  <a:latin typeface="Open Sans" panose="020B0606030504020204" pitchFamily="34" charset="0"/>
                  <a:ea typeface="Open Sans" panose="020B0606030504020204" pitchFamily="34" charset="0"/>
                  <a:cs typeface="Open Sans" panose="020B0606030504020204" pitchFamily="34" charset="0"/>
                </a:rPr>
                <a:t>.202</a:t>
              </a:r>
              <a:r>
                <a:rPr lang="en-GB" sz="1400" dirty="0">
                  <a:latin typeface="Open Sans" panose="020B0606030504020204" pitchFamily="34" charset="0"/>
                  <a:ea typeface="Open Sans" panose="020B0606030504020204" pitchFamily="34" charset="0"/>
                  <a:cs typeface="Open Sans" panose="020B0606030504020204" pitchFamily="34" charset="0"/>
                </a:rPr>
                <a:t>3</a:t>
              </a:r>
              <a:endParaRPr lang="ro-RO"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2" name="Group 61">
            <a:extLst>
              <a:ext uri="{FF2B5EF4-FFF2-40B4-BE49-F238E27FC236}">
                <a16:creationId xmlns:a16="http://schemas.microsoft.com/office/drawing/2014/main" id="{1ACA27C6-A5FE-AF38-A62E-75DB5FC0D310}"/>
              </a:ext>
            </a:extLst>
          </p:cNvPr>
          <p:cNvGrpSpPr/>
          <p:nvPr/>
        </p:nvGrpSpPr>
        <p:grpSpPr>
          <a:xfrm>
            <a:off x="5024564" y="3832486"/>
            <a:ext cx="2763564" cy="1670183"/>
            <a:chOff x="1265554" y="1784712"/>
            <a:chExt cx="2763564" cy="1670183"/>
          </a:xfrm>
        </p:grpSpPr>
        <p:sp>
          <p:nvSpPr>
            <p:cNvPr id="63" name="TextBox 62">
              <a:extLst>
                <a:ext uri="{FF2B5EF4-FFF2-40B4-BE49-F238E27FC236}">
                  <a16:creationId xmlns:a16="http://schemas.microsoft.com/office/drawing/2014/main" id="{99BB8AB8-089F-5120-3667-B0502AE3A482}"/>
                </a:ext>
              </a:extLst>
            </p:cNvPr>
            <p:cNvSpPr txBox="1"/>
            <p:nvPr/>
          </p:nvSpPr>
          <p:spPr>
            <a:xfrm>
              <a:off x="1265554" y="1784712"/>
              <a:ext cx="2763564" cy="323165"/>
            </a:xfrm>
            <a:prstGeom prst="rect">
              <a:avLst/>
            </a:prstGeom>
            <a:noFill/>
          </p:spPr>
          <p:txBody>
            <a:bodyPr wrap="square" rtlCol="0">
              <a:spAutoFit/>
            </a:bodyPr>
            <a:lstStyle/>
            <a:p>
              <a:pPr algn="ct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TOTAL ASSETS</a:t>
              </a:r>
            </a:p>
          </p:txBody>
        </p:sp>
        <p:sp>
          <p:nvSpPr>
            <p:cNvPr id="64" name="TextBox 63">
              <a:extLst>
                <a:ext uri="{FF2B5EF4-FFF2-40B4-BE49-F238E27FC236}">
                  <a16:creationId xmlns:a16="http://schemas.microsoft.com/office/drawing/2014/main" id="{7E782B3A-70AB-06A0-DD45-05004A473094}"/>
                </a:ext>
              </a:extLst>
            </p:cNvPr>
            <p:cNvSpPr txBox="1"/>
            <p:nvPr/>
          </p:nvSpPr>
          <p:spPr>
            <a:xfrm>
              <a:off x="1326547" y="2193011"/>
              <a:ext cx="2702571" cy="1261884"/>
            </a:xfrm>
            <a:prstGeom prst="rect">
              <a:avLst/>
            </a:prstGeom>
            <a:noFill/>
          </p:spPr>
          <p:txBody>
            <a:bodyPr wrap="square" rtlCol="0">
              <a:spAutoFit/>
            </a:bodyPr>
            <a:lstStyle/>
            <a:p>
              <a:pPr algn="ct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316</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GB"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38</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 mil.</a:t>
              </a:r>
              <a:endParaRPr lang="ro-RO" sz="1200"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algn="ct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2</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74</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pPr algn="ctr"/>
              <a:r>
                <a:rPr lang="ro-RO" sz="1400" dirty="0">
                  <a:latin typeface="Open Sans" panose="020B0606030504020204" pitchFamily="34" charset="0"/>
                  <a:ea typeface="Open Sans" panose="020B0606030504020204" pitchFamily="34" charset="0"/>
                  <a:cs typeface="Open Sans" panose="020B0606030504020204" pitchFamily="34" charset="0"/>
                </a:rPr>
                <a:t>Vs 31.</a:t>
              </a:r>
              <a:r>
                <a:rPr lang="en-GB" sz="1400" dirty="0">
                  <a:latin typeface="Open Sans" panose="020B0606030504020204" pitchFamily="34" charset="0"/>
                  <a:ea typeface="Open Sans" panose="020B0606030504020204" pitchFamily="34" charset="0"/>
                  <a:cs typeface="Open Sans" panose="020B0606030504020204" pitchFamily="34" charset="0"/>
                </a:rPr>
                <a:t>12</a:t>
              </a:r>
              <a:r>
                <a:rPr lang="ro-RO" sz="1400" dirty="0">
                  <a:latin typeface="Open Sans" panose="020B0606030504020204" pitchFamily="34" charset="0"/>
                  <a:ea typeface="Open Sans" panose="020B0606030504020204" pitchFamily="34" charset="0"/>
                  <a:cs typeface="Open Sans" panose="020B0606030504020204" pitchFamily="34" charset="0"/>
                </a:rPr>
                <a:t>.202</a:t>
              </a:r>
              <a:r>
                <a:rPr lang="en-GB" sz="1400" dirty="0">
                  <a:latin typeface="Open Sans" panose="020B0606030504020204" pitchFamily="34" charset="0"/>
                  <a:ea typeface="Open Sans" panose="020B0606030504020204" pitchFamily="34" charset="0"/>
                  <a:cs typeface="Open Sans" panose="020B0606030504020204" pitchFamily="34" charset="0"/>
                </a:rPr>
                <a:t>3</a:t>
              </a:r>
              <a:endParaRPr lang="ro-RO" sz="1400" dirty="0">
                <a:latin typeface="Open Sans" panose="020B0606030504020204" pitchFamily="34" charset="0"/>
                <a:ea typeface="Open Sans" panose="020B0606030504020204" pitchFamily="34" charset="0"/>
                <a:cs typeface="Open Sans" panose="020B0606030504020204" pitchFamily="34" charset="0"/>
              </a:endParaRPr>
            </a:p>
            <a:p>
              <a:pPr algn="ct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p>
          </p:txBody>
        </p:sp>
      </p:grpSp>
      <p:grpSp>
        <p:nvGrpSpPr>
          <p:cNvPr id="65" name="Group 64">
            <a:extLst>
              <a:ext uri="{FF2B5EF4-FFF2-40B4-BE49-F238E27FC236}">
                <a16:creationId xmlns:a16="http://schemas.microsoft.com/office/drawing/2014/main" id="{40B0DBC7-90A0-65B1-3C19-65D60F58CE25}"/>
              </a:ext>
            </a:extLst>
          </p:cNvPr>
          <p:cNvGrpSpPr/>
          <p:nvPr/>
        </p:nvGrpSpPr>
        <p:grpSpPr>
          <a:xfrm>
            <a:off x="8369791" y="1564475"/>
            <a:ext cx="2821467" cy="1274695"/>
            <a:chOff x="1123518" y="1871877"/>
            <a:chExt cx="2616958" cy="1219681"/>
          </a:xfrm>
        </p:grpSpPr>
        <p:sp>
          <p:nvSpPr>
            <p:cNvPr id="66" name="TextBox 65">
              <a:extLst>
                <a:ext uri="{FF2B5EF4-FFF2-40B4-BE49-F238E27FC236}">
                  <a16:creationId xmlns:a16="http://schemas.microsoft.com/office/drawing/2014/main" id="{EB098224-9995-6EB9-C70D-11800EB6F3E4}"/>
                </a:ext>
              </a:extLst>
            </p:cNvPr>
            <p:cNvSpPr txBox="1"/>
            <p:nvPr/>
          </p:nvSpPr>
          <p:spPr>
            <a:xfrm>
              <a:off x="1327096" y="1871877"/>
              <a:ext cx="2209800" cy="309218"/>
            </a:xfrm>
            <a:prstGeom prst="rect">
              <a:avLst/>
            </a:prstGeom>
            <a:noFill/>
          </p:spPr>
          <p:txBody>
            <a:bodyPr wrap="square" rtlCol="0">
              <a:spAutoFit/>
            </a:bodyPr>
            <a:lstStyle/>
            <a:p>
              <a:pPr algn="ct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EBITDA</a:t>
              </a:r>
            </a:p>
          </p:txBody>
        </p:sp>
        <p:sp>
          <p:nvSpPr>
            <p:cNvPr id="67" name="TextBox 66">
              <a:extLst>
                <a:ext uri="{FF2B5EF4-FFF2-40B4-BE49-F238E27FC236}">
                  <a16:creationId xmlns:a16="http://schemas.microsoft.com/office/drawing/2014/main" id="{F9B8EC86-6748-B64B-34FB-B6B2880FF50E}"/>
                </a:ext>
              </a:extLst>
            </p:cNvPr>
            <p:cNvSpPr txBox="1"/>
            <p:nvPr/>
          </p:nvSpPr>
          <p:spPr>
            <a:xfrm>
              <a:off x="1123518" y="2237527"/>
              <a:ext cx="2616958" cy="854031"/>
            </a:xfrm>
            <a:prstGeom prst="rect">
              <a:avLst/>
            </a:prstGeom>
            <a:noFill/>
          </p:spPr>
          <p:txBody>
            <a:bodyPr wrap="square" rtlCol="0">
              <a:spAutoFit/>
            </a:bodyPr>
            <a:lstStyle/>
            <a:p>
              <a:pPr algn="ct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 RON </a:t>
              </a:r>
              <a:r>
                <a:rPr lang="en-US"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17</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US"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70</a:t>
              </a: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 mil.</a:t>
              </a:r>
            </a:p>
            <a:p>
              <a:pPr algn="ct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US"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3</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US"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35</a:t>
              </a:r>
              <a:r>
                <a:rPr lang="ro-RO" sz="1400" b="1" dirty="0">
                  <a:solidFill>
                    <a:srgbClr val="FF832F"/>
                  </a:solidFill>
                  <a:latin typeface="Open Sans" panose="020B0606030504020204" pitchFamily="34" charset="0"/>
                  <a:ea typeface="Open Sans" panose="020B0606030504020204" pitchFamily="34" charset="0"/>
                  <a:cs typeface="Open Sans" panose="020B0606030504020204" pitchFamily="34" charset="0"/>
                </a:rPr>
                <a:t>%</a:t>
              </a:r>
              <a:endParaRPr lang="ro-RO" sz="1400" dirty="0">
                <a:latin typeface="Open Sans" panose="020B0606030504020204" pitchFamily="34" charset="0"/>
                <a:ea typeface="Open Sans" panose="020B0606030504020204" pitchFamily="34" charset="0"/>
                <a:cs typeface="Open Sans" panose="020B0606030504020204" pitchFamily="34" charset="0"/>
              </a:endParaRPr>
            </a:p>
            <a:p>
              <a:pPr algn="ctr"/>
              <a:r>
                <a:rPr lang="ro-RO" sz="1400" dirty="0">
                  <a:latin typeface="Open Sans" panose="020B0606030504020204" pitchFamily="34" charset="0"/>
                  <a:ea typeface="Open Sans" panose="020B0606030504020204" pitchFamily="34" charset="0"/>
                  <a:cs typeface="Open Sans" panose="020B0606030504020204" pitchFamily="34" charset="0"/>
                </a:rPr>
                <a:t>Vs </a:t>
              </a:r>
              <a:r>
                <a:rPr lang="en-GB" sz="1400" dirty="0">
                  <a:latin typeface="Open Sans" panose="020B0606030504020204" pitchFamily="34" charset="0"/>
                  <a:ea typeface="Open Sans" panose="020B0606030504020204" pitchFamily="34" charset="0"/>
                  <a:cs typeface="Open Sans" panose="020B0606030504020204" pitchFamily="34" charset="0"/>
                </a:rPr>
                <a:t>Q1</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ro-RO" sz="1400" dirty="0">
                  <a:latin typeface="Open Sans" panose="020B0606030504020204" pitchFamily="34" charset="0"/>
                  <a:ea typeface="Open Sans" panose="020B0606030504020204" pitchFamily="34" charset="0"/>
                  <a:cs typeface="Open Sans" panose="020B0606030504020204" pitchFamily="34" charset="0"/>
                </a:rPr>
                <a:t>202</a:t>
              </a:r>
              <a:r>
                <a:rPr lang="en-GB" sz="1400" dirty="0">
                  <a:latin typeface="Open Sans" panose="020B0606030504020204" pitchFamily="34" charset="0"/>
                  <a:ea typeface="Open Sans" panose="020B0606030504020204" pitchFamily="34" charset="0"/>
                  <a:cs typeface="Open Sans" panose="020B0606030504020204" pitchFamily="34" charset="0"/>
                </a:rPr>
                <a:t>3</a:t>
              </a:r>
              <a:endParaRPr lang="ro-RO" sz="1400" dirty="0">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68" name="Straight Connector 67">
            <a:extLst>
              <a:ext uri="{FF2B5EF4-FFF2-40B4-BE49-F238E27FC236}">
                <a16:creationId xmlns:a16="http://schemas.microsoft.com/office/drawing/2014/main" id="{A70F4E99-524F-E242-8E46-906CB890D9F1}"/>
              </a:ext>
            </a:extLst>
          </p:cNvPr>
          <p:cNvCxnSpPr>
            <a:cxnSpLocks/>
          </p:cNvCxnSpPr>
          <p:nvPr/>
        </p:nvCxnSpPr>
        <p:spPr>
          <a:xfrm flipV="1">
            <a:off x="992637" y="5230762"/>
            <a:ext cx="10190516" cy="25191"/>
          </a:xfrm>
          <a:prstGeom prst="line">
            <a:avLst/>
          </a:prstGeom>
          <a:ln w="28575">
            <a:solidFill>
              <a:srgbClr val="FAA303"/>
            </a:solidFill>
          </a:ln>
        </p:spPr>
        <p:style>
          <a:lnRef idx="1">
            <a:schemeClr val="accent1"/>
          </a:lnRef>
          <a:fillRef idx="0">
            <a:schemeClr val="accent1"/>
          </a:fillRef>
          <a:effectRef idx="0">
            <a:schemeClr val="accent1"/>
          </a:effectRef>
          <a:fontRef idx="minor">
            <a:schemeClr val="tx1"/>
          </a:fontRef>
        </p:style>
      </p:cxnSp>
      <p:pic>
        <p:nvPicPr>
          <p:cNvPr id="70" name="Graphic 69" descr="Upward trend with solid fill">
            <a:extLst>
              <a:ext uri="{FF2B5EF4-FFF2-40B4-BE49-F238E27FC236}">
                <a16:creationId xmlns:a16="http://schemas.microsoft.com/office/drawing/2014/main" id="{76EE0B56-1D15-0581-3C77-DD857ACCDD3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66006" y="4584168"/>
            <a:ext cx="558653" cy="558653"/>
          </a:xfrm>
          <a:prstGeom prst="rect">
            <a:avLst/>
          </a:prstGeom>
        </p:spPr>
      </p:pic>
      <p:pic>
        <p:nvPicPr>
          <p:cNvPr id="71" name="Graphic 70" descr="Upward trend with solid fill">
            <a:extLst>
              <a:ext uri="{FF2B5EF4-FFF2-40B4-BE49-F238E27FC236}">
                <a16:creationId xmlns:a16="http://schemas.microsoft.com/office/drawing/2014/main" id="{3FA6E710-6BE0-3552-3880-3D583F8696D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66825" y="4584167"/>
            <a:ext cx="558653" cy="558653"/>
          </a:xfrm>
          <a:prstGeom prst="rect">
            <a:avLst/>
          </a:prstGeom>
        </p:spPr>
      </p:pic>
      <p:pic>
        <p:nvPicPr>
          <p:cNvPr id="6" name="Graphic 5" descr="Upward trend with solid fill">
            <a:extLst>
              <a:ext uri="{FF2B5EF4-FFF2-40B4-BE49-F238E27FC236}">
                <a16:creationId xmlns:a16="http://schemas.microsoft.com/office/drawing/2014/main" id="{1E7E00F6-63EA-4575-5A47-6212ACA2808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1288173" y="2334044"/>
            <a:ext cx="558653" cy="558653"/>
          </a:xfrm>
          <a:prstGeom prst="rect">
            <a:avLst/>
          </a:prstGeom>
        </p:spPr>
      </p:pic>
      <p:pic>
        <p:nvPicPr>
          <p:cNvPr id="8" name="Graphic 7" descr="Upward trend with solid fill">
            <a:extLst>
              <a:ext uri="{FF2B5EF4-FFF2-40B4-BE49-F238E27FC236}">
                <a16:creationId xmlns:a16="http://schemas.microsoft.com/office/drawing/2014/main" id="{9BFED983-AB47-C4E2-8485-12E19600E96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4646980" y="2291490"/>
            <a:ext cx="558653" cy="558653"/>
          </a:xfrm>
          <a:prstGeom prst="rect">
            <a:avLst/>
          </a:prstGeom>
        </p:spPr>
      </p:pic>
      <p:pic>
        <p:nvPicPr>
          <p:cNvPr id="9" name="Graphic 8" descr="Upward trend with solid fill">
            <a:extLst>
              <a:ext uri="{FF2B5EF4-FFF2-40B4-BE49-F238E27FC236}">
                <a16:creationId xmlns:a16="http://schemas.microsoft.com/office/drawing/2014/main" id="{8D19B335-D73E-06FD-FC05-6696CEBD54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07755" y="4584167"/>
            <a:ext cx="558653" cy="558653"/>
          </a:xfrm>
          <a:prstGeom prst="rect">
            <a:avLst/>
          </a:prstGeom>
        </p:spPr>
      </p:pic>
    </p:spTree>
    <p:extLst>
      <p:ext uri="{BB962C8B-B14F-4D97-AF65-F5344CB8AC3E}">
        <p14:creationId xmlns:p14="http://schemas.microsoft.com/office/powerpoint/2010/main" val="210269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11</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21413" y="367528"/>
            <a:ext cx="8092440"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KEY PERFORMANCE INDICATORS </a:t>
            </a:r>
          </a:p>
        </p:txBody>
      </p:sp>
      <p:sp>
        <p:nvSpPr>
          <p:cNvPr id="15" name="TextBox 14">
            <a:extLst>
              <a:ext uri="{FF2B5EF4-FFF2-40B4-BE49-F238E27FC236}">
                <a16:creationId xmlns:a16="http://schemas.microsoft.com/office/drawing/2014/main" id="{F4FA9D84-C0A6-3991-05DE-A61E9464DD21}"/>
              </a:ext>
            </a:extLst>
          </p:cNvPr>
          <p:cNvSpPr txBox="1"/>
          <p:nvPr/>
        </p:nvSpPr>
        <p:spPr>
          <a:xfrm>
            <a:off x="5633852" y="1383601"/>
            <a:ext cx="6466114" cy="369332"/>
          </a:xfrm>
          <a:prstGeom prst="rect">
            <a:avLst/>
          </a:prstGeom>
          <a:noFill/>
        </p:spPr>
        <p:txBody>
          <a:bodyPr wrap="square">
            <a:spAutoFit/>
          </a:bodyPr>
          <a:lstStyle/>
          <a:p>
            <a:pPr marL="0" marR="0" algn="ctr">
              <a:spcBef>
                <a:spcPts val="0"/>
              </a:spcBef>
              <a:spcAft>
                <a:spcPts val="0"/>
              </a:spcAft>
            </a:pPr>
            <a:r>
              <a:rPr lang="pt-PT" b="1" u="sng">
                <a:solidFill>
                  <a:srgbClr val="18783C"/>
                </a:solidFill>
                <a:uFill>
                  <a:solidFill>
                    <a:srgbClr val="E87C1A"/>
                  </a:solidFill>
                </a:uFill>
                <a:latin typeface="Arial" panose="020B0604020202020204" pitchFamily="34" charset="0"/>
                <a:ea typeface="Yu Mincho" panose="02020400000000000000" pitchFamily="18" charset="-128"/>
                <a:cs typeface="Arial" panose="020B0604020202020204" pitchFamily="34" charset="0"/>
              </a:rPr>
              <a:t>EVOLUTION EBITDA</a:t>
            </a:r>
            <a:endParaRPr lang="en-US" b="1" u="sng">
              <a:solidFill>
                <a:srgbClr val="18783C"/>
              </a:solidFill>
              <a:uFill>
                <a:solidFill>
                  <a:srgbClr val="E87C1A"/>
                </a:solidFill>
              </a:uFill>
              <a:latin typeface="Arial" panose="020B0604020202020204" pitchFamily="34" charset="0"/>
              <a:ea typeface="Yu Mincho" panose="02020400000000000000" pitchFamily="18" charset="-128"/>
              <a:cs typeface="Arial" panose="020B0604020202020204" pitchFamily="34" charset="0"/>
            </a:endParaRPr>
          </a:p>
        </p:txBody>
      </p:sp>
      <p:sp>
        <p:nvSpPr>
          <p:cNvPr id="17" name="TextBox 16">
            <a:extLst>
              <a:ext uri="{FF2B5EF4-FFF2-40B4-BE49-F238E27FC236}">
                <a16:creationId xmlns:a16="http://schemas.microsoft.com/office/drawing/2014/main" id="{07EECBF5-BCD0-A501-E131-3FE7199B44C4}"/>
              </a:ext>
            </a:extLst>
          </p:cNvPr>
          <p:cNvSpPr txBox="1"/>
          <p:nvPr/>
        </p:nvSpPr>
        <p:spPr>
          <a:xfrm>
            <a:off x="-152460" y="1392526"/>
            <a:ext cx="6466114" cy="369332"/>
          </a:xfrm>
          <a:prstGeom prst="rect">
            <a:avLst/>
          </a:prstGeom>
          <a:noFill/>
        </p:spPr>
        <p:txBody>
          <a:bodyPr wrap="square">
            <a:spAutoFit/>
          </a:bodyPr>
          <a:lstStyle/>
          <a:p>
            <a:pPr marL="0" marR="0" algn="ctr">
              <a:spcBef>
                <a:spcPts val="0"/>
              </a:spcBef>
              <a:spcAft>
                <a:spcPts val="0"/>
              </a:spcAft>
            </a:pPr>
            <a:r>
              <a:rPr lang="en-US" b="1" u="sng">
                <a:solidFill>
                  <a:srgbClr val="18783C"/>
                </a:solidFill>
                <a:uFill>
                  <a:solidFill>
                    <a:srgbClr val="E87C1A"/>
                  </a:solidFill>
                </a:uFill>
                <a:latin typeface="Arial" panose="020B0604020202020204" pitchFamily="34" charset="0"/>
                <a:ea typeface="Yu Mincho" panose="02020400000000000000" pitchFamily="18" charset="-128"/>
                <a:cs typeface="Arial" panose="020B0604020202020204" pitchFamily="34" charset="0"/>
              </a:rPr>
              <a:t>EVOLUTION TURNOVER</a:t>
            </a:r>
          </a:p>
        </p:txBody>
      </p:sp>
      <p:pic>
        <p:nvPicPr>
          <p:cNvPr id="14" name="Picture 13">
            <a:extLst>
              <a:ext uri="{FF2B5EF4-FFF2-40B4-BE49-F238E27FC236}">
                <a16:creationId xmlns:a16="http://schemas.microsoft.com/office/drawing/2014/main" id="{1951358A-30EB-D483-C44E-D66B214807CB}"/>
              </a:ext>
            </a:extLst>
          </p:cNvPr>
          <p:cNvPicPr>
            <a:picLocks noChangeAspect="1"/>
          </p:cNvPicPr>
          <p:nvPr/>
        </p:nvPicPr>
        <p:blipFill>
          <a:blip r:embed="rId3"/>
          <a:stretch>
            <a:fillRect/>
          </a:stretch>
        </p:blipFill>
        <p:spPr>
          <a:xfrm>
            <a:off x="6313653" y="2161689"/>
            <a:ext cx="4603307" cy="3303785"/>
          </a:xfrm>
          <a:prstGeom prst="rect">
            <a:avLst/>
          </a:prstGeom>
        </p:spPr>
      </p:pic>
      <p:pic>
        <p:nvPicPr>
          <p:cNvPr id="25" name="Picture 24">
            <a:extLst>
              <a:ext uri="{FF2B5EF4-FFF2-40B4-BE49-F238E27FC236}">
                <a16:creationId xmlns:a16="http://schemas.microsoft.com/office/drawing/2014/main" id="{B25D663E-B34F-E048-60F1-1D9B1D458B4A}"/>
              </a:ext>
            </a:extLst>
          </p:cNvPr>
          <p:cNvPicPr>
            <a:picLocks noChangeAspect="1"/>
          </p:cNvPicPr>
          <p:nvPr/>
        </p:nvPicPr>
        <p:blipFill>
          <a:blip r:embed="rId4"/>
          <a:stretch>
            <a:fillRect/>
          </a:stretch>
        </p:blipFill>
        <p:spPr>
          <a:xfrm>
            <a:off x="10333830" y="1853240"/>
            <a:ext cx="430741" cy="501354"/>
          </a:xfrm>
          <a:prstGeom prst="rect">
            <a:avLst/>
          </a:prstGeom>
        </p:spPr>
      </p:pic>
      <p:pic>
        <p:nvPicPr>
          <p:cNvPr id="18" name="Picture 17">
            <a:extLst>
              <a:ext uri="{FF2B5EF4-FFF2-40B4-BE49-F238E27FC236}">
                <a16:creationId xmlns:a16="http://schemas.microsoft.com/office/drawing/2014/main" id="{AA61AB8B-C48A-E817-592C-F9FC0F8A39AE}"/>
              </a:ext>
            </a:extLst>
          </p:cNvPr>
          <p:cNvPicPr>
            <a:picLocks noChangeAspect="1"/>
          </p:cNvPicPr>
          <p:nvPr/>
        </p:nvPicPr>
        <p:blipFill>
          <a:blip r:embed="rId5"/>
          <a:stretch>
            <a:fillRect/>
          </a:stretch>
        </p:blipFill>
        <p:spPr>
          <a:xfrm>
            <a:off x="1030545" y="2176203"/>
            <a:ext cx="4603307" cy="3502934"/>
          </a:xfrm>
          <a:prstGeom prst="rect">
            <a:avLst/>
          </a:prstGeom>
        </p:spPr>
      </p:pic>
    </p:spTree>
    <p:extLst>
      <p:ext uri="{BB962C8B-B14F-4D97-AF65-F5344CB8AC3E}">
        <p14:creationId xmlns:p14="http://schemas.microsoft.com/office/powerpoint/2010/main" val="1171275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12</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80" y="420564"/>
            <a:ext cx="8092440"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KEY PERFORMANCE INDICATORS</a:t>
            </a:r>
          </a:p>
        </p:txBody>
      </p:sp>
      <p:sp>
        <p:nvSpPr>
          <p:cNvPr id="17" name="TextBox 16">
            <a:extLst>
              <a:ext uri="{FF2B5EF4-FFF2-40B4-BE49-F238E27FC236}">
                <a16:creationId xmlns:a16="http://schemas.microsoft.com/office/drawing/2014/main" id="{07EECBF5-BCD0-A501-E131-3FE7199B44C4}"/>
              </a:ext>
            </a:extLst>
          </p:cNvPr>
          <p:cNvSpPr txBox="1"/>
          <p:nvPr/>
        </p:nvSpPr>
        <p:spPr>
          <a:xfrm>
            <a:off x="579049" y="1341161"/>
            <a:ext cx="7219738" cy="369332"/>
          </a:xfrm>
          <a:prstGeom prst="rect">
            <a:avLst/>
          </a:prstGeom>
          <a:noFill/>
        </p:spPr>
        <p:txBody>
          <a:bodyPr wrap="square">
            <a:spAutoFit/>
          </a:bodyPr>
          <a:lstStyle/>
          <a:p>
            <a:pPr marL="0" marR="0" algn="ctr">
              <a:spcBef>
                <a:spcPts val="0"/>
              </a:spcBef>
              <a:spcAft>
                <a:spcPts val="0"/>
              </a:spcAft>
            </a:pPr>
            <a:r>
              <a:rPr lang="pt-PT" b="1" u="sng" dirty="0">
                <a:solidFill>
                  <a:srgbClr val="18783C"/>
                </a:solidFill>
                <a:uFill>
                  <a:solidFill>
                    <a:srgbClr val="E87C1A"/>
                  </a:solidFill>
                </a:uFill>
                <a:latin typeface="Arial" panose="020B0604020202020204" pitchFamily="34" charset="0"/>
                <a:ea typeface="Yu Mincho" panose="02020400000000000000" pitchFamily="18" charset="-128"/>
                <a:cs typeface="Arial" panose="020B0604020202020204" pitchFamily="34" charset="0"/>
              </a:rPr>
              <a:t>EVOLUTION NET PROFIT</a:t>
            </a:r>
            <a:endParaRPr lang="en-US" b="1" u="sng" dirty="0">
              <a:solidFill>
                <a:srgbClr val="18783C"/>
              </a:solidFill>
              <a:uFill>
                <a:solidFill>
                  <a:srgbClr val="E87C1A"/>
                </a:solidFill>
              </a:uFill>
              <a:latin typeface="Arial" panose="020B0604020202020204" pitchFamily="34" charset="0"/>
              <a:ea typeface="Yu Mincho" panose="02020400000000000000" pitchFamily="18" charset="-128"/>
              <a:cs typeface="Arial" panose="020B0604020202020204" pitchFamily="34" charset="0"/>
            </a:endParaRPr>
          </a:p>
        </p:txBody>
      </p:sp>
      <p:sp>
        <p:nvSpPr>
          <p:cNvPr id="6" name="TextBox 5">
            <a:extLst>
              <a:ext uri="{FF2B5EF4-FFF2-40B4-BE49-F238E27FC236}">
                <a16:creationId xmlns:a16="http://schemas.microsoft.com/office/drawing/2014/main" id="{8AFFB566-3EC0-AE0F-B7AE-0D8C5BC2AE34}"/>
              </a:ext>
            </a:extLst>
          </p:cNvPr>
          <p:cNvSpPr txBox="1"/>
          <p:nvPr/>
        </p:nvSpPr>
        <p:spPr>
          <a:xfrm>
            <a:off x="7379845" y="3200773"/>
            <a:ext cx="3048130" cy="738664"/>
          </a:xfrm>
          <a:prstGeom prst="rect">
            <a:avLst/>
          </a:prstGeom>
          <a:noFill/>
        </p:spPr>
        <p:txBody>
          <a:bodyPr wrap="square">
            <a:spAutoFit/>
          </a:bodyPr>
          <a:lstStyle/>
          <a:p>
            <a:pPr algn="just"/>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Decreased by 5% compared to T1 2023, primarily impacted by the decrease of 25% in milk prices.</a:t>
            </a:r>
            <a:endPar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D8E36EE0-960A-F454-04CD-D964177B6616}"/>
              </a:ext>
            </a:extLst>
          </p:cNvPr>
          <p:cNvPicPr>
            <a:picLocks noChangeAspect="1"/>
          </p:cNvPicPr>
          <p:nvPr/>
        </p:nvPicPr>
        <p:blipFill>
          <a:blip r:embed="rId3"/>
          <a:stretch>
            <a:fillRect/>
          </a:stretch>
        </p:blipFill>
        <p:spPr>
          <a:xfrm>
            <a:off x="1041535" y="1746898"/>
            <a:ext cx="5859775" cy="3852634"/>
          </a:xfrm>
          <a:prstGeom prst="rect">
            <a:avLst/>
          </a:prstGeom>
        </p:spPr>
      </p:pic>
    </p:spTree>
    <p:extLst>
      <p:ext uri="{BB962C8B-B14F-4D97-AF65-F5344CB8AC3E}">
        <p14:creationId xmlns:p14="http://schemas.microsoft.com/office/powerpoint/2010/main" val="374031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13</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80" y="420564"/>
            <a:ext cx="8092440"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FINANCIAL RESULTS HIGHLIGHTS</a:t>
            </a:r>
          </a:p>
        </p:txBody>
      </p:sp>
      <p:graphicFrame>
        <p:nvGraphicFramePr>
          <p:cNvPr id="6" name="Table 5">
            <a:extLst>
              <a:ext uri="{FF2B5EF4-FFF2-40B4-BE49-F238E27FC236}">
                <a16:creationId xmlns:a16="http://schemas.microsoft.com/office/drawing/2014/main" id="{B2E522C5-4A1F-E3A0-2C48-3457D252C3FD}"/>
              </a:ext>
            </a:extLst>
          </p:cNvPr>
          <p:cNvGraphicFramePr>
            <a:graphicFrameLocks noGrp="1"/>
          </p:cNvGraphicFramePr>
          <p:nvPr>
            <p:extLst>
              <p:ext uri="{D42A27DB-BD31-4B8C-83A1-F6EECF244321}">
                <p14:modId xmlns:p14="http://schemas.microsoft.com/office/powerpoint/2010/main" val="1739704173"/>
              </p:ext>
            </p:extLst>
          </p:nvPr>
        </p:nvGraphicFramePr>
        <p:xfrm>
          <a:off x="5590438" y="1326707"/>
          <a:ext cx="5739786" cy="4026050"/>
        </p:xfrm>
        <a:graphic>
          <a:graphicData uri="http://schemas.openxmlformats.org/drawingml/2006/table">
            <a:tbl>
              <a:tblPr>
                <a:tableStyleId>{5C22544A-7EE6-4342-B048-85BDC9FD1C3A}</a:tableStyleId>
              </a:tblPr>
              <a:tblGrid>
                <a:gridCol w="2823882">
                  <a:extLst>
                    <a:ext uri="{9D8B030D-6E8A-4147-A177-3AD203B41FA5}">
                      <a16:colId xmlns:a16="http://schemas.microsoft.com/office/drawing/2014/main" val="1400327029"/>
                    </a:ext>
                  </a:extLst>
                </a:gridCol>
                <a:gridCol w="1047959">
                  <a:extLst>
                    <a:ext uri="{9D8B030D-6E8A-4147-A177-3AD203B41FA5}">
                      <a16:colId xmlns:a16="http://schemas.microsoft.com/office/drawing/2014/main" val="3409493443"/>
                    </a:ext>
                  </a:extLst>
                </a:gridCol>
                <a:gridCol w="1058993">
                  <a:extLst>
                    <a:ext uri="{9D8B030D-6E8A-4147-A177-3AD203B41FA5}">
                      <a16:colId xmlns:a16="http://schemas.microsoft.com/office/drawing/2014/main" val="1850854319"/>
                    </a:ext>
                  </a:extLst>
                </a:gridCol>
                <a:gridCol w="808952">
                  <a:extLst>
                    <a:ext uri="{9D8B030D-6E8A-4147-A177-3AD203B41FA5}">
                      <a16:colId xmlns:a16="http://schemas.microsoft.com/office/drawing/2014/main" val="3314497017"/>
                    </a:ext>
                  </a:extLst>
                </a:gridCol>
              </a:tblGrid>
              <a:tr h="425169">
                <a:tc>
                  <a:txBody>
                    <a:bodyPr/>
                    <a:lstStyle/>
                    <a:p>
                      <a:pPr algn="ctr" fontAlgn="t"/>
                      <a:r>
                        <a:rPr lang="ro-RO" sz="12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PROFIT AND LOSS ACCOUNT</a:t>
                      </a:r>
                    </a:p>
                    <a:p>
                      <a:pPr algn="ctr" fontAlgn="t"/>
                      <a:r>
                        <a:rPr lang="en-GB" sz="12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(RON)</a:t>
                      </a:r>
                      <a:endParaRPr lang="en-GB" sz="12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solidFill>
                        <a:srgbClr val="FAA303"/>
                      </a:solidFill>
                      <a:prstDash val="solid"/>
                      <a:round/>
                      <a:headEnd type="none" w="med" len="med"/>
                      <a:tailEnd type="none" w="med" len="med"/>
                    </a:lnL>
                    <a:lnR w="12700" cap="flat" cmpd="sng" algn="ctr">
                      <a:solidFill>
                        <a:srgbClr val="FAA303"/>
                      </a:solidFill>
                      <a:prstDash val="solid"/>
                      <a:round/>
                      <a:headEnd type="none" w="med" len="med"/>
                      <a:tailEnd type="none" w="med" len="med"/>
                    </a:lnR>
                    <a:lnT w="12700" cap="flat" cmpd="sng" algn="ctr">
                      <a:solidFill>
                        <a:srgbClr val="FAA303"/>
                      </a:solidFill>
                      <a:prstDash val="solid"/>
                      <a:round/>
                      <a:headEnd type="none" w="med" len="med"/>
                      <a:tailEnd type="none" w="med" len="med"/>
                    </a:lnT>
                    <a:lnB w="12700" cap="flat" cmpd="sng" algn="ctr">
                      <a:solidFill>
                        <a:srgbClr val="FAA303"/>
                      </a:solidFill>
                      <a:prstDash val="solid"/>
                      <a:round/>
                      <a:headEnd type="none" w="med" len="med"/>
                      <a:tailEnd type="none" w="med" len="med"/>
                    </a:lnB>
                    <a:solidFill>
                      <a:srgbClr val="FAA303"/>
                    </a:solidFill>
                  </a:tcPr>
                </a:tc>
                <a:tc>
                  <a:txBody>
                    <a:bodyPr/>
                    <a:lstStyle/>
                    <a:p>
                      <a:pPr algn="ctr" fontAlgn="t"/>
                      <a:r>
                        <a:rPr lang="en-RO"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3</a:t>
                      </a:r>
                      <a:r>
                        <a:rPr lang="en-GB"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a:t>
                      </a:r>
                      <a:r>
                        <a:rPr lang="en-RO"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/0</a:t>
                      </a:r>
                      <a:r>
                        <a:rPr lang="en-GB"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3</a:t>
                      </a:r>
                      <a:r>
                        <a:rPr lang="en-RO"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/202</a:t>
                      </a:r>
                      <a:r>
                        <a:rPr lang="en-GB"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4</a:t>
                      </a:r>
                      <a:endParaRPr lang="en-RO" sz="12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solidFill>
                        <a:srgbClr val="FAA303"/>
                      </a:solidFill>
                      <a:prstDash val="solid"/>
                      <a:round/>
                      <a:headEnd type="none" w="med" len="med"/>
                      <a:tailEnd type="none" w="med" len="med"/>
                    </a:lnL>
                    <a:lnR w="12700" cap="flat" cmpd="sng" algn="ctr">
                      <a:solidFill>
                        <a:srgbClr val="FAA303"/>
                      </a:solidFill>
                      <a:prstDash val="solid"/>
                      <a:round/>
                      <a:headEnd type="none" w="med" len="med"/>
                      <a:tailEnd type="none" w="med" len="med"/>
                    </a:lnR>
                    <a:lnT w="12700" cap="flat" cmpd="sng" algn="ctr">
                      <a:solidFill>
                        <a:srgbClr val="FAA303"/>
                      </a:solidFill>
                      <a:prstDash val="solid"/>
                      <a:round/>
                      <a:headEnd type="none" w="med" len="med"/>
                      <a:tailEnd type="none" w="med" len="med"/>
                    </a:lnT>
                    <a:lnB w="12700" cap="flat" cmpd="sng" algn="ctr">
                      <a:solidFill>
                        <a:srgbClr val="FAA303"/>
                      </a:solidFill>
                      <a:prstDash val="solid"/>
                      <a:round/>
                      <a:headEnd type="none" w="med" len="med"/>
                      <a:tailEnd type="none" w="med" len="med"/>
                    </a:lnB>
                    <a:solidFill>
                      <a:srgbClr val="FAA303"/>
                    </a:solidFill>
                  </a:tcPr>
                </a:tc>
                <a:tc>
                  <a:txBody>
                    <a:bodyPr/>
                    <a:lstStyle/>
                    <a:p>
                      <a:pPr algn="ctr" fontAlgn="t"/>
                      <a:r>
                        <a:rPr lang="en-RO"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3</a:t>
                      </a:r>
                      <a:r>
                        <a:rPr lang="en-GB"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a:t>
                      </a:r>
                      <a:r>
                        <a:rPr lang="en-RO"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/0</a:t>
                      </a:r>
                      <a:r>
                        <a:rPr lang="en-GB"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3</a:t>
                      </a:r>
                      <a:r>
                        <a:rPr lang="en-RO"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/202</a:t>
                      </a:r>
                      <a:r>
                        <a:rPr lang="en-GB" sz="120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3</a:t>
                      </a:r>
                      <a:endParaRPr lang="en-RO" sz="12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solidFill>
                        <a:srgbClr val="FAA303"/>
                      </a:solidFill>
                      <a:prstDash val="solid"/>
                      <a:round/>
                      <a:headEnd type="none" w="med" len="med"/>
                      <a:tailEnd type="none" w="med" len="med"/>
                    </a:lnL>
                    <a:lnR w="12700" cap="flat" cmpd="sng" algn="ctr">
                      <a:solidFill>
                        <a:srgbClr val="FAA303"/>
                      </a:solidFill>
                      <a:prstDash val="solid"/>
                      <a:round/>
                      <a:headEnd type="none" w="med" len="med"/>
                      <a:tailEnd type="none" w="med" len="med"/>
                    </a:lnR>
                    <a:lnT w="12700" cap="flat" cmpd="sng" algn="ctr">
                      <a:solidFill>
                        <a:srgbClr val="FAA303"/>
                      </a:solidFill>
                      <a:prstDash val="solid"/>
                      <a:round/>
                      <a:headEnd type="none" w="med" len="med"/>
                      <a:tailEnd type="none" w="med" len="med"/>
                    </a:lnT>
                    <a:lnB w="12700" cap="flat" cmpd="sng" algn="ctr">
                      <a:solidFill>
                        <a:srgbClr val="FAA303"/>
                      </a:solidFill>
                      <a:prstDash val="solid"/>
                      <a:round/>
                      <a:headEnd type="none" w="med" len="med"/>
                      <a:tailEnd type="none" w="med" len="med"/>
                    </a:lnB>
                    <a:solidFill>
                      <a:srgbClr val="FAA303"/>
                    </a:solidFill>
                  </a:tcPr>
                </a:tc>
                <a:tc>
                  <a:txBody>
                    <a:bodyPr/>
                    <a:lstStyle/>
                    <a:p>
                      <a:pPr algn="ctr" fontAlgn="t"/>
                      <a:r>
                        <a:rPr lang="en-RO" sz="1200" b="1" u="none" strike="noStrike">
                          <a:solidFill>
                            <a:schemeClr val="bg1"/>
                          </a:solidFill>
                          <a:effectLst/>
                          <a:latin typeface="Open Sans"/>
                          <a:ea typeface="Open Sans"/>
                          <a:cs typeface="Open Sans"/>
                        </a:rPr>
                        <a:t>∆%</a:t>
                      </a:r>
                      <a:endParaRPr lang="en-RO" sz="1200" b="1" i="0" u="none" strike="noStrike">
                        <a:solidFill>
                          <a:schemeClr val="bg1"/>
                        </a:solidFill>
                        <a:effectLst/>
                        <a:latin typeface="Open Sans"/>
                        <a:ea typeface="Open Sans"/>
                        <a:cs typeface="Open Sans"/>
                      </a:endParaRPr>
                    </a:p>
                  </a:txBody>
                  <a:tcPr marL="9525" marR="9525" marT="9525" marB="0" anchor="ctr">
                    <a:lnL w="12700" cap="flat" cmpd="sng" algn="ctr">
                      <a:solidFill>
                        <a:srgbClr val="FAA303"/>
                      </a:solidFill>
                      <a:prstDash val="solid"/>
                      <a:round/>
                      <a:headEnd type="none" w="med" len="med"/>
                      <a:tailEnd type="none" w="med" len="med"/>
                    </a:lnL>
                    <a:lnR w="12700" cap="flat" cmpd="sng" algn="ctr">
                      <a:solidFill>
                        <a:srgbClr val="FAA303"/>
                      </a:solidFill>
                      <a:prstDash val="solid"/>
                      <a:round/>
                      <a:headEnd type="none" w="med" len="med"/>
                      <a:tailEnd type="none" w="med" len="med"/>
                    </a:lnR>
                    <a:lnT w="12700" cap="flat" cmpd="sng" algn="ctr">
                      <a:solidFill>
                        <a:srgbClr val="FAA303"/>
                      </a:solidFill>
                      <a:prstDash val="solid"/>
                      <a:round/>
                      <a:headEnd type="none" w="med" len="med"/>
                      <a:tailEnd type="none" w="med" len="med"/>
                    </a:lnT>
                    <a:lnB w="12700" cap="flat" cmpd="sng" algn="ctr">
                      <a:solidFill>
                        <a:srgbClr val="FAA303"/>
                      </a:solidFill>
                      <a:prstDash val="solid"/>
                      <a:round/>
                      <a:headEnd type="none" w="med" len="med"/>
                      <a:tailEnd type="none" w="med" len="med"/>
                    </a:lnB>
                    <a:solidFill>
                      <a:srgbClr val="FAA303"/>
                    </a:solidFill>
                  </a:tcPr>
                </a:tc>
                <a:extLst>
                  <a:ext uri="{0D108BD9-81ED-4DB2-BD59-A6C34878D82A}">
                    <a16:rowId xmlns:a16="http://schemas.microsoft.com/office/drawing/2014/main" val="4222242780"/>
                  </a:ext>
                </a:extLst>
              </a:tr>
              <a:tr h="441653">
                <a:tc>
                  <a:txBody>
                    <a:bodyPr/>
                    <a:lstStyle/>
                    <a:p>
                      <a:pPr algn="l" fontAlgn="ct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OPERATING INCOME</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 TOTAL</a:t>
                      </a:r>
                      <a:endPar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12700" cap="flat" cmpd="sng" algn="ctr">
                      <a:solidFill>
                        <a:srgbClr val="FAA30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60,152,441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12700" cap="flat" cmpd="sng" algn="ctr">
                      <a:solidFill>
                        <a:srgbClr val="FAA30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RO" sz="1100" u="none" strike="noStrike" dirty="0">
                          <a:solidFill>
                            <a:srgbClr val="3C424F"/>
                          </a:solidFill>
                          <a:effectLst/>
                          <a:latin typeface="Open Sans"/>
                          <a:ea typeface="Open Sans"/>
                          <a:cs typeface="Open Sans"/>
                        </a:rPr>
                        <a:t> </a:t>
                      </a:r>
                      <a:r>
                        <a:rPr lang="ro-RO" sz="1100" u="none" strike="noStrike" dirty="0">
                          <a:solidFill>
                            <a:srgbClr val="3C424F"/>
                          </a:solidFill>
                          <a:effectLst/>
                          <a:latin typeface="Open Sans"/>
                          <a:ea typeface="Open Sans"/>
                          <a:cs typeface="Open Sans"/>
                        </a:rPr>
                        <a:t>60</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406</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670 </a:t>
                      </a:r>
                      <a:endParaRPr lang="en-GB" sz="1100" u="none" strike="noStrike" dirty="0">
                        <a:solidFill>
                          <a:srgbClr val="3C424F"/>
                        </a:solidFill>
                        <a:effectLst/>
                        <a:latin typeface="Open Sans"/>
                        <a:ea typeface="Open Sans"/>
                        <a:cs typeface="Open Sans"/>
                      </a:endParaRPr>
                    </a:p>
                  </a:txBody>
                  <a:tcPr marL="9525" marR="9525" marT="9525" marB="0" anchor="ctr">
                    <a:lnL w="12700" cmpd="sng">
                      <a:noFill/>
                    </a:lnL>
                    <a:lnR w="12700" cmpd="sng">
                      <a:noFill/>
                    </a:lnR>
                    <a:lnT w="12700" cap="flat" cmpd="sng" algn="ctr">
                      <a:solidFill>
                        <a:srgbClr val="FAA30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100" u="none" strike="noStrike" dirty="0">
                          <a:solidFill>
                            <a:srgbClr val="3C424F"/>
                          </a:solidFill>
                          <a:effectLst/>
                          <a:latin typeface="Open Sans"/>
                          <a:ea typeface="Open Sans"/>
                          <a:cs typeface="Open Sans"/>
                        </a:rPr>
                        <a:t>(0</a:t>
                      </a:r>
                      <a:r>
                        <a:rPr lang="en-US" sz="1100" u="none" strike="noStrike" dirty="0">
                          <a:solidFill>
                            <a:srgbClr val="3C424F"/>
                          </a:solidFill>
                          <a:effectLst/>
                          <a:latin typeface="Open Sans"/>
                          <a:ea typeface="Open Sans"/>
                          <a:cs typeface="Open Sans"/>
                        </a:rPr>
                        <a:t>.</a:t>
                      </a:r>
                      <a:r>
                        <a:rPr lang="en-GB" sz="1100" u="none" strike="noStrike" dirty="0">
                          <a:solidFill>
                            <a:srgbClr val="3C424F"/>
                          </a:solidFill>
                          <a:effectLst/>
                          <a:latin typeface="Open Sans"/>
                          <a:ea typeface="Open Sans"/>
                          <a:cs typeface="Open Sans"/>
                        </a:rPr>
                        <a:t>42)</a:t>
                      </a:r>
                      <a:r>
                        <a:rPr lang="en-RO" sz="1100" u="none" strike="noStrike" dirty="0">
                          <a:solidFill>
                            <a:srgbClr val="3C424F"/>
                          </a:solidFill>
                          <a:effectLst/>
                          <a:latin typeface="Open Sans"/>
                          <a:ea typeface="Open Sans"/>
                          <a:cs typeface="Open Sans"/>
                        </a:rPr>
                        <a:t>%</a:t>
                      </a:r>
                      <a:endParaRPr lang="en-RO" sz="1100" b="1" i="0" u="none" strike="noStrike" dirty="0">
                        <a:solidFill>
                          <a:srgbClr val="3C424F"/>
                        </a:solidFill>
                        <a:effectLst/>
                        <a:latin typeface="Open Sans"/>
                        <a:ea typeface="Open Sans"/>
                        <a:cs typeface="Open Sans"/>
                      </a:endParaRPr>
                    </a:p>
                  </a:txBody>
                  <a:tcPr marL="9525" marR="9525" marT="9525" marB="0" anchor="ctr">
                    <a:lnL w="12700" cmpd="sng">
                      <a:noFill/>
                    </a:lnL>
                    <a:lnR w="12700" cmpd="sng">
                      <a:noFill/>
                    </a:lnR>
                    <a:lnT w="12700" cap="flat" cmpd="sng" algn="ctr">
                      <a:solidFill>
                        <a:srgbClr val="FAA30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396716"/>
                  </a:ext>
                </a:extLst>
              </a:tr>
              <a:tr h="441653">
                <a:tc>
                  <a:txBody>
                    <a:bodyPr/>
                    <a:lstStyle/>
                    <a:p>
                      <a:pPr algn="l" fontAlgn="ctr"/>
                      <a:r>
                        <a:rPr lang="ro-RO" sz="1100" u="none" strike="noStrike" dirty="0">
                          <a:solidFill>
                            <a:srgbClr val="3C424F"/>
                          </a:solidFill>
                          <a:effectLst/>
                          <a:latin typeface="Open Sans"/>
                          <a:ea typeface="Open Sans"/>
                          <a:cs typeface="Open Sans"/>
                        </a:rPr>
                        <a:t>OPERATING EXPENSES</a:t>
                      </a:r>
                      <a:r>
                        <a:rPr lang="en-GB" sz="1100" u="none" strike="noStrike" dirty="0">
                          <a:solidFill>
                            <a:srgbClr val="3C424F"/>
                          </a:solidFill>
                          <a:effectLst/>
                          <a:latin typeface="Open Sans"/>
                          <a:ea typeface="Open Sans"/>
                          <a:cs typeface="Open Sans"/>
                        </a:rPr>
                        <a:t> – TOTAL</a:t>
                      </a:r>
                      <a:endParaRPr lang="en-GB" sz="1100" b="0" i="0" u="none" strike="noStrike" dirty="0">
                        <a:solidFill>
                          <a:srgbClr val="3C424F"/>
                        </a:solidFill>
                        <a:effectLst/>
                        <a:latin typeface="Open Sans"/>
                        <a:ea typeface="Open Sans"/>
                        <a:cs typeface="Open San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GB" sz="1100" u="none" strike="noStrike" dirty="0">
                          <a:solidFill>
                            <a:srgbClr val="3C424F"/>
                          </a:solidFill>
                          <a:effectLst/>
                          <a:latin typeface="Open Sans"/>
                          <a:ea typeface="Open Sans"/>
                          <a:cs typeface="Open Sans"/>
                        </a:rPr>
                        <a:t>48,559,094 </a:t>
                      </a:r>
                      <a:endParaRPr lang="en-US" sz="1100" b="0" i="0" u="none" strike="noStrike" dirty="0">
                        <a:solidFill>
                          <a:srgbClr val="3C424F"/>
                        </a:solidFill>
                        <a:effectLst/>
                        <a:latin typeface="Open Sans"/>
                        <a:ea typeface="Open Sans"/>
                        <a:cs typeface="Open San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ro-RO" sz="1100" u="none" strike="noStrike" dirty="0">
                          <a:solidFill>
                            <a:srgbClr val="3C424F"/>
                          </a:solidFill>
                          <a:effectLst/>
                          <a:latin typeface="Open Sans"/>
                          <a:ea typeface="Open Sans"/>
                          <a:cs typeface="Open Sans"/>
                        </a:rPr>
                        <a:t>47</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022</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493 </a:t>
                      </a:r>
                      <a:endParaRPr lang="en-US" sz="1100" b="0" i="0" u="none" strike="noStrike" dirty="0">
                        <a:solidFill>
                          <a:srgbClr val="3C424F"/>
                        </a:solidFill>
                        <a:effectLst/>
                        <a:latin typeface="Open Sans"/>
                        <a:ea typeface="Open Sans"/>
                        <a:cs typeface="Open San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ro-RO" sz="1100" u="none" strike="noStrike" dirty="0">
                          <a:solidFill>
                            <a:srgbClr val="3C424F"/>
                          </a:solidFill>
                          <a:effectLst/>
                          <a:latin typeface="Open Sans"/>
                          <a:ea typeface="Open Sans"/>
                          <a:cs typeface="Open Sans"/>
                        </a:rPr>
                        <a:t>3</a:t>
                      </a:r>
                      <a:r>
                        <a:rPr lang="en-US" sz="1100" u="none" strike="noStrike" dirty="0">
                          <a:solidFill>
                            <a:srgbClr val="3C424F"/>
                          </a:solidFill>
                          <a:effectLst/>
                          <a:latin typeface="Open Sans"/>
                          <a:ea typeface="Open Sans"/>
                          <a:cs typeface="Open Sans"/>
                        </a:rPr>
                        <a:t>.</a:t>
                      </a:r>
                      <a:r>
                        <a:rPr lang="en-GB" sz="1100" u="none" strike="noStrike" dirty="0">
                          <a:solidFill>
                            <a:srgbClr val="3C424F"/>
                          </a:solidFill>
                          <a:effectLst/>
                          <a:latin typeface="Open Sans"/>
                          <a:ea typeface="Open Sans"/>
                          <a:cs typeface="Open Sans"/>
                        </a:rPr>
                        <a:t>27</a:t>
                      </a:r>
                      <a:r>
                        <a:rPr lang="en-RO" sz="1100" u="none" strike="noStrike" dirty="0">
                          <a:solidFill>
                            <a:srgbClr val="3C424F"/>
                          </a:solidFill>
                          <a:effectLst/>
                          <a:latin typeface="Open Sans"/>
                          <a:ea typeface="Open Sans"/>
                          <a:cs typeface="Open Sans"/>
                        </a:rPr>
                        <a:t>%</a:t>
                      </a:r>
                      <a:endParaRPr lang="en-US" sz="1100" b="1" i="0" u="none" strike="noStrike" dirty="0">
                        <a:solidFill>
                          <a:srgbClr val="3C424F"/>
                        </a:solidFill>
                        <a:effectLst/>
                        <a:latin typeface="Open Sans"/>
                        <a:ea typeface="Open Sans"/>
                        <a:cs typeface="Open San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1484049"/>
                  </a:ext>
                </a:extLst>
              </a:tr>
              <a:tr h="480812">
                <a:tc>
                  <a:txBody>
                    <a:bodyPr/>
                    <a:lstStyle/>
                    <a:p>
                      <a:pPr algn="l" fontAlgn="ctr"/>
                      <a:r>
                        <a:rPr lang="ro-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OPERATING PROFIT OR LOSS</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11</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593</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346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ro-RO" sz="1100" u="none" strike="noStrike" dirty="0">
                          <a:solidFill>
                            <a:srgbClr val="3C424F"/>
                          </a:solidFill>
                          <a:effectLst/>
                          <a:latin typeface="Open Sans"/>
                          <a:ea typeface="Open Sans"/>
                          <a:cs typeface="Open Sans"/>
                        </a:rPr>
                        <a:t>13</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384</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178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100" u="none" strike="noStrike" dirty="0">
                          <a:solidFill>
                            <a:srgbClr val="3C424F"/>
                          </a:solidFill>
                          <a:effectLst/>
                          <a:latin typeface="Open Sans"/>
                          <a:ea typeface="Open Sans"/>
                          <a:cs typeface="Open Sans"/>
                        </a:rPr>
                        <a:t>(13.38)</a:t>
                      </a:r>
                      <a:r>
                        <a:rPr lang="en-RO" sz="1100" u="none" strike="noStrike" dirty="0">
                          <a:solidFill>
                            <a:srgbClr val="3C424F"/>
                          </a:solidFill>
                          <a:effectLst/>
                          <a:latin typeface="Open Sans"/>
                          <a:ea typeface="Open Sans"/>
                          <a:cs typeface="Open Sans"/>
                        </a:rPr>
                        <a:t>%</a:t>
                      </a:r>
                      <a:endParaRPr lang="en-RO" sz="1100" b="1" i="0" u="none" strike="noStrike" dirty="0">
                        <a:solidFill>
                          <a:srgbClr val="3C424F"/>
                        </a:solidFill>
                        <a:effectLst/>
                        <a:latin typeface="Open Sans"/>
                        <a:ea typeface="Open Sans"/>
                        <a:cs typeface="Open Sans"/>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052544"/>
                  </a:ext>
                </a:extLst>
              </a:tr>
              <a:tr h="441653">
                <a:tc>
                  <a:txBody>
                    <a:bodyPr/>
                    <a:lstStyle/>
                    <a:p>
                      <a:pPr algn="l" fontAlgn="ctr"/>
                      <a:r>
                        <a:rPr lang="ro-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FINANCIAL INCOME</a:t>
                      </a:r>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 TOTAL</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17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260</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094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17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ro-RO" sz="1100" u="none" strike="noStrike" dirty="0">
                          <a:solidFill>
                            <a:srgbClr val="3C424F"/>
                          </a:solidFill>
                          <a:effectLst/>
                          <a:latin typeface="Open Sans"/>
                          <a:ea typeface="Open Sans"/>
                          <a:cs typeface="Open Sans"/>
                        </a:rPr>
                        <a:t>227</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894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17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100" u="none" strike="noStrike" dirty="0">
                          <a:solidFill>
                            <a:srgbClr val="3C424F"/>
                          </a:solidFill>
                          <a:effectLst/>
                          <a:latin typeface="Open Sans"/>
                          <a:ea typeface="Open Sans"/>
                          <a:cs typeface="Open Sans"/>
                        </a:rPr>
                        <a:t>14</a:t>
                      </a:r>
                      <a:r>
                        <a:rPr lang="en-US" sz="1100" u="none" strike="noStrike" dirty="0">
                          <a:solidFill>
                            <a:srgbClr val="3C424F"/>
                          </a:solidFill>
                          <a:effectLst/>
                          <a:latin typeface="Open Sans"/>
                          <a:ea typeface="Open Sans"/>
                          <a:cs typeface="Open Sans"/>
                        </a:rPr>
                        <a:t>.</a:t>
                      </a:r>
                      <a:r>
                        <a:rPr lang="en-GB" sz="1100" u="none" strike="noStrike" dirty="0">
                          <a:solidFill>
                            <a:srgbClr val="3C424F"/>
                          </a:solidFill>
                          <a:effectLst/>
                          <a:latin typeface="Open Sans"/>
                          <a:ea typeface="Open Sans"/>
                          <a:cs typeface="Open Sans"/>
                        </a:rPr>
                        <a:t>13</a:t>
                      </a:r>
                      <a:r>
                        <a:rPr lang="en-RO" sz="1100" u="none" strike="noStrike" dirty="0">
                          <a:solidFill>
                            <a:srgbClr val="3C424F"/>
                          </a:solidFill>
                          <a:effectLst/>
                          <a:latin typeface="Open Sans"/>
                          <a:ea typeface="Open Sans"/>
                          <a:cs typeface="Open Sans"/>
                        </a:rPr>
                        <a:t>%</a:t>
                      </a:r>
                      <a:endParaRPr lang="en-RO" sz="1100" b="1" i="0" u="none" strike="noStrike" dirty="0">
                        <a:solidFill>
                          <a:srgbClr val="3C424F"/>
                        </a:solidFill>
                        <a:effectLst/>
                        <a:latin typeface="Open Sans"/>
                        <a:ea typeface="Open Sans"/>
                        <a:cs typeface="Open San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17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615369"/>
                  </a:ext>
                </a:extLst>
              </a:tr>
              <a:tr h="441653">
                <a:tc>
                  <a:txBody>
                    <a:bodyPr/>
                    <a:lstStyle/>
                    <a:p>
                      <a:pPr algn="l" fontAlgn="ctr"/>
                      <a:r>
                        <a:rPr lang="ro-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FINANCIAL EXPENSES</a:t>
                      </a:r>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 TOTAL</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034</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111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ro-RO" sz="1100" u="none" strike="noStrike" dirty="0">
                          <a:solidFill>
                            <a:srgbClr val="3C424F"/>
                          </a:solidFill>
                          <a:effectLst/>
                          <a:latin typeface="Open Sans"/>
                          <a:ea typeface="Open Sans"/>
                          <a:cs typeface="Open Sans"/>
                        </a:rPr>
                        <a:t>3</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232</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949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100" u="none" strike="noStrike" dirty="0">
                          <a:solidFill>
                            <a:srgbClr val="3C424F"/>
                          </a:solidFill>
                          <a:effectLst/>
                          <a:latin typeface="Open Sans"/>
                          <a:ea typeface="Open Sans"/>
                          <a:cs typeface="Open Sans"/>
                        </a:rPr>
                        <a:t>(3</a:t>
                      </a:r>
                      <a:r>
                        <a:rPr lang="ro-RO" sz="1100" u="none" strike="noStrike" dirty="0">
                          <a:solidFill>
                            <a:srgbClr val="3C424F"/>
                          </a:solidFill>
                          <a:effectLst/>
                          <a:latin typeface="Open Sans"/>
                          <a:ea typeface="Open Sans"/>
                          <a:cs typeface="Open Sans"/>
                        </a:rPr>
                        <a:t>7</a:t>
                      </a:r>
                      <a:r>
                        <a:rPr lang="en-US"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0</a:t>
                      </a:r>
                      <a:r>
                        <a:rPr lang="en-GB" sz="1100" u="none" strike="noStrike" dirty="0">
                          <a:solidFill>
                            <a:srgbClr val="3C424F"/>
                          </a:solidFill>
                          <a:effectLst/>
                          <a:latin typeface="Open Sans"/>
                          <a:ea typeface="Open Sans"/>
                          <a:cs typeface="Open Sans"/>
                        </a:rPr>
                        <a:t>8)</a:t>
                      </a:r>
                      <a:r>
                        <a:rPr lang="en-RO" sz="1100" u="none" strike="noStrike" dirty="0">
                          <a:solidFill>
                            <a:srgbClr val="3C424F"/>
                          </a:solidFill>
                          <a:effectLst/>
                          <a:latin typeface="Open Sans"/>
                          <a:ea typeface="Open Sans"/>
                          <a:cs typeface="Open Sans"/>
                        </a:rPr>
                        <a:t>%</a:t>
                      </a:r>
                      <a:endParaRPr lang="en-RO" sz="1100" b="1" i="0" u="none" strike="noStrike" dirty="0">
                        <a:solidFill>
                          <a:srgbClr val="3C424F"/>
                        </a:solidFill>
                        <a:effectLst/>
                        <a:latin typeface="Open Sans"/>
                        <a:ea typeface="Open Sans"/>
                        <a:cs typeface="Open Sans"/>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084586"/>
                  </a:ext>
                </a:extLst>
              </a:tr>
              <a:tr h="441653">
                <a:tc>
                  <a:txBody>
                    <a:bodyPr/>
                    <a:lstStyle/>
                    <a:p>
                      <a:pPr algn="l" fontAlgn="ctr"/>
                      <a:r>
                        <a:rPr lang="ro-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FINANCIAL PROFIT OR LOSS</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774</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017)</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GB" sz="1100" u="none" strike="noStrike" dirty="0">
                          <a:solidFill>
                            <a:srgbClr val="3C424F"/>
                          </a:solidFill>
                          <a:effectLst/>
                          <a:latin typeface="Open Sans"/>
                          <a:ea typeface="Open Sans"/>
                          <a:cs typeface="Open Sans"/>
                        </a:rPr>
                        <a:t>(3,005,055)</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100" u="none" strike="noStrike" dirty="0">
                          <a:solidFill>
                            <a:srgbClr val="3C424F"/>
                          </a:solidFill>
                          <a:effectLst/>
                          <a:latin typeface="Open Sans"/>
                          <a:ea typeface="Open Sans"/>
                          <a:cs typeface="Open Sans"/>
                        </a:rPr>
                        <a:t>(40</a:t>
                      </a:r>
                      <a:r>
                        <a:rPr lang="en-US" sz="1100" u="none" strike="noStrike" dirty="0">
                          <a:solidFill>
                            <a:srgbClr val="3C424F"/>
                          </a:solidFill>
                          <a:effectLst/>
                          <a:latin typeface="Open Sans"/>
                          <a:ea typeface="Open Sans"/>
                          <a:cs typeface="Open Sans"/>
                        </a:rPr>
                        <a:t>.</a:t>
                      </a:r>
                      <a:r>
                        <a:rPr lang="en-GB" sz="1100" u="none" strike="noStrike" dirty="0">
                          <a:solidFill>
                            <a:srgbClr val="3C424F"/>
                          </a:solidFill>
                          <a:effectLst/>
                          <a:latin typeface="Open Sans"/>
                          <a:ea typeface="Open Sans"/>
                          <a:cs typeface="Open Sans"/>
                        </a:rPr>
                        <a:t>97)</a:t>
                      </a:r>
                      <a:r>
                        <a:rPr lang="en-RO" sz="1100" u="none" strike="noStrike" dirty="0">
                          <a:solidFill>
                            <a:srgbClr val="3C424F"/>
                          </a:solidFill>
                          <a:effectLst/>
                          <a:latin typeface="Open Sans"/>
                          <a:ea typeface="Open Sans"/>
                          <a:cs typeface="Open Sans"/>
                        </a:rPr>
                        <a:t>%</a:t>
                      </a:r>
                      <a:endParaRPr lang="en-RO" sz="1100" b="1" i="0" u="none" strike="noStrike" dirty="0">
                        <a:solidFill>
                          <a:srgbClr val="3C424F"/>
                        </a:solidFill>
                        <a:effectLst/>
                        <a:latin typeface="Open Sans"/>
                        <a:ea typeface="Open Sans"/>
                        <a:cs typeface="Open San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3030642"/>
                  </a:ext>
                </a:extLst>
              </a:tr>
              <a:tr h="406112">
                <a:tc>
                  <a:txBody>
                    <a:bodyPr/>
                    <a:lstStyle/>
                    <a:p>
                      <a:pPr algn="l" fontAlgn="ctr"/>
                      <a:r>
                        <a:rPr lang="ro-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GROSS PROFIT OR LOSS</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28575" cap="flat" cmpd="sng" algn="ctr">
                      <a:solidFill>
                        <a:srgbClr val="017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9.819.329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28575" cap="flat" cmpd="sng" algn="ctr">
                      <a:solidFill>
                        <a:srgbClr val="017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ro-RO" sz="1100" u="none" strike="noStrike" dirty="0">
                          <a:solidFill>
                            <a:srgbClr val="3C424F"/>
                          </a:solidFill>
                          <a:effectLst/>
                          <a:latin typeface="Open Sans"/>
                          <a:ea typeface="Open Sans"/>
                          <a:cs typeface="Open Sans"/>
                        </a:rPr>
                        <a:t>10.379.123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mpd="sng">
                      <a:noFill/>
                    </a:lnL>
                    <a:lnR w="12700" cmpd="sng">
                      <a:noFill/>
                    </a:lnR>
                    <a:lnT w="28575" cap="flat" cmpd="sng" algn="ctr">
                      <a:solidFill>
                        <a:srgbClr val="017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100" u="none" strike="noStrike" dirty="0">
                          <a:solidFill>
                            <a:srgbClr val="3C424F"/>
                          </a:solidFill>
                          <a:effectLst/>
                          <a:latin typeface="Open Sans"/>
                          <a:ea typeface="Open Sans"/>
                          <a:cs typeface="Open Sans"/>
                        </a:rPr>
                        <a:t>(5</a:t>
                      </a:r>
                      <a:r>
                        <a:rPr lang="en-US" sz="1100" u="none" strike="noStrike" dirty="0">
                          <a:solidFill>
                            <a:srgbClr val="3C424F"/>
                          </a:solidFill>
                          <a:effectLst/>
                          <a:latin typeface="Open Sans"/>
                          <a:ea typeface="Open Sans"/>
                          <a:cs typeface="Open Sans"/>
                        </a:rPr>
                        <a:t>.</a:t>
                      </a:r>
                      <a:r>
                        <a:rPr lang="en-GB" sz="1100" u="none" strike="noStrike" dirty="0">
                          <a:solidFill>
                            <a:srgbClr val="3C424F"/>
                          </a:solidFill>
                          <a:effectLst/>
                          <a:latin typeface="Open Sans"/>
                          <a:ea typeface="Open Sans"/>
                          <a:cs typeface="Open Sans"/>
                        </a:rPr>
                        <a:t>39)</a:t>
                      </a:r>
                      <a:r>
                        <a:rPr lang="en-RO" sz="1100" u="none" strike="noStrike" dirty="0">
                          <a:solidFill>
                            <a:srgbClr val="3C424F"/>
                          </a:solidFill>
                          <a:effectLst/>
                          <a:latin typeface="Open Sans"/>
                          <a:ea typeface="Open Sans"/>
                          <a:cs typeface="Open Sans"/>
                        </a:rPr>
                        <a:t>%</a:t>
                      </a:r>
                      <a:endParaRPr lang="en-RO" sz="1100" b="1" i="0" u="none" strike="noStrike" dirty="0">
                        <a:solidFill>
                          <a:srgbClr val="3C424F"/>
                        </a:solidFill>
                        <a:effectLst/>
                        <a:latin typeface="Open Sans"/>
                        <a:ea typeface="Open Sans"/>
                        <a:cs typeface="Open Sans"/>
                      </a:endParaRPr>
                    </a:p>
                  </a:txBody>
                  <a:tcPr marL="9525" marR="9525" marT="9525" marB="0" anchor="ctr">
                    <a:lnL w="12700" cmpd="sng">
                      <a:noFill/>
                    </a:lnL>
                    <a:lnR w="12700" cmpd="sng">
                      <a:noFill/>
                    </a:lnR>
                    <a:lnT w="28575" cap="flat" cmpd="sng" algn="ctr">
                      <a:solidFill>
                        <a:srgbClr val="0179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634049"/>
                  </a:ext>
                </a:extLst>
              </a:tr>
              <a:tr h="505692">
                <a:tc>
                  <a:txBody>
                    <a:bodyPr/>
                    <a:lstStyle/>
                    <a:p>
                      <a:pPr algn="l" fontAlgn="b"/>
                      <a:r>
                        <a:rPr lang="ro-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NET PROFIT OR LOSS</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889</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460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ro-RO" sz="1100" u="none" strike="noStrike" dirty="0">
                          <a:solidFill>
                            <a:srgbClr val="3C424F"/>
                          </a:solidFill>
                          <a:effectLst/>
                          <a:latin typeface="Open Sans"/>
                          <a:ea typeface="Open Sans"/>
                          <a:cs typeface="Open Sans"/>
                        </a:rPr>
                        <a:t>8</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263</a:t>
                      </a:r>
                      <a:r>
                        <a:rPr lang="en-GB" sz="1100" u="none" strike="noStrike" dirty="0">
                          <a:solidFill>
                            <a:srgbClr val="3C424F"/>
                          </a:solidFill>
                          <a:effectLst/>
                          <a:latin typeface="Open Sans"/>
                          <a:ea typeface="Open Sans"/>
                          <a:cs typeface="Open Sans"/>
                        </a:rPr>
                        <a:t>,</a:t>
                      </a:r>
                      <a:r>
                        <a:rPr lang="ro-RO" sz="1100" u="none" strike="noStrike" dirty="0">
                          <a:solidFill>
                            <a:srgbClr val="3C424F"/>
                          </a:solidFill>
                          <a:effectLst/>
                          <a:latin typeface="Open Sans"/>
                          <a:ea typeface="Open Sans"/>
                          <a:cs typeface="Open Sans"/>
                        </a:rPr>
                        <a:t>505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100" u="none" strike="noStrike" dirty="0">
                          <a:solidFill>
                            <a:srgbClr val="3C424F"/>
                          </a:solidFill>
                          <a:effectLst/>
                          <a:latin typeface="Open Sans"/>
                          <a:ea typeface="Open Sans"/>
                          <a:cs typeface="Open Sans"/>
                        </a:rPr>
                        <a:t>(4.53)</a:t>
                      </a:r>
                      <a:r>
                        <a:rPr lang="en-RO" sz="1100" u="none" strike="noStrike" dirty="0">
                          <a:solidFill>
                            <a:srgbClr val="3C424F"/>
                          </a:solidFill>
                          <a:effectLst/>
                          <a:latin typeface="Open Sans"/>
                          <a:ea typeface="Open Sans"/>
                          <a:cs typeface="Open Sans"/>
                        </a:rPr>
                        <a:t>%</a:t>
                      </a:r>
                      <a:endParaRPr lang="en-RO" sz="1100" b="1" i="0" u="none" strike="noStrike" dirty="0">
                        <a:solidFill>
                          <a:srgbClr val="3C424F"/>
                        </a:solidFill>
                        <a:effectLst/>
                        <a:latin typeface="Open Sans"/>
                        <a:ea typeface="Open Sans"/>
                        <a:cs typeface="Open San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179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1387282"/>
                  </a:ext>
                </a:extLst>
              </a:tr>
            </a:tbl>
          </a:graphicData>
        </a:graphic>
      </p:graphicFrame>
      <p:sp>
        <p:nvSpPr>
          <p:cNvPr id="10" name="TextBox 9">
            <a:extLst>
              <a:ext uri="{FF2B5EF4-FFF2-40B4-BE49-F238E27FC236}">
                <a16:creationId xmlns:a16="http://schemas.microsoft.com/office/drawing/2014/main" id="{28F4AC71-75E8-A4EE-EC9D-EB7C4905E8C9}"/>
              </a:ext>
            </a:extLst>
          </p:cNvPr>
          <p:cNvSpPr txBox="1"/>
          <p:nvPr/>
        </p:nvSpPr>
        <p:spPr>
          <a:xfrm>
            <a:off x="744301" y="1447268"/>
            <a:ext cx="4045748" cy="3754874"/>
          </a:xfrm>
          <a:prstGeom prst="rect">
            <a:avLst/>
          </a:prstGeom>
          <a:noFill/>
        </p:spPr>
        <p:txBody>
          <a:bodyPr wrap="square" lIns="91440" tIns="45720" rIns="91440" bIns="45720" anchor="t">
            <a:spAutoFit/>
          </a:bodyPr>
          <a:lstStyle/>
          <a:p>
            <a:pPr marL="285750" indent="-285750" algn="just">
              <a:buClr>
                <a:srgbClr val="017900"/>
              </a:buClr>
              <a:buFont typeface="Wingdings" pitchFamily="2" charset="2"/>
              <a:buChar char="ü"/>
            </a:pPr>
            <a:r>
              <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Operating expenses increased by 3.27% as of March 31, 2024, reaching RON</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49 million.</a:t>
            </a:r>
            <a:endPar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Clr>
                <a:srgbClr val="017900"/>
              </a:buClr>
              <a:buFont typeface="Wingdings" pitchFamily="2" charset="2"/>
              <a:buChar char="ü"/>
            </a:pPr>
            <a:endParaRPr lang="en-GB" sz="1400" dirty="0">
              <a:solidFill>
                <a:srgbClr val="3C424F"/>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285750" indent="-285750" algn="just">
              <a:buClr>
                <a:srgbClr val="017900"/>
              </a:buClr>
              <a:buFont typeface="Wingdings" pitchFamily="2" charset="2"/>
              <a:buChar char="ü"/>
            </a:pPr>
            <a:r>
              <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The main contribution came from expenses related</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to adjustments for tangible and intangible assets, which reached RON 6 million, representing an increase of 17% compared to the same period last year. </a:t>
            </a:r>
          </a:p>
          <a:p>
            <a:pPr marL="285750" indent="-285750" algn="just">
              <a:buClr>
                <a:srgbClr val="017900"/>
              </a:buClr>
              <a:buFont typeface="Wingdings" pitchFamily="2" charset="2"/>
              <a:buChar char="ü"/>
            </a:pPr>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Clr>
                <a:srgbClr val="017900"/>
              </a:buClr>
              <a:buFont typeface="Wingdings" pitchFamily="2" charset="2"/>
              <a:buChar char="ü"/>
            </a:pP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This evolution is linked to the revaluation of fixed assets in DN AGRAR farms. Specifically, negative differences from revaluation were recorded, largely stemming from the revaluation of agricultural land.</a:t>
            </a:r>
            <a:endPar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Logo&#10;&#10;Description automatically generated">
            <a:extLst>
              <a:ext uri="{FF2B5EF4-FFF2-40B4-BE49-F238E27FC236}">
                <a16:creationId xmlns:a16="http://schemas.microsoft.com/office/drawing/2014/main" id="{F9EFADEE-DD28-94A5-79AF-EBA803D6478C}"/>
              </a:ext>
            </a:extLst>
          </p:cNvPr>
          <p:cNvPicPr>
            <a:picLocks noChangeAspect="1"/>
          </p:cNvPicPr>
          <p:nvPr/>
        </p:nvPicPr>
        <p:blipFill>
          <a:blip r:embed="rId2"/>
          <a:stretch>
            <a:fillRect/>
          </a:stretch>
        </p:blipFill>
        <p:spPr>
          <a:xfrm>
            <a:off x="733266" y="1476296"/>
            <a:ext cx="326422" cy="326422"/>
          </a:xfrm>
          <a:prstGeom prst="rect">
            <a:avLst/>
          </a:prstGeom>
        </p:spPr>
      </p:pic>
      <p:pic>
        <p:nvPicPr>
          <p:cNvPr id="13" name="Picture 12" descr="Logo&#10;&#10;Description automatically generated">
            <a:extLst>
              <a:ext uri="{FF2B5EF4-FFF2-40B4-BE49-F238E27FC236}">
                <a16:creationId xmlns:a16="http://schemas.microsoft.com/office/drawing/2014/main" id="{94A79764-6C4E-E72F-54A8-C60DDCE58FF8}"/>
              </a:ext>
            </a:extLst>
          </p:cNvPr>
          <p:cNvPicPr>
            <a:picLocks noChangeAspect="1"/>
          </p:cNvPicPr>
          <p:nvPr/>
        </p:nvPicPr>
        <p:blipFill>
          <a:blip r:embed="rId2"/>
          <a:stretch>
            <a:fillRect/>
          </a:stretch>
        </p:blipFill>
        <p:spPr>
          <a:xfrm>
            <a:off x="744301" y="2323502"/>
            <a:ext cx="326422" cy="326422"/>
          </a:xfrm>
          <a:prstGeom prst="rect">
            <a:avLst/>
          </a:prstGeom>
        </p:spPr>
      </p:pic>
      <p:pic>
        <p:nvPicPr>
          <p:cNvPr id="14" name="Picture 13" descr="Logo&#10;&#10;Description automatically generated">
            <a:extLst>
              <a:ext uri="{FF2B5EF4-FFF2-40B4-BE49-F238E27FC236}">
                <a16:creationId xmlns:a16="http://schemas.microsoft.com/office/drawing/2014/main" id="{3AEE2127-9FCD-1606-A428-6ADB3A69647E}"/>
              </a:ext>
            </a:extLst>
          </p:cNvPr>
          <p:cNvPicPr>
            <a:picLocks noChangeAspect="1"/>
          </p:cNvPicPr>
          <p:nvPr/>
        </p:nvPicPr>
        <p:blipFill>
          <a:blip r:embed="rId2"/>
          <a:stretch>
            <a:fillRect/>
          </a:stretch>
        </p:blipFill>
        <p:spPr>
          <a:xfrm>
            <a:off x="704065" y="3842468"/>
            <a:ext cx="326422" cy="326422"/>
          </a:xfrm>
          <a:prstGeom prst="rect">
            <a:avLst/>
          </a:prstGeom>
        </p:spPr>
      </p:pic>
    </p:spTree>
    <p:extLst>
      <p:ext uri="{BB962C8B-B14F-4D97-AF65-F5344CB8AC3E}">
        <p14:creationId xmlns:p14="http://schemas.microsoft.com/office/powerpoint/2010/main" val="3599623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14</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80" y="420564"/>
            <a:ext cx="7486650"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THE MAIN ELEMENTS OF THE BALANCE SHEET</a:t>
            </a:r>
          </a:p>
        </p:txBody>
      </p:sp>
      <p:graphicFrame>
        <p:nvGraphicFramePr>
          <p:cNvPr id="6" name="Table 5">
            <a:extLst>
              <a:ext uri="{FF2B5EF4-FFF2-40B4-BE49-F238E27FC236}">
                <a16:creationId xmlns:a16="http://schemas.microsoft.com/office/drawing/2014/main" id="{316FDA18-58CD-0CE7-DA4B-87057E5CA147}"/>
              </a:ext>
            </a:extLst>
          </p:cNvPr>
          <p:cNvGraphicFramePr>
            <a:graphicFrameLocks noGrp="1"/>
          </p:cNvGraphicFramePr>
          <p:nvPr>
            <p:extLst>
              <p:ext uri="{D42A27DB-BD31-4B8C-83A1-F6EECF244321}">
                <p14:modId xmlns:p14="http://schemas.microsoft.com/office/powerpoint/2010/main" val="2889697112"/>
              </p:ext>
            </p:extLst>
          </p:nvPr>
        </p:nvGraphicFramePr>
        <p:xfrm>
          <a:off x="5458759" y="1331361"/>
          <a:ext cx="6024110" cy="4147821"/>
        </p:xfrm>
        <a:graphic>
          <a:graphicData uri="http://schemas.openxmlformats.org/drawingml/2006/table">
            <a:tbl>
              <a:tblPr>
                <a:tableStyleId>{5C22544A-7EE6-4342-B048-85BDC9FD1C3A}</a:tableStyleId>
              </a:tblPr>
              <a:tblGrid>
                <a:gridCol w="3389937">
                  <a:extLst>
                    <a:ext uri="{9D8B030D-6E8A-4147-A177-3AD203B41FA5}">
                      <a16:colId xmlns:a16="http://schemas.microsoft.com/office/drawing/2014/main" val="2064077222"/>
                    </a:ext>
                  </a:extLst>
                </a:gridCol>
                <a:gridCol w="1133648">
                  <a:extLst>
                    <a:ext uri="{9D8B030D-6E8A-4147-A177-3AD203B41FA5}">
                      <a16:colId xmlns:a16="http://schemas.microsoft.com/office/drawing/2014/main" val="1570088667"/>
                    </a:ext>
                  </a:extLst>
                </a:gridCol>
                <a:gridCol w="903998">
                  <a:extLst>
                    <a:ext uri="{9D8B030D-6E8A-4147-A177-3AD203B41FA5}">
                      <a16:colId xmlns:a16="http://schemas.microsoft.com/office/drawing/2014/main" val="2967212118"/>
                    </a:ext>
                  </a:extLst>
                </a:gridCol>
                <a:gridCol w="596527">
                  <a:extLst>
                    <a:ext uri="{9D8B030D-6E8A-4147-A177-3AD203B41FA5}">
                      <a16:colId xmlns:a16="http://schemas.microsoft.com/office/drawing/2014/main" val="976271848"/>
                    </a:ext>
                  </a:extLst>
                </a:gridCol>
              </a:tblGrid>
              <a:tr h="344328">
                <a:tc>
                  <a:txBody>
                    <a:bodyPr/>
                    <a:lstStyle/>
                    <a:p>
                      <a:pPr algn="l" fontAlgn="t"/>
                      <a:r>
                        <a:rPr lang="ro-RO" sz="1200" b="1" u="none" strike="noStrike">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BALANCE SHEET INDICATORS </a:t>
                      </a:r>
                      <a:r>
                        <a:rPr lang="en-GB" sz="1200" b="1" u="none" strike="noStrike">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(RON)</a:t>
                      </a:r>
                      <a:endParaRPr lang="en-GB" sz="1200" b="1" i="0" u="none" strike="noStrike">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algn="ctr" fontAlgn="t"/>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    3</a:t>
                      </a:r>
                      <a:r>
                        <a:rPr lang="en-GB"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1</a:t>
                      </a: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/0</a:t>
                      </a:r>
                      <a:r>
                        <a:rPr lang="en-GB"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/202</a:t>
                      </a:r>
                      <a:r>
                        <a:rPr lang="en-GB"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4</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algn="ctr" fontAlgn="t"/>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 31/12/202</a:t>
                      </a:r>
                      <a:r>
                        <a:rPr lang="en-GB"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algn="ctr" fontAlgn="t"/>
                      <a:r>
                        <a:rPr lang="en-RO" sz="1200" b="1" u="none" strike="noStrike">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a:t>
                      </a:r>
                      <a:endParaRPr lang="en-RO" sz="1200" b="1" i="0" u="none" strike="noStrike">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extLst>
                  <a:ext uri="{0D108BD9-81ED-4DB2-BD59-A6C34878D82A}">
                    <a16:rowId xmlns:a16="http://schemas.microsoft.com/office/drawing/2014/main" val="1620758518"/>
                  </a:ext>
                </a:extLst>
              </a:tr>
              <a:tr h="275462">
                <a:tc>
                  <a:txBody>
                    <a:bodyPr/>
                    <a:lstStyle/>
                    <a:p>
                      <a:pPr algn="l" fontAlgn="b"/>
                      <a:r>
                        <a:rPr lang="ro-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FIXED ASSETS</a:t>
                      </a:r>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 TOTAL</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213</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534</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017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212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141</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058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66%</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3773987243"/>
                  </a:ext>
                </a:extLst>
              </a:tr>
              <a:tr h="275462">
                <a:tc>
                  <a:txBody>
                    <a:bodyPr/>
                    <a:lstStyle/>
                    <a:p>
                      <a:pPr algn="l" fontAlgn="b"/>
                      <a:r>
                        <a:rPr lang="ro-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CURRENT ASSETS</a:t>
                      </a:r>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 TOTAL</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100</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027</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969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94</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362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606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1888308895"/>
                  </a:ext>
                </a:extLst>
              </a:tr>
              <a:tr h="275462">
                <a:tc>
                  <a:txBody>
                    <a:bodyPr/>
                    <a:lstStyle/>
                    <a:p>
                      <a:pPr algn="l" fontAlgn="b"/>
                      <a:r>
                        <a:rPr lang="ro-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DEFERRED EXPENSES</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820</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633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441</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310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95.70%</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4035221694"/>
                  </a:ext>
                </a:extLst>
              </a:tr>
              <a:tr h="298417">
                <a:tc>
                  <a:txBody>
                    <a:bodyPr/>
                    <a:lstStyle/>
                    <a:p>
                      <a:pPr algn="l" fontAlgn="ctr"/>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TOTAL </a:t>
                      </a:r>
                      <a:r>
                        <a:rPr lang="ro-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ASSETS</a:t>
                      </a:r>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a:t>
                      </a:r>
                      <a:endParaRPr lang="en-GB" sz="1100" b="1"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316</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382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619 </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307</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944</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974 </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r" fontAlgn="b"/>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74</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extLst>
                  <a:ext uri="{0D108BD9-81ED-4DB2-BD59-A6C34878D82A}">
                    <a16:rowId xmlns:a16="http://schemas.microsoft.com/office/drawing/2014/main" val="3751813308"/>
                  </a:ext>
                </a:extLst>
              </a:tr>
              <a:tr h="550923">
                <a:tc>
                  <a:txBody>
                    <a:bodyPr/>
                    <a:lstStyle/>
                    <a:p>
                      <a:pPr algn="l" fontAlgn="ctr"/>
                      <a:r>
                        <a:rPr lang="ro-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DEBTS</a:t>
                      </a:r>
                      <a:r>
                        <a:rPr lang="en-US"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AMOUNTS TO BE PAID WITHIN UP TO</a:t>
                      </a:r>
                    </a:p>
                    <a:p>
                      <a:pPr algn="l" fontAlgn="ctr"/>
                      <a:r>
                        <a:rPr lang="en-US"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ONE YEAR</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77,111,558 </a:t>
                      </a: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r" fontAlgn="ct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76</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397</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539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r" fontAlgn="ct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93</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extLst>
                  <a:ext uri="{0D108BD9-81ED-4DB2-BD59-A6C34878D82A}">
                    <a16:rowId xmlns:a16="http://schemas.microsoft.com/office/drawing/2014/main" val="1219412859"/>
                  </a:ext>
                </a:extLst>
              </a:tr>
              <a:tr h="550923">
                <a:tc>
                  <a:txBody>
                    <a:bodyPr/>
                    <a:lstStyle/>
                    <a:p>
                      <a:pPr algn="l" fontAlgn="ctr"/>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DEBTS: AMOUNTS TO BE PAID IN MORE </a:t>
                      </a:r>
                    </a:p>
                    <a:p>
                      <a:pPr algn="l" fontAlgn="ctr"/>
                      <a:r>
                        <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THAN ONE YEAR</a:t>
                      </a:r>
                    </a:p>
                  </a:txBody>
                  <a:tcPr marL="9525" marR="9525" marT="9525" marB="0" anchor="c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95,924,935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ct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95</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954</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744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(0.03)%</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1159192526"/>
                  </a:ext>
                </a:extLst>
              </a:tr>
              <a:tr h="275462">
                <a:tc>
                  <a:txBody>
                    <a:bodyPr/>
                    <a:lstStyle/>
                    <a:p>
                      <a:pPr algn="l" fontAlgn="b"/>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PROVISIONS</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151,345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385</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89</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60</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2497534585"/>
                  </a:ext>
                </a:extLst>
              </a:tr>
              <a:tr h="275462">
                <a:tc>
                  <a:txBody>
                    <a:bodyPr/>
                    <a:lstStyle/>
                    <a:p>
                      <a:pPr algn="l" fontAlgn="b"/>
                      <a:r>
                        <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DEFERRED REVENUES</a:t>
                      </a: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832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188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867</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001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lvl="0" algn="r">
                        <a:buNone/>
                      </a:pP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.86</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3935612563"/>
                  </a:ext>
                </a:extLst>
              </a:tr>
              <a:tr h="336787">
                <a:tc>
                  <a:txBody>
                    <a:bodyPr/>
                    <a:lstStyle/>
                    <a:p>
                      <a:pPr algn="l" fontAlgn="ctr"/>
                      <a:r>
                        <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DEBT - TOTAL</a:t>
                      </a: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173</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036</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494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172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352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283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r" fontAlgn="b"/>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extLst>
                  <a:ext uri="{0D108BD9-81ED-4DB2-BD59-A6C34878D82A}">
                    <a16:rowId xmlns:a16="http://schemas.microsoft.com/office/drawing/2014/main" val="2417462507"/>
                  </a:ext>
                </a:extLst>
              </a:tr>
              <a:tr h="275462">
                <a:tc>
                  <a:txBody>
                    <a:bodyPr/>
                    <a:lstStyle/>
                    <a:p>
                      <a:pPr algn="l" fontAlgn="b"/>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p>
                      <a:pPr algn="l" fontAlgn="b"/>
                      <a:r>
                        <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EQUITY – TOTAL</a:t>
                      </a:r>
                      <a:endPar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r" fontAlgn="b"/>
                      <a:endPar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p>
                      <a:pPr algn="r" fontAlgn="b"/>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141</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362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592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r" fontAlgn="b"/>
                      <a:endPar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133</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339</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798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r" fontAlgn="b"/>
                      <a:endPar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p>
                      <a:pPr algn="r" fontAlgn="b"/>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6.02%</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extLst>
                  <a:ext uri="{0D108BD9-81ED-4DB2-BD59-A6C34878D82A}">
                    <a16:rowId xmlns:a16="http://schemas.microsoft.com/office/drawing/2014/main" val="3023950168"/>
                  </a:ext>
                </a:extLst>
              </a:tr>
              <a:tr h="344328">
                <a:tc>
                  <a:txBody>
                    <a:bodyPr/>
                    <a:lstStyle/>
                    <a:p>
                      <a:pPr algn="l" fontAlgn="b"/>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TOTAL EQUITY AND DEBT</a:t>
                      </a:r>
                      <a:endParaRPr lang="en-GB" sz="1100" b="1"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316</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382</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619 </a:t>
                      </a:r>
                      <a:endPar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307</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944</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974 </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r" fontAlgn="b"/>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2.74%</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1698929109"/>
                  </a:ext>
                </a:extLst>
              </a:tr>
            </a:tbl>
          </a:graphicData>
        </a:graphic>
      </p:graphicFrame>
      <p:sp>
        <p:nvSpPr>
          <p:cNvPr id="8" name="TextBox 7">
            <a:extLst>
              <a:ext uri="{FF2B5EF4-FFF2-40B4-BE49-F238E27FC236}">
                <a16:creationId xmlns:a16="http://schemas.microsoft.com/office/drawing/2014/main" id="{9A802702-48FC-139F-0BB0-91370FC34441}"/>
              </a:ext>
            </a:extLst>
          </p:cNvPr>
          <p:cNvSpPr txBox="1"/>
          <p:nvPr/>
        </p:nvSpPr>
        <p:spPr>
          <a:xfrm>
            <a:off x="728274" y="1705353"/>
            <a:ext cx="3916297" cy="3323987"/>
          </a:xfrm>
          <a:prstGeom prst="rect">
            <a:avLst/>
          </a:prstGeom>
          <a:noFill/>
        </p:spPr>
        <p:txBody>
          <a:bodyPr wrap="square" lIns="91440" tIns="45720" rIns="91440" bIns="45720" rtlCol="0" anchor="t">
            <a:spAutoFit/>
          </a:bodyPr>
          <a:lstStyle/>
          <a:p>
            <a:pPr marL="285750" indent="-285750" algn="just">
              <a:buClr>
                <a:srgbClr val="017900"/>
              </a:buClr>
              <a:buFont typeface="Wingdings" pitchFamily="2" charset="2"/>
              <a:buChar char="ü"/>
            </a:pPr>
            <a:r>
              <a:rPr lang="en-US" sz="1400" dirty="0">
                <a:solidFill>
                  <a:srgbClr val="3C424F"/>
                </a:solidFill>
                <a:latin typeface="Open Sans"/>
                <a:ea typeface="Open Sans"/>
                <a:cs typeface="Open Sans"/>
              </a:rPr>
              <a:t>Equity increased by 6% compared to December 31, 2023, reaching RON 141 million, </a:t>
            </a:r>
            <a:r>
              <a:rPr lang="en-GB" sz="1400" dirty="0">
                <a:solidFill>
                  <a:srgbClr val="3C424F"/>
                </a:solidFill>
                <a:latin typeface="Open Sans"/>
                <a:ea typeface="Open Sans"/>
                <a:cs typeface="Open Sans"/>
              </a:rPr>
              <a:t>a rise driven by the recording of a net profit of 8 million lei on March 31, 2024.</a:t>
            </a:r>
          </a:p>
          <a:p>
            <a:pPr algn="just">
              <a:buClr>
                <a:srgbClr val="017900"/>
              </a:buClr>
            </a:pPr>
            <a:endParaRPr lang="ro-RO" sz="1400" dirty="0">
              <a:solidFill>
                <a:srgbClr val="3C424F"/>
              </a:solidFill>
              <a:latin typeface="Open Sans"/>
              <a:ea typeface="Open Sans"/>
              <a:cs typeface="Open Sans"/>
            </a:endParaRPr>
          </a:p>
          <a:p>
            <a:pPr marL="285750" indent="-285750" algn="just">
              <a:buClr>
                <a:srgbClr val="017900"/>
              </a:buClr>
              <a:buFont typeface="Wingdings" pitchFamily="2" charset="2"/>
              <a:buChar char="ü"/>
            </a:pPr>
            <a:r>
              <a:rPr lang="en-GB" sz="1400" dirty="0">
                <a:solidFill>
                  <a:srgbClr val="3C424F"/>
                </a:solidFill>
                <a:latin typeface="Open Sans"/>
                <a:ea typeface="Open Sans"/>
                <a:cs typeface="Open Sans"/>
              </a:rPr>
              <a:t>Long-term liabilities remained approximately at the same level as at the end of 2023, thus as of March 31, 2024, the balance of long-term liabilities reached RON 96 million.</a:t>
            </a:r>
          </a:p>
          <a:p>
            <a:pPr algn="just">
              <a:buClr>
                <a:srgbClr val="017900"/>
              </a:buClr>
            </a:pPr>
            <a:endParaRPr lang="ro-RO" sz="1400" dirty="0">
              <a:solidFill>
                <a:srgbClr val="3C424F"/>
              </a:solidFill>
              <a:highlight>
                <a:srgbClr val="FFFF00"/>
              </a:highlight>
              <a:latin typeface="Open Sans"/>
              <a:ea typeface="Open Sans"/>
              <a:cs typeface="Open Sans"/>
            </a:endParaRPr>
          </a:p>
          <a:p>
            <a:pPr marL="285750" indent="-285750" algn="just">
              <a:buClr>
                <a:srgbClr val="017900"/>
              </a:buClr>
              <a:buFont typeface="Wingdings" pitchFamily="2" charset="2"/>
              <a:buChar char="ü"/>
            </a:pPr>
            <a:r>
              <a:rPr lang="en-US" sz="1400" dirty="0">
                <a:solidFill>
                  <a:srgbClr val="3C424F"/>
                </a:solidFill>
                <a:latin typeface="Open Sans"/>
                <a:ea typeface="Open Sans"/>
                <a:cs typeface="Open Sans"/>
              </a:rPr>
              <a:t>Provisions decreased by 61% </a:t>
            </a:r>
            <a:r>
              <a:rPr lang="en-GB" sz="1400" dirty="0">
                <a:solidFill>
                  <a:srgbClr val="3C424F"/>
                </a:solidFill>
                <a:latin typeface="Open Sans"/>
                <a:ea typeface="Open Sans"/>
                <a:cs typeface="Open Sans"/>
              </a:rPr>
              <a:t>in the first quarter of 2024 </a:t>
            </a:r>
            <a:r>
              <a:rPr lang="en-US" sz="1400" dirty="0">
                <a:solidFill>
                  <a:srgbClr val="3C424F"/>
                </a:solidFill>
                <a:latin typeface="Open Sans"/>
                <a:ea typeface="Open Sans"/>
                <a:cs typeface="Open Sans"/>
              </a:rPr>
              <a:t>compared to the end of 2023,</a:t>
            </a:r>
            <a:r>
              <a:rPr lang="ro-RO" sz="1400" dirty="0">
                <a:solidFill>
                  <a:srgbClr val="3C424F"/>
                </a:solidFill>
                <a:latin typeface="Open Sans"/>
                <a:ea typeface="Open Sans"/>
                <a:cs typeface="Open Sans"/>
              </a:rPr>
              <a:t> </a:t>
            </a:r>
            <a:r>
              <a:rPr lang="en-US" sz="1400" dirty="0">
                <a:solidFill>
                  <a:srgbClr val="3C424F"/>
                </a:solidFill>
                <a:latin typeface="Open Sans"/>
                <a:ea typeface="Open Sans"/>
                <a:cs typeface="Open Sans"/>
              </a:rPr>
              <a:t>reaching RON 151 thousand.</a:t>
            </a:r>
            <a:endParaRPr lang="ro-RO" sz="1400" dirty="0">
              <a:solidFill>
                <a:srgbClr val="3C424F"/>
              </a:solidFill>
              <a:latin typeface="Open Sans"/>
              <a:ea typeface="Open Sans"/>
              <a:cs typeface="Open Sans"/>
            </a:endParaRPr>
          </a:p>
        </p:txBody>
      </p:sp>
      <p:pic>
        <p:nvPicPr>
          <p:cNvPr id="9" name="Picture 8" descr="Logo&#10;&#10;Description automatically generated">
            <a:extLst>
              <a:ext uri="{FF2B5EF4-FFF2-40B4-BE49-F238E27FC236}">
                <a16:creationId xmlns:a16="http://schemas.microsoft.com/office/drawing/2014/main" id="{E819F5B4-B18B-D91E-421C-768B0D4410A9}"/>
              </a:ext>
            </a:extLst>
          </p:cNvPr>
          <p:cNvPicPr>
            <a:picLocks noChangeAspect="1"/>
          </p:cNvPicPr>
          <p:nvPr/>
        </p:nvPicPr>
        <p:blipFill>
          <a:blip r:embed="rId2"/>
          <a:stretch>
            <a:fillRect/>
          </a:stretch>
        </p:blipFill>
        <p:spPr>
          <a:xfrm>
            <a:off x="715113" y="1705180"/>
            <a:ext cx="326422" cy="326422"/>
          </a:xfrm>
          <a:prstGeom prst="rect">
            <a:avLst/>
          </a:prstGeom>
        </p:spPr>
      </p:pic>
      <p:pic>
        <p:nvPicPr>
          <p:cNvPr id="10" name="Picture 9" descr="Logo&#10;&#10;Description automatically generated">
            <a:extLst>
              <a:ext uri="{FF2B5EF4-FFF2-40B4-BE49-F238E27FC236}">
                <a16:creationId xmlns:a16="http://schemas.microsoft.com/office/drawing/2014/main" id="{4791CA80-34B9-7350-2F17-2E134817E031}"/>
              </a:ext>
            </a:extLst>
          </p:cNvPr>
          <p:cNvPicPr>
            <a:picLocks noChangeAspect="1"/>
          </p:cNvPicPr>
          <p:nvPr/>
        </p:nvPicPr>
        <p:blipFill>
          <a:blip r:embed="rId2"/>
          <a:stretch>
            <a:fillRect/>
          </a:stretch>
        </p:blipFill>
        <p:spPr>
          <a:xfrm>
            <a:off x="715113" y="2997189"/>
            <a:ext cx="326422" cy="326422"/>
          </a:xfrm>
          <a:prstGeom prst="rect">
            <a:avLst/>
          </a:prstGeom>
        </p:spPr>
      </p:pic>
      <p:pic>
        <p:nvPicPr>
          <p:cNvPr id="11" name="Picture 10" descr="Logo&#10;&#10;Description automatically generated">
            <a:extLst>
              <a:ext uri="{FF2B5EF4-FFF2-40B4-BE49-F238E27FC236}">
                <a16:creationId xmlns:a16="http://schemas.microsoft.com/office/drawing/2014/main" id="{DAD0ED84-3B28-F40E-FCDB-7291C43E1C3D}"/>
              </a:ext>
            </a:extLst>
          </p:cNvPr>
          <p:cNvPicPr>
            <a:picLocks noChangeAspect="1"/>
          </p:cNvPicPr>
          <p:nvPr/>
        </p:nvPicPr>
        <p:blipFill>
          <a:blip r:embed="rId2"/>
          <a:stretch>
            <a:fillRect/>
          </a:stretch>
        </p:blipFill>
        <p:spPr>
          <a:xfrm>
            <a:off x="706946" y="4267285"/>
            <a:ext cx="326422" cy="326422"/>
          </a:xfrm>
          <a:prstGeom prst="rect">
            <a:avLst/>
          </a:prstGeom>
        </p:spPr>
      </p:pic>
    </p:spTree>
    <p:extLst>
      <p:ext uri="{BB962C8B-B14F-4D97-AF65-F5344CB8AC3E}">
        <p14:creationId xmlns:p14="http://schemas.microsoft.com/office/powerpoint/2010/main" val="99419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15</a:t>
            </a:fld>
            <a:endParaRPr lang="ro-RO"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4"/>
          <a:stretch>
            <a:fillRect/>
          </a:stretch>
        </p:blipFill>
        <p:spPr>
          <a:xfrm>
            <a:off x="116564" y="313005"/>
            <a:ext cx="924971" cy="924971"/>
          </a:xfrm>
          <a:prstGeom prst="rect">
            <a:avLst/>
          </a:prstGeom>
        </p:spPr>
      </p:pic>
      <p:sp>
        <p:nvSpPr>
          <p:cNvPr id="34" name="TextBox 33">
            <a:extLst>
              <a:ext uri="{FF2B5EF4-FFF2-40B4-BE49-F238E27FC236}">
                <a16:creationId xmlns:a16="http://schemas.microsoft.com/office/drawing/2014/main" id="{0472BB47-0405-1EBC-23C7-91E62615902B}"/>
              </a:ext>
            </a:extLst>
          </p:cNvPr>
          <p:cNvSpPr txBox="1"/>
          <p:nvPr/>
        </p:nvSpPr>
        <p:spPr>
          <a:xfrm>
            <a:off x="1196261" y="421136"/>
            <a:ext cx="1014222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OUTLOOK Q2 2024</a:t>
            </a:r>
          </a:p>
        </p:txBody>
      </p:sp>
      <p:sp>
        <p:nvSpPr>
          <p:cNvPr id="2" name="Rectangle 1">
            <a:extLst>
              <a:ext uri="{FF2B5EF4-FFF2-40B4-BE49-F238E27FC236}">
                <a16:creationId xmlns:a16="http://schemas.microsoft.com/office/drawing/2014/main" id="{E05CBFC3-AB4C-7CA9-2F6B-F171A5E6BC41}"/>
              </a:ext>
            </a:extLst>
          </p:cNvPr>
          <p:cNvSpPr>
            <a:spLocks noChangeArrowheads="1"/>
          </p:cNvSpPr>
          <p:nvPr/>
        </p:nvSpPr>
        <p:spPr bwMode="auto">
          <a:xfrm>
            <a:off x="-116564" y="121750"/>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Box 28">
            <a:extLst>
              <a:ext uri="{FF2B5EF4-FFF2-40B4-BE49-F238E27FC236}">
                <a16:creationId xmlns:a16="http://schemas.microsoft.com/office/drawing/2014/main" id="{1CD9C429-9983-6997-1F2C-FEA4AC85AA69}"/>
              </a:ext>
            </a:extLst>
          </p:cNvPr>
          <p:cNvSpPr txBox="1"/>
          <p:nvPr/>
        </p:nvSpPr>
        <p:spPr>
          <a:xfrm>
            <a:off x="824234" y="1236483"/>
            <a:ext cx="4786078" cy="369332"/>
          </a:xfrm>
          <a:prstGeom prst="rect">
            <a:avLst/>
          </a:prstGeom>
          <a:noFill/>
        </p:spPr>
        <p:txBody>
          <a:bodyPr wrap="square" rtlCol="0">
            <a:spAutoFit/>
          </a:bodyPr>
          <a:lstStyle/>
          <a:p>
            <a:r>
              <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rPr>
              <a:t>Key highlights of the European milk market</a:t>
            </a:r>
            <a:endPar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6B9415DF-BE64-71A5-330B-18F03E7C369D}"/>
              </a:ext>
            </a:extLst>
          </p:cNvPr>
          <p:cNvSpPr/>
          <p:nvPr/>
        </p:nvSpPr>
        <p:spPr>
          <a:xfrm>
            <a:off x="288740" y="1687909"/>
            <a:ext cx="5465942" cy="427325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sz="1600" dirty="0">
                <a:solidFill>
                  <a:srgbClr val="3C4245"/>
                </a:solidFill>
              </a:rPr>
              <a:t>IT spot milk price still rising, now at 52.3 c/kg (26.05.2024)</a:t>
            </a:r>
            <a:endParaRPr lang="ro-RO" sz="1600" dirty="0">
              <a:solidFill>
                <a:srgbClr val="3C4245"/>
              </a:solidFill>
            </a:endParaRPr>
          </a:p>
          <a:p>
            <a:endParaRPr lang="ro-RO" sz="1600" dirty="0">
              <a:solidFill>
                <a:srgbClr val="3C4245"/>
              </a:solidFill>
            </a:endParaRPr>
          </a:p>
          <a:p>
            <a:pPr marL="285750" indent="-285750">
              <a:buFont typeface="Wingdings" panose="05000000000000000000" pitchFamily="2" charset="2"/>
              <a:buChar char="Ø"/>
            </a:pPr>
            <a:r>
              <a:rPr lang="en-US" sz="1600" dirty="0">
                <a:solidFill>
                  <a:srgbClr val="3C4245"/>
                </a:solidFill>
              </a:rPr>
              <a:t>EU butter prices: 609€/100 kg, +4.3% in the last 4 weeks</a:t>
            </a:r>
            <a:endParaRPr lang="ro-RO" sz="1600" dirty="0">
              <a:solidFill>
                <a:srgbClr val="3C4245"/>
              </a:solidFill>
            </a:endParaRPr>
          </a:p>
          <a:p>
            <a:endParaRPr lang="ro-RO" sz="1600" dirty="0">
              <a:solidFill>
                <a:srgbClr val="3C4245"/>
              </a:solidFill>
            </a:endParaRPr>
          </a:p>
          <a:p>
            <a:pPr marL="285750" indent="-285750">
              <a:buFont typeface="Wingdings" panose="05000000000000000000" pitchFamily="2" charset="2"/>
              <a:buChar char="Ø"/>
            </a:pPr>
            <a:r>
              <a:rPr lang="en-US" sz="1600" dirty="0">
                <a:solidFill>
                  <a:srgbClr val="3C4245"/>
                </a:solidFill>
              </a:rPr>
              <a:t>EU SMP prices: 244€/100 kg, +1.8% in the last 4 weeks</a:t>
            </a:r>
            <a:endParaRPr lang="ro-RO" sz="1600" dirty="0">
              <a:solidFill>
                <a:srgbClr val="3C4245"/>
              </a:solidFill>
            </a:endParaRPr>
          </a:p>
          <a:p>
            <a:endParaRPr lang="ro-RO" sz="1600" dirty="0">
              <a:solidFill>
                <a:srgbClr val="3C4245"/>
              </a:solidFill>
            </a:endParaRPr>
          </a:p>
          <a:p>
            <a:pPr marL="285750" indent="-285750">
              <a:buFont typeface="Wingdings" panose="05000000000000000000" pitchFamily="2" charset="2"/>
              <a:buChar char="Ø"/>
            </a:pPr>
            <a:r>
              <a:rPr lang="en-US" sz="1600" dirty="0">
                <a:solidFill>
                  <a:srgbClr val="3C4245"/>
                </a:solidFill>
              </a:rPr>
              <a:t>EU WMP prices: 373€/100 kg, +2.3% in the last 4 weeks</a:t>
            </a:r>
            <a:endParaRPr lang="ro-RO" sz="1600" dirty="0">
              <a:solidFill>
                <a:srgbClr val="3C4245"/>
              </a:solidFill>
            </a:endParaRPr>
          </a:p>
          <a:p>
            <a:endParaRPr lang="ro-RO" sz="1600" dirty="0">
              <a:solidFill>
                <a:srgbClr val="3C4245"/>
              </a:solidFill>
            </a:endParaRPr>
          </a:p>
          <a:p>
            <a:pPr marL="285750" indent="-285750">
              <a:buFont typeface="Wingdings" panose="05000000000000000000" pitchFamily="2" charset="2"/>
              <a:buChar char="Ø"/>
            </a:pPr>
            <a:r>
              <a:rPr lang="en-US" sz="1600" dirty="0">
                <a:solidFill>
                  <a:srgbClr val="3C4245"/>
                </a:solidFill>
              </a:rPr>
              <a:t>EU cheddar prices: 390€/100kg, -0.6% in the last 4 weeks</a:t>
            </a:r>
            <a:endParaRPr lang="ro-RO" sz="1600" dirty="0">
              <a:solidFill>
                <a:srgbClr val="3C4245"/>
              </a:solidFill>
            </a:endParaRPr>
          </a:p>
          <a:p>
            <a:endParaRPr lang="ro-RO" sz="1600" dirty="0">
              <a:solidFill>
                <a:srgbClr val="3C4245"/>
              </a:solidFill>
            </a:endParaRPr>
          </a:p>
        </p:txBody>
      </p:sp>
      <p:pic>
        <p:nvPicPr>
          <p:cNvPr id="8" name="Picture 7">
            <a:extLst>
              <a:ext uri="{FF2B5EF4-FFF2-40B4-BE49-F238E27FC236}">
                <a16:creationId xmlns:a16="http://schemas.microsoft.com/office/drawing/2014/main" id="{F769C3FB-FF74-0F7E-B5D8-27A02AFA7F0F}"/>
              </a:ext>
            </a:extLst>
          </p:cNvPr>
          <p:cNvPicPr>
            <a:picLocks noChangeAspect="1"/>
          </p:cNvPicPr>
          <p:nvPr/>
        </p:nvPicPr>
        <p:blipFill rotWithShape="1">
          <a:blip r:embed="rId5"/>
          <a:srcRect r="1965"/>
          <a:stretch/>
        </p:blipFill>
        <p:spPr>
          <a:xfrm>
            <a:off x="5446813" y="1709862"/>
            <a:ext cx="6726058" cy="4464922"/>
          </a:xfrm>
          <a:prstGeom prst="rect">
            <a:avLst/>
          </a:prstGeom>
        </p:spPr>
      </p:pic>
      <p:sp>
        <p:nvSpPr>
          <p:cNvPr id="12" name="TextBox 11">
            <a:extLst>
              <a:ext uri="{FF2B5EF4-FFF2-40B4-BE49-F238E27FC236}">
                <a16:creationId xmlns:a16="http://schemas.microsoft.com/office/drawing/2014/main" id="{11D10114-308C-F7C3-7B4A-FCD368D485B6}"/>
              </a:ext>
            </a:extLst>
          </p:cNvPr>
          <p:cNvSpPr txBox="1"/>
          <p:nvPr/>
        </p:nvSpPr>
        <p:spPr>
          <a:xfrm>
            <a:off x="5610312" y="5977039"/>
            <a:ext cx="6726058" cy="230832"/>
          </a:xfrm>
          <a:prstGeom prst="rect">
            <a:avLst/>
          </a:prstGeom>
          <a:noFill/>
        </p:spPr>
        <p:txBody>
          <a:bodyPr wrap="square">
            <a:spAutoFit/>
          </a:bodyPr>
          <a:lstStyle/>
          <a:p>
            <a:r>
              <a:rPr lang="ro-RO" sz="900" i="1" dirty="0"/>
              <a:t>*</a:t>
            </a:r>
            <a:r>
              <a:rPr lang="en-US" sz="900" i="1" dirty="0"/>
              <a:t>https://agriculture.ec.europa.eu/data-and-analysis/markets/price-data/price-monitoring-sector/milk-and-dairy-products_en</a:t>
            </a:r>
          </a:p>
        </p:txBody>
      </p:sp>
    </p:spTree>
    <p:extLst>
      <p:ext uri="{BB962C8B-B14F-4D97-AF65-F5344CB8AC3E}">
        <p14:creationId xmlns:p14="http://schemas.microsoft.com/office/powerpoint/2010/main" val="239090548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16</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34" name="TextBox 33">
            <a:extLst>
              <a:ext uri="{FF2B5EF4-FFF2-40B4-BE49-F238E27FC236}">
                <a16:creationId xmlns:a16="http://schemas.microsoft.com/office/drawing/2014/main" id="{0472BB47-0405-1EBC-23C7-91E62615902B}"/>
              </a:ext>
            </a:extLst>
          </p:cNvPr>
          <p:cNvSpPr txBox="1"/>
          <p:nvPr/>
        </p:nvSpPr>
        <p:spPr>
          <a:xfrm>
            <a:off x="1196261" y="421136"/>
            <a:ext cx="1014222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OUTLOOK</a:t>
            </a:r>
            <a:r>
              <a:rPr lang="en-GB"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 OF </a:t>
            </a:r>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MILK PRICE</a:t>
            </a:r>
          </a:p>
        </p:txBody>
      </p:sp>
      <p:sp>
        <p:nvSpPr>
          <p:cNvPr id="2" name="Rectangle 1">
            <a:extLst>
              <a:ext uri="{FF2B5EF4-FFF2-40B4-BE49-F238E27FC236}">
                <a16:creationId xmlns:a16="http://schemas.microsoft.com/office/drawing/2014/main" id="{E05CBFC3-AB4C-7CA9-2F6B-F171A5E6BC41}"/>
              </a:ext>
            </a:extLst>
          </p:cNvPr>
          <p:cNvSpPr>
            <a:spLocks noChangeArrowheads="1"/>
          </p:cNvSpPr>
          <p:nvPr/>
        </p:nvSpPr>
        <p:spPr bwMode="auto">
          <a:xfrm>
            <a:off x="-116564" y="121750"/>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descr="A graph with blue and orange lines&#10;&#10;Description automatically generated">
            <a:extLst>
              <a:ext uri="{FF2B5EF4-FFF2-40B4-BE49-F238E27FC236}">
                <a16:creationId xmlns:a16="http://schemas.microsoft.com/office/drawing/2014/main" id="{8880EC81-5CFD-4671-F24D-181756564687}"/>
              </a:ext>
            </a:extLst>
          </p:cNvPr>
          <p:cNvPicPr>
            <a:picLocks noChangeAspect="1"/>
          </p:cNvPicPr>
          <p:nvPr/>
        </p:nvPicPr>
        <p:blipFill>
          <a:blip r:embed="rId4"/>
          <a:stretch>
            <a:fillRect/>
          </a:stretch>
        </p:blipFill>
        <p:spPr>
          <a:xfrm>
            <a:off x="1237572" y="928938"/>
            <a:ext cx="9716856" cy="5344271"/>
          </a:xfrm>
          <a:prstGeom prst="rect">
            <a:avLst/>
          </a:prstGeom>
        </p:spPr>
      </p:pic>
    </p:spTree>
    <p:extLst>
      <p:ext uri="{BB962C8B-B14F-4D97-AF65-F5344CB8AC3E}">
        <p14:creationId xmlns:p14="http://schemas.microsoft.com/office/powerpoint/2010/main" val="3052521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17</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34" name="TextBox 33">
            <a:extLst>
              <a:ext uri="{FF2B5EF4-FFF2-40B4-BE49-F238E27FC236}">
                <a16:creationId xmlns:a16="http://schemas.microsoft.com/office/drawing/2014/main" id="{0472BB47-0405-1EBC-23C7-91E62615902B}"/>
              </a:ext>
            </a:extLst>
          </p:cNvPr>
          <p:cNvSpPr txBox="1"/>
          <p:nvPr/>
        </p:nvSpPr>
        <p:spPr>
          <a:xfrm>
            <a:off x="1196261" y="421136"/>
            <a:ext cx="1014222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OUTLOOK</a:t>
            </a:r>
            <a:r>
              <a:rPr lang="en-GB"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 OF </a:t>
            </a:r>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MILK PRICE</a:t>
            </a:r>
          </a:p>
        </p:txBody>
      </p:sp>
      <p:sp>
        <p:nvSpPr>
          <p:cNvPr id="2" name="Rectangle 1">
            <a:extLst>
              <a:ext uri="{FF2B5EF4-FFF2-40B4-BE49-F238E27FC236}">
                <a16:creationId xmlns:a16="http://schemas.microsoft.com/office/drawing/2014/main" id="{E05CBFC3-AB4C-7CA9-2F6B-F171A5E6BC41}"/>
              </a:ext>
            </a:extLst>
          </p:cNvPr>
          <p:cNvSpPr>
            <a:spLocks noChangeArrowheads="1"/>
          </p:cNvSpPr>
          <p:nvPr/>
        </p:nvSpPr>
        <p:spPr bwMode="auto">
          <a:xfrm>
            <a:off x="-116564" y="121750"/>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descr="A graph of a graph&#10;&#10;Description automatically generated with medium confidence">
            <a:extLst>
              <a:ext uri="{FF2B5EF4-FFF2-40B4-BE49-F238E27FC236}">
                <a16:creationId xmlns:a16="http://schemas.microsoft.com/office/drawing/2014/main" id="{39ED7EE4-4CAE-BE7B-703A-0133D1F8CF0C}"/>
              </a:ext>
            </a:extLst>
          </p:cNvPr>
          <p:cNvPicPr>
            <a:picLocks noChangeAspect="1"/>
          </p:cNvPicPr>
          <p:nvPr/>
        </p:nvPicPr>
        <p:blipFill>
          <a:blip r:embed="rId4"/>
          <a:stretch>
            <a:fillRect/>
          </a:stretch>
        </p:blipFill>
        <p:spPr>
          <a:xfrm>
            <a:off x="1213756" y="927486"/>
            <a:ext cx="9764488" cy="5315692"/>
          </a:xfrm>
          <a:prstGeom prst="rect">
            <a:avLst/>
          </a:prstGeom>
        </p:spPr>
      </p:pic>
    </p:spTree>
    <p:extLst>
      <p:ext uri="{BB962C8B-B14F-4D97-AF65-F5344CB8AC3E}">
        <p14:creationId xmlns:p14="http://schemas.microsoft.com/office/powerpoint/2010/main" val="3588636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18</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34" name="TextBox 33">
            <a:extLst>
              <a:ext uri="{FF2B5EF4-FFF2-40B4-BE49-F238E27FC236}">
                <a16:creationId xmlns:a16="http://schemas.microsoft.com/office/drawing/2014/main" id="{0472BB47-0405-1EBC-23C7-91E62615902B}"/>
              </a:ext>
            </a:extLst>
          </p:cNvPr>
          <p:cNvSpPr txBox="1"/>
          <p:nvPr/>
        </p:nvSpPr>
        <p:spPr>
          <a:xfrm>
            <a:off x="1196261" y="421136"/>
            <a:ext cx="1014222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OUTLOOK</a:t>
            </a:r>
            <a:r>
              <a:rPr lang="en-GB"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 OF </a:t>
            </a:r>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MILK PRICE</a:t>
            </a:r>
          </a:p>
        </p:txBody>
      </p:sp>
      <p:sp>
        <p:nvSpPr>
          <p:cNvPr id="2" name="Rectangle 1">
            <a:extLst>
              <a:ext uri="{FF2B5EF4-FFF2-40B4-BE49-F238E27FC236}">
                <a16:creationId xmlns:a16="http://schemas.microsoft.com/office/drawing/2014/main" id="{E05CBFC3-AB4C-7CA9-2F6B-F171A5E6BC41}"/>
              </a:ext>
            </a:extLst>
          </p:cNvPr>
          <p:cNvSpPr>
            <a:spLocks noChangeArrowheads="1"/>
          </p:cNvSpPr>
          <p:nvPr/>
        </p:nvSpPr>
        <p:spPr bwMode="auto">
          <a:xfrm>
            <a:off x="-116564" y="121750"/>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descr="A graph with different colored lines&#10;&#10;Description automatically generated">
            <a:extLst>
              <a:ext uri="{FF2B5EF4-FFF2-40B4-BE49-F238E27FC236}">
                <a16:creationId xmlns:a16="http://schemas.microsoft.com/office/drawing/2014/main" id="{DB4E7351-752E-369C-75A4-57A28D5D4007}"/>
              </a:ext>
            </a:extLst>
          </p:cNvPr>
          <p:cNvPicPr>
            <a:picLocks noChangeAspect="1"/>
          </p:cNvPicPr>
          <p:nvPr/>
        </p:nvPicPr>
        <p:blipFill rotWithShape="1">
          <a:blip r:embed="rId4"/>
          <a:srcRect t="1841"/>
          <a:stretch/>
        </p:blipFill>
        <p:spPr>
          <a:xfrm>
            <a:off x="1270914" y="965942"/>
            <a:ext cx="9650172" cy="5292612"/>
          </a:xfrm>
          <a:prstGeom prst="rect">
            <a:avLst/>
          </a:prstGeom>
        </p:spPr>
      </p:pic>
    </p:spTree>
    <p:extLst>
      <p:ext uri="{BB962C8B-B14F-4D97-AF65-F5344CB8AC3E}">
        <p14:creationId xmlns:p14="http://schemas.microsoft.com/office/powerpoint/2010/main" val="3203597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sky&#10;&#10;Description automatically generated">
            <a:extLst>
              <a:ext uri="{FF2B5EF4-FFF2-40B4-BE49-F238E27FC236}">
                <a16:creationId xmlns:a16="http://schemas.microsoft.com/office/drawing/2014/main" id="{DAF2CBFC-6B71-C384-A0B8-706A0D99F1C8}"/>
              </a:ext>
            </a:extLst>
          </p:cNvPr>
          <p:cNvPicPr>
            <a:picLocks noChangeAspect="1"/>
          </p:cNvPicPr>
          <p:nvPr/>
        </p:nvPicPr>
        <p:blipFill>
          <a:blip r:embed="rId2"/>
          <a:stretch>
            <a:fillRect/>
          </a:stretch>
        </p:blipFill>
        <p:spPr>
          <a:xfrm>
            <a:off x="3443288" y="-12053"/>
            <a:ext cx="8748712" cy="6857999"/>
          </a:xfrm>
          <a:prstGeom prst="rect">
            <a:avLst/>
          </a:prstGeom>
        </p:spPr>
      </p:pic>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93667352-62E5-B914-E5D0-E0184A7DAB3A}"/>
              </a:ext>
            </a:extLst>
          </p:cNvPr>
          <p:cNvSpPr>
            <a:spLocks noGrp="1"/>
          </p:cNvSpPr>
          <p:nvPr>
            <p:ph type="sldNum" sz="quarter" idx="12"/>
          </p:nvPr>
        </p:nvSpPr>
        <p:spPr/>
        <p:txBody>
          <a:bodyPr/>
          <a:lstStyle/>
          <a:p>
            <a:fld id="{109FEF71-21C0-0D4A-A648-3BAF92E3EBF2}" type="slidenum">
              <a:rPr lang="ro-RO" smtClean="0"/>
              <a:t>19</a:t>
            </a:fld>
            <a:endParaRPr lang="ro-RO"/>
          </a:p>
        </p:txBody>
      </p:sp>
      <p:pic>
        <p:nvPicPr>
          <p:cNvPr id="5" name="Picture 4" descr="Logo&#10;&#10;Description automatically generated">
            <a:extLst>
              <a:ext uri="{FF2B5EF4-FFF2-40B4-BE49-F238E27FC236}">
                <a16:creationId xmlns:a16="http://schemas.microsoft.com/office/drawing/2014/main" id="{B7A1B24A-B490-347A-3C59-4001FF302BE2}"/>
              </a:ext>
            </a:extLst>
          </p:cNvPr>
          <p:cNvPicPr>
            <a:picLocks noChangeAspect="1"/>
          </p:cNvPicPr>
          <p:nvPr/>
        </p:nvPicPr>
        <p:blipFill>
          <a:blip r:embed="rId3"/>
          <a:stretch>
            <a:fillRect/>
          </a:stretch>
        </p:blipFill>
        <p:spPr>
          <a:xfrm>
            <a:off x="10103508" y="211725"/>
            <a:ext cx="1640817" cy="1640817"/>
          </a:xfrm>
          <a:prstGeom prst="rect">
            <a:avLst/>
          </a:prstGeom>
        </p:spPr>
      </p:pic>
      <p:sp>
        <p:nvSpPr>
          <p:cNvPr id="8" name="TextBox 7">
            <a:extLst>
              <a:ext uri="{FF2B5EF4-FFF2-40B4-BE49-F238E27FC236}">
                <a16:creationId xmlns:a16="http://schemas.microsoft.com/office/drawing/2014/main" id="{76BC0A34-2853-4601-950D-CE9AB2696D28}"/>
              </a:ext>
            </a:extLst>
          </p:cNvPr>
          <p:cNvSpPr txBox="1"/>
          <p:nvPr/>
        </p:nvSpPr>
        <p:spPr>
          <a:xfrm>
            <a:off x="239713" y="2855745"/>
            <a:ext cx="4508500" cy="1446550"/>
          </a:xfrm>
          <a:prstGeom prst="rect">
            <a:avLst/>
          </a:prstGeom>
          <a:noFill/>
        </p:spPr>
        <p:txBody>
          <a:bodyPr wrap="square" rtlCol="0">
            <a:spAutoFit/>
          </a:bodyPr>
          <a:lstStyle/>
          <a:p>
            <a:r>
              <a:rPr lang="en-US" sz="4400">
                <a:solidFill>
                  <a:srgbClr val="3C424F"/>
                </a:solidFill>
                <a:latin typeface="Open Sans" panose="020B0606030504020204" pitchFamily="34" charset="0"/>
                <a:ea typeface="Open Sans" panose="020B0606030504020204" pitchFamily="34" charset="0"/>
                <a:cs typeface="Open Sans" panose="020B0606030504020204" pitchFamily="34" charset="0"/>
              </a:rPr>
              <a:t>DN AGRAR</a:t>
            </a:r>
          </a:p>
          <a:p>
            <a:r>
              <a:rPr lang="en-US" sz="4400">
                <a:solidFill>
                  <a:srgbClr val="3C424F"/>
                </a:solidFill>
                <a:latin typeface="Open Sans" panose="020B0606030504020204" pitchFamily="34" charset="0"/>
                <a:ea typeface="Open Sans" panose="020B0606030504020204" pitchFamily="34" charset="0"/>
                <a:cs typeface="Open Sans" panose="020B0606030504020204" pitchFamily="34" charset="0"/>
              </a:rPr>
              <a:t>PROJECTS</a:t>
            </a:r>
            <a:endParaRPr lang="ro-RO" sz="4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Badge 4 outline">
            <a:extLst>
              <a:ext uri="{FF2B5EF4-FFF2-40B4-BE49-F238E27FC236}">
                <a16:creationId xmlns:a16="http://schemas.microsoft.com/office/drawing/2014/main" id="{4705540D-8450-042E-B2E6-89C2735704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713" y="100415"/>
            <a:ext cx="2654915" cy="2654915"/>
          </a:xfrm>
          <a:prstGeom prst="rect">
            <a:avLst/>
          </a:prstGeom>
        </p:spPr>
      </p:pic>
    </p:spTree>
    <p:extLst>
      <p:ext uri="{BB962C8B-B14F-4D97-AF65-F5344CB8AC3E}">
        <p14:creationId xmlns:p14="http://schemas.microsoft.com/office/powerpoint/2010/main" val="3771323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10" name="TextBox 9">
            <a:extLst>
              <a:ext uri="{FF2B5EF4-FFF2-40B4-BE49-F238E27FC236}">
                <a16:creationId xmlns:a16="http://schemas.microsoft.com/office/drawing/2014/main" id="{9600EDE0-0A3E-F780-3424-6DD1726D18B3}"/>
              </a:ext>
            </a:extLst>
          </p:cNvPr>
          <p:cNvSpPr txBox="1"/>
          <p:nvPr/>
        </p:nvSpPr>
        <p:spPr>
          <a:xfrm>
            <a:off x="1211580" y="420564"/>
            <a:ext cx="4526280"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CONTENT</a:t>
            </a:r>
          </a:p>
        </p:txBody>
      </p:sp>
      <p:pic>
        <p:nvPicPr>
          <p:cNvPr id="9" name="Graphic 8" descr="Badge 1 outline">
            <a:extLst>
              <a:ext uri="{FF2B5EF4-FFF2-40B4-BE49-F238E27FC236}">
                <a16:creationId xmlns:a16="http://schemas.microsoft.com/office/drawing/2014/main" id="{FA6F0F2E-CE7E-844A-9996-95BFBD8BE9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2243" y="1973742"/>
            <a:ext cx="914400" cy="914400"/>
          </a:xfrm>
          <a:prstGeom prst="rect">
            <a:avLst/>
          </a:prstGeom>
        </p:spPr>
      </p:pic>
      <p:pic>
        <p:nvPicPr>
          <p:cNvPr id="12" name="Graphic 11" descr="Badge outline">
            <a:extLst>
              <a:ext uri="{FF2B5EF4-FFF2-40B4-BE49-F238E27FC236}">
                <a16:creationId xmlns:a16="http://schemas.microsoft.com/office/drawing/2014/main" id="{8F6F2B83-9FDF-08DC-12BD-4EAD2F4B22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9543" y="2916090"/>
            <a:ext cx="914400" cy="914400"/>
          </a:xfrm>
          <a:prstGeom prst="rect">
            <a:avLst/>
          </a:prstGeom>
        </p:spPr>
      </p:pic>
      <p:sp>
        <p:nvSpPr>
          <p:cNvPr id="15" name="TextBox 14">
            <a:extLst>
              <a:ext uri="{FF2B5EF4-FFF2-40B4-BE49-F238E27FC236}">
                <a16:creationId xmlns:a16="http://schemas.microsoft.com/office/drawing/2014/main" id="{16465737-213F-1A33-FC51-753DFE638ECC}"/>
              </a:ext>
            </a:extLst>
          </p:cNvPr>
          <p:cNvSpPr txBox="1"/>
          <p:nvPr/>
        </p:nvSpPr>
        <p:spPr>
          <a:xfrm>
            <a:off x="3626506" y="2304883"/>
            <a:ext cx="4508500" cy="369332"/>
          </a:xfrm>
          <a:prstGeom prst="rect">
            <a:avLst/>
          </a:prstGeom>
          <a:noFill/>
        </p:spPr>
        <p:txBody>
          <a:bodyPr wrap="square" rtlCol="0" anchor="ctr">
            <a:spAutoFit/>
          </a:bodyPr>
          <a:lstStyle/>
          <a:p>
            <a:r>
              <a:rPr lang="ro-RO">
                <a:solidFill>
                  <a:srgbClr val="3C424F"/>
                </a:solidFill>
                <a:latin typeface="Open Sans" panose="020B0606030504020204" pitchFamily="34" charset="0"/>
                <a:ea typeface="Open Sans" panose="020B0606030504020204" pitchFamily="34" charset="0"/>
                <a:cs typeface="Open Sans" panose="020B0606030504020204" pitchFamily="34" charset="0"/>
              </a:rPr>
              <a:t>ABOUT</a:t>
            </a:r>
            <a:r>
              <a:rPr lang="en-US">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ro-RO">
                <a:solidFill>
                  <a:srgbClr val="3C424F"/>
                </a:solidFill>
                <a:latin typeface="Open Sans" panose="020B0606030504020204" pitchFamily="34" charset="0"/>
                <a:ea typeface="Open Sans" panose="020B0606030504020204" pitchFamily="34" charset="0"/>
                <a:cs typeface="Open Sans" panose="020B0606030504020204" pitchFamily="34" charset="0"/>
              </a:rPr>
              <a:t>DN AGRAR </a:t>
            </a:r>
          </a:p>
        </p:txBody>
      </p:sp>
      <p:sp>
        <p:nvSpPr>
          <p:cNvPr id="16" name="TextBox 15">
            <a:extLst>
              <a:ext uri="{FF2B5EF4-FFF2-40B4-BE49-F238E27FC236}">
                <a16:creationId xmlns:a16="http://schemas.microsoft.com/office/drawing/2014/main" id="{610935CF-5319-74AA-9D6C-74EC1A0E6DEE}"/>
              </a:ext>
            </a:extLst>
          </p:cNvPr>
          <p:cNvSpPr txBox="1"/>
          <p:nvPr/>
        </p:nvSpPr>
        <p:spPr>
          <a:xfrm>
            <a:off x="3626506" y="3247528"/>
            <a:ext cx="4508500" cy="369332"/>
          </a:xfrm>
          <a:prstGeom prst="rect">
            <a:avLst/>
          </a:prstGeom>
          <a:noFill/>
        </p:spPr>
        <p:txBody>
          <a:bodyPr wrap="square" rtlCol="0" anchor="ctr">
            <a:spAutoFit/>
          </a:bodyPr>
          <a:lstStyle/>
          <a:p>
            <a:r>
              <a:rPr lang="en-GB" dirty="0">
                <a:solidFill>
                  <a:srgbClr val="3C424F"/>
                </a:solidFill>
                <a:latin typeface="Open Sans" panose="020B0606030504020204" pitchFamily="34" charset="0"/>
                <a:ea typeface="Open Sans" panose="020B0606030504020204" pitchFamily="34" charset="0"/>
                <a:cs typeface="Open Sans" panose="020B0606030504020204" pitchFamily="34" charset="0"/>
              </a:rPr>
              <a:t>Q1 </a:t>
            </a:r>
            <a:r>
              <a:rPr lang="ro-RO" dirty="0">
                <a:solidFill>
                  <a:srgbClr val="3C424F"/>
                </a:solidFill>
                <a:latin typeface="Open Sans" panose="020B0606030504020204" pitchFamily="34" charset="0"/>
                <a:ea typeface="Open Sans" panose="020B0606030504020204" pitchFamily="34" charset="0"/>
                <a:cs typeface="Open Sans" panose="020B0606030504020204" pitchFamily="34" charset="0"/>
              </a:rPr>
              <a:t>202</a:t>
            </a:r>
            <a:r>
              <a:rPr lang="en-GB" dirty="0">
                <a:solidFill>
                  <a:srgbClr val="3C424F"/>
                </a:solidFill>
                <a:latin typeface="Open Sans" panose="020B0606030504020204" pitchFamily="34" charset="0"/>
                <a:ea typeface="Open Sans" panose="020B0606030504020204" pitchFamily="34" charset="0"/>
                <a:cs typeface="Open Sans" panose="020B0606030504020204" pitchFamily="34" charset="0"/>
              </a:rPr>
              <a:t>4</a:t>
            </a:r>
            <a:r>
              <a:rPr lang="ro-RO" dirty="0">
                <a:solidFill>
                  <a:srgbClr val="3C424F"/>
                </a:solidFill>
                <a:latin typeface="Open Sans" panose="020B0606030504020204" pitchFamily="34" charset="0"/>
                <a:ea typeface="Open Sans" panose="020B0606030504020204" pitchFamily="34" charset="0"/>
                <a:cs typeface="Open Sans" panose="020B0606030504020204" pitchFamily="34" charset="0"/>
              </a:rPr>
              <a:t> RESULTS &amp; OUTLOOK</a:t>
            </a:r>
          </a:p>
        </p:txBody>
      </p:sp>
      <p:sp>
        <p:nvSpPr>
          <p:cNvPr id="18" name="TextBox 17">
            <a:extLst>
              <a:ext uri="{FF2B5EF4-FFF2-40B4-BE49-F238E27FC236}">
                <a16:creationId xmlns:a16="http://schemas.microsoft.com/office/drawing/2014/main" id="{A315FB93-ED2D-047F-D08A-41D64FF05B75}"/>
              </a:ext>
            </a:extLst>
          </p:cNvPr>
          <p:cNvSpPr txBox="1"/>
          <p:nvPr/>
        </p:nvSpPr>
        <p:spPr>
          <a:xfrm>
            <a:off x="3626505" y="4109020"/>
            <a:ext cx="4508500" cy="369332"/>
          </a:xfrm>
          <a:prstGeom prst="rect">
            <a:avLst/>
          </a:prstGeom>
          <a:noFill/>
        </p:spPr>
        <p:txBody>
          <a:bodyPr wrap="square" rtlCol="0" anchor="ctr">
            <a:spAutoFit/>
          </a:bodyPr>
          <a:lstStyle/>
          <a:p>
            <a:r>
              <a:rPr lang="en-US"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STRATEGY</a:t>
            </a:r>
            <a:endParaRPr lang="ro-RO"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Badge 3 outline">
            <a:extLst>
              <a:ext uri="{FF2B5EF4-FFF2-40B4-BE49-F238E27FC236}">
                <a16:creationId xmlns:a16="http://schemas.microsoft.com/office/drawing/2014/main" id="{98028121-CA67-EDA9-92BD-A3A5DCAE31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3591" y="3853596"/>
            <a:ext cx="914400" cy="914400"/>
          </a:xfrm>
          <a:prstGeom prst="rect">
            <a:avLst/>
          </a:prstGeom>
        </p:spPr>
      </p:pic>
    </p:spTree>
    <p:extLst>
      <p:ext uri="{BB962C8B-B14F-4D97-AF65-F5344CB8AC3E}">
        <p14:creationId xmlns:p14="http://schemas.microsoft.com/office/powerpoint/2010/main" val="2432925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E8B36529-305D-BA98-A67A-FAA6FAC93D75}"/>
              </a:ext>
            </a:extLst>
          </p:cNvPr>
          <p:cNvSpPr/>
          <p:nvPr/>
        </p:nvSpPr>
        <p:spPr>
          <a:xfrm>
            <a:off x="504314" y="1393544"/>
            <a:ext cx="2162860" cy="2116801"/>
          </a:xfrm>
          <a:prstGeom prst="roundRect">
            <a:avLst/>
          </a:prstGeom>
          <a:solidFill>
            <a:srgbClr val="017900"/>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highlight>
                <a:srgbClr val="017900"/>
              </a:highlight>
            </a:endParaRPr>
          </a:p>
        </p:txBody>
      </p:sp>
      <p:sp>
        <p:nvSpPr>
          <p:cNvPr id="16" name="Rectangle: Rounded Corners 15">
            <a:extLst>
              <a:ext uri="{FF2B5EF4-FFF2-40B4-BE49-F238E27FC236}">
                <a16:creationId xmlns:a16="http://schemas.microsoft.com/office/drawing/2014/main" id="{836654D5-9CF5-5CF2-9FD1-BE8E9EA8CE37}"/>
              </a:ext>
            </a:extLst>
          </p:cNvPr>
          <p:cNvSpPr/>
          <p:nvPr/>
        </p:nvSpPr>
        <p:spPr>
          <a:xfrm>
            <a:off x="7507548" y="1652668"/>
            <a:ext cx="2357950" cy="1881718"/>
          </a:xfrm>
          <a:prstGeom prst="roundRect">
            <a:avLst/>
          </a:prstGeom>
          <a:solidFill>
            <a:srgbClr val="017900"/>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20</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4"/>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055733" y="420564"/>
            <a:ext cx="10298067"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CURRENT PROJECTS AND PERSPECTIVES</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90BB6EA-2D2A-BE61-C3EF-556AFA8BBA23}"/>
              </a:ext>
            </a:extLst>
          </p:cNvPr>
          <p:cNvSpPr txBox="1"/>
          <p:nvPr/>
        </p:nvSpPr>
        <p:spPr>
          <a:xfrm>
            <a:off x="9976926" y="2200337"/>
            <a:ext cx="1648190" cy="923330"/>
          </a:xfrm>
          <a:prstGeom prst="rect">
            <a:avLst/>
          </a:prstGeom>
          <a:noFill/>
        </p:spPr>
        <p:txBody>
          <a:bodyPr wrap="square">
            <a:spAutoFit/>
          </a:bodyPr>
          <a:lstStyle/>
          <a:p>
            <a:pPr algn="just"/>
            <a:r>
              <a:rPr lang="en-GB" sz="1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Solar panels</a:t>
            </a:r>
            <a:r>
              <a:rPr lang="ro-RO" sz="1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on the roof of the buildings of the DN AGRAR </a:t>
            </a:r>
            <a:r>
              <a:rPr lang="en-GB" sz="10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Apold</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DN AGRAR Cut and </a:t>
            </a:r>
            <a:r>
              <a:rPr lang="en-GB" sz="10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Lacto</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GB" sz="10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Agrar</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farms</a:t>
            </a:r>
            <a:r>
              <a:rPr lang="ro-RO"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a:t>
            </a:r>
            <a:endPar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7BB1E41-7C3B-13E2-7A8C-0C6F208D6CB2}"/>
              </a:ext>
            </a:extLst>
          </p:cNvPr>
          <p:cNvSpPr txBox="1"/>
          <p:nvPr/>
        </p:nvSpPr>
        <p:spPr>
          <a:xfrm>
            <a:off x="2964548" y="1714451"/>
            <a:ext cx="1978059" cy="1231106"/>
          </a:xfrm>
          <a:prstGeom prst="rect">
            <a:avLst/>
          </a:prstGeom>
          <a:noFill/>
        </p:spPr>
        <p:txBody>
          <a:bodyPr wrap="square">
            <a:spAutoFit/>
          </a:bodyPr>
          <a:lstStyle/>
          <a:p>
            <a:pPr algn="ctr"/>
            <a:r>
              <a:rPr lang="en-GB" sz="1400" b="1" dirty="0">
                <a:solidFill>
                  <a:srgbClr val="FAA303"/>
                </a:solidFill>
                <a:latin typeface="Open Sans" panose="020B0606030504020204" pitchFamily="34" charset="0"/>
                <a:ea typeface="Open Sans" panose="020B0606030504020204" pitchFamily="34" charset="0"/>
                <a:cs typeface="Open Sans" panose="020B0606030504020204" pitchFamily="34" charset="0"/>
              </a:rPr>
              <a:t>Robots for farms</a:t>
            </a:r>
            <a:endParaRPr lang="en-GB" sz="1400" dirty="0">
              <a:solidFill>
                <a:srgbClr val="FAA303"/>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Installation of 2nd robot for the milking </a:t>
            </a:r>
            <a:r>
              <a:rPr lang="en-GB" sz="10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parlors</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of the DN AGRAR Cut and  </a:t>
            </a:r>
            <a:r>
              <a:rPr lang="en-GB" sz="10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Lacto</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GB" sz="10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Agrar</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farms</a:t>
            </a:r>
            <a:r>
              <a:rPr lang="en-US"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continued in the first quarter and the finalization was in May 2024.</a:t>
            </a:r>
            <a:endPar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F43CE425-C753-5B42-2975-EF8038632363}"/>
              </a:ext>
            </a:extLst>
          </p:cNvPr>
          <p:cNvSpPr txBox="1"/>
          <p:nvPr/>
        </p:nvSpPr>
        <p:spPr>
          <a:xfrm>
            <a:off x="304806" y="3649320"/>
            <a:ext cx="2717750" cy="1846659"/>
          </a:xfrm>
          <a:prstGeom prst="rect">
            <a:avLst/>
          </a:prstGeom>
          <a:noFill/>
        </p:spPr>
        <p:txBody>
          <a:bodyPr wrap="square">
            <a:spAutoFit/>
          </a:bodyPr>
          <a:lstStyle/>
          <a:p>
            <a:pPr algn="ctr"/>
            <a:r>
              <a:rPr lang="en-GB" sz="1400" b="1"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Straja</a:t>
            </a:r>
            <a:r>
              <a:rPr lang="en-GB" sz="1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 project </a:t>
            </a:r>
            <a:endParaRPr lang="ro-RO" sz="1400"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In the first part of 2024, DN AGRAR shareholders approved the financing for </a:t>
            </a:r>
            <a:r>
              <a:rPr lang="en-GB" sz="10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Straja</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farm. </a:t>
            </a:r>
          </a:p>
          <a:p>
            <a:pPr algn="just"/>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The construction phase started for the first milking </a:t>
            </a:r>
            <a:r>
              <a:rPr lang="en-GB" sz="10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parlor</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and in September 2024, we expect that milk production will begin at the </a:t>
            </a:r>
            <a:r>
              <a:rPr lang="en-GB" sz="10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Straja</a:t>
            </a:r>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 farm with 600 dairy cows, and gradually increase the number of dairy cows to 900, by the end of 2024</a:t>
            </a:r>
            <a:r>
              <a:rPr lang="ro-RO"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a:t>
            </a:r>
            <a:endPar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D2309B30-ABC8-FDDA-73E1-5B1BF4DF44D2}"/>
              </a:ext>
            </a:extLst>
          </p:cNvPr>
          <p:cNvSpPr txBox="1"/>
          <p:nvPr/>
        </p:nvSpPr>
        <p:spPr>
          <a:xfrm>
            <a:off x="6815871" y="4129219"/>
            <a:ext cx="4240793" cy="1446550"/>
          </a:xfrm>
          <a:prstGeom prst="rect">
            <a:avLst/>
          </a:prstGeom>
          <a:noFill/>
        </p:spPr>
        <p:txBody>
          <a:bodyPr wrap="square">
            <a:spAutoFit/>
          </a:bodyPr>
          <a:lstStyle/>
          <a:p>
            <a:pPr algn="ctr"/>
            <a:r>
              <a:rPr lang="en-GB" sz="1400" b="1" dirty="0">
                <a:solidFill>
                  <a:srgbClr val="FAA303"/>
                </a:solidFill>
                <a:latin typeface="Open Sans" panose="020B0606030504020204" pitchFamily="34" charset="0"/>
                <a:ea typeface="Open Sans" panose="020B0606030504020204" pitchFamily="34" charset="0"/>
                <a:cs typeface="Open Sans" panose="020B0606030504020204" pitchFamily="34" charset="0"/>
              </a:rPr>
              <a:t>Compost Factory </a:t>
            </a:r>
            <a:r>
              <a:rPr lang="ro-RO" sz="1400" b="1" dirty="0">
                <a:solidFill>
                  <a:srgbClr val="FAA303"/>
                </a:solidFill>
                <a:latin typeface="Open Sans" panose="020B0606030504020204" pitchFamily="34" charset="0"/>
                <a:ea typeface="Open Sans" panose="020B0606030504020204" pitchFamily="34" charset="0"/>
                <a:cs typeface="Open Sans" panose="020B0606030504020204" pitchFamily="34" charset="0"/>
              </a:rPr>
              <a:t>C</a:t>
            </a:r>
            <a:r>
              <a:rPr lang="en-GB" sz="1400" b="1" dirty="0" err="1">
                <a:solidFill>
                  <a:srgbClr val="FAA303"/>
                </a:solidFill>
                <a:latin typeface="Open Sans" panose="020B0606030504020204" pitchFamily="34" charset="0"/>
                <a:ea typeface="Open Sans" panose="020B0606030504020204" pitchFamily="34" charset="0"/>
                <a:cs typeface="Open Sans" panose="020B0606030504020204" pitchFamily="34" charset="0"/>
              </a:rPr>
              <a:t>onstruction</a:t>
            </a:r>
            <a:r>
              <a:rPr lang="en-GB" sz="1400" b="1" dirty="0">
                <a:solidFill>
                  <a:srgbClr val="FAA303"/>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ro-RO" sz="1400"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In 2023, we completed the first 3 phases of this project, with the completion of the construction of the composting building, where we will place the composting unit</a:t>
            </a:r>
            <a:r>
              <a:rPr lang="ro-RO"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000" dirty="0">
                <a:solidFill>
                  <a:srgbClr val="3C424F"/>
                </a:solidFill>
                <a:latin typeface="Open Sans" panose="020B0606030504020204" pitchFamily="34" charset="0"/>
                <a:ea typeface="Open Sans" panose="020B0606030504020204" pitchFamily="34" charset="0"/>
                <a:cs typeface="Open Sans" panose="020B0606030504020204" pitchFamily="34" charset="0"/>
              </a:rPr>
              <a:t>In the next phase, we will start the installation of necessary equipment and machinery, including the composting machine, packaging and wrapping line, and associated auxiliary equipment</a:t>
            </a:r>
            <a:endParaRPr lang="en-GB" sz="10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34250C17-6D18-9C5E-E3C9-D96D5C04BAB6}"/>
              </a:ext>
            </a:extLst>
          </p:cNvPr>
          <p:cNvPicPr>
            <a:picLocks noChangeAspect="1"/>
          </p:cNvPicPr>
          <p:nvPr/>
        </p:nvPicPr>
        <p:blipFill>
          <a:blip r:embed="rId5"/>
          <a:stretch>
            <a:fillRect/>
          </a:stretch>
        </p:blipFill>
        <p:spPr>
          <a:xfrm>
            <a:off x="7633302" y="1734120"/>
            <a:ext cx="2084988" cy="1728656"/>
          </a:xfrm>
          <a:prstGeom prst="roundRect">
            <a:avLst/>
          </a:prstGeom>
        </p:spPr>
      </p:pic>
      <p:pic>
        <p:nvPicPr>
          <p:cNvPr id="19" name="Picture 18">
            <a:extLst>
              <a:ext uri="{FF2B5EF4-FFF2-40B4-BE49-F238E27FC236}">
                <a16:creationId xmlns:a16="http://schemas.microsoft.com/office/drawing/2014/main" id="{8ABC76EB-B5FB-8467-B974-57672461CBD3}"/>
              </a:ext>
            </a:extLst>
          </p:cNvPr>
          <p:cNvPicPr>
            <a:picLocks noChangeAspect="1"/>
          </p:cNvPicPr>
          <p:nvPr/>
        </p:nvPicPr>
        <p:blipFill>
          <a:blip r:embed="rId6"/>
          <a:stretch>
            <a:fillRect/>
          </a:stretch>
        </p:blipFill>
        <p:spPr>
          <a:xfrm>
            <a:off x="620980" y="1466679"/>
            <a:ext cx="1993754" cy="1932092"/>
          </a:xfrm>
          <a:prstGeom prst="roundRect">
            <a:avLst/>
          </a:prstGeom>
        </p:spPr>
      </p:pic>
      <p:sp>
        <p:nvSpPr>
          <p:cNvPr id="30" name="Rectangle: Rounded Corners 29">
            <a:extLst>
              <a:ext uri="{FF2B5EF4-FFF2-40B4-BE49-F238E27FC236}">
                <a16:creationId xmlns:a16="http://schemas.microsoft.com/office/drawing/2014/main" id="{C868886E-9E76-4FC9-4746-6483BC11F1CA}"/>
              </a:ext>
            </a:extLst>
          </p:cNvPr>
          <p:cNvSpPr/>
          <p:nvPr/>
        </p:nvSpPr>
        <p:spPr>
          <a:xfrm>
            <a:off x="3790580" y="3902210"/>
            <a:ext cx="2704400" cy="1712338"/>
          </a:xfrm>
          <a:prstGeom prst="roundRect">
            <a:avLst/>
          </a:prstGeom>
          <a:solidFill>
            <a:srgbClr val="FAA303"/>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32" name="Picture 31">
            <a:extLst>
              <a:ext uri="{FF2B5EF4-FFF2-40B4-BE49-F238E27FC236}">
                <a16:creationId xmlns:a16="http://schemas.microsoft.com/office/drawing/2014/main" id="{C4023083-1091-3123-495E-02C733430767}"/>
              </a:ext>
            </a:extLst>
          </p:cNvPr>
          <p:cNvPicPr>
            <a:picLocks noChangeAspect="1"/>
          </p:cNvPicPr>
          <p:nvPr/>
        </p:nvPicPr>
        <p:blipFill>
          <a:blip r:embed="rId7"/>
          <a:stretch>
            <a:fillRect/>
          </a:stretch>
        </p:blipFill>
        <p:spPr>
          <a:xfrm>
            <a:off x="3859890" y="3991719"/>
            <a:ext cx="2573495" cy="1518327"/>
          </a:xfrm>
          <a:prstGeom prst="roundRect">
            <a:avLst/>
          </a:prstGeom>
        </p:spPr>
      </p:pic>
      <p:pic>
        <p:nvPicPr>
          <p:cNvPr id="34" name="Picture 33" descr="Logo&#10;&#10;Description automatically generated">
            <a:extLst>
              <a:ext uri="{FF2B5EF4-FFF2-40B4-BE49-F238E27FC236}">
                <a16:creationId xmlns:a16="http://schemas.microsoft.com/office/drawing/2014/main" id="{22E2C16C-2772-7DC8-05F5-C627DC8D1570}"/>
              </a:ext>
            </a:extLst>
          </p:cNvPr>
          <p:cNvPicPr>
            <a:picLocks noChangeAspect="1"/>
          </p:cNvPicPr>
          <p:nvPr/>
        </p:nvPicPr>
        <p:blipFill>
          <a:blip r:embed="rId4"/>
          <a:stretch>
            <a:fillRect/>
          </a:stretch>
        </p:blipFill>
        <p:spPr>
          <a:xfrm>
            <a:off x="6183651" y="3701993"/>
            <a:ext cx="622657" cy="622657"/>
          </a:xfrm>
          <a:prstGeom prst="rect">
            <a:avLst/>
          </a:prstGeom>
        </p:spPr>
      </p:pic>
      <p:sp>
        <p:nvSpPr>
          <p:cNvPr id="39" name="Rectangle: Rounded Corners 38">
            <a:extLst>
              <a:ext uri="{FF2B5EF4-FFF2-40B4-BE49-F238E27FC236}">
                <a16:creationId xmlns:a16="http://schemas.microsoft.com/office/drawing/2014/main" id="{5F3C5A40-8DED-516B-FAC3-760C3613EC8C}"/>
              </a:ext>
            </a:extLst>
          </p:cNvPr>
          <p:cNvSpPr/>
          <p:nvPr/>
        </p:nvSpPr>
        <p:spPr>
          <a:xfrm>
            <a:off x="4985058" y="1222489"/>
            <a:ext cx="2279068" cy="1851004"/>
          </a:xfrm>
          <a:prstGeom prst="roundRect">
            <a:avLst/>
          </a:prstGeom>
          <a:solidFill>
            <a:srgbClr val="FAA303"/>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41" name="Picture 40">
            <a:extLst>
              <a:ext uri="{FF2B5EF4-FFF2-40B4-BE49-F238E27FC236}">
                <a16:creationId xmlns:a16="http://schemas.microsoft.com/office/drawing/2014/main" id="{C2A696D9-EACB-9B44-E516-174E9A3719BC}"/>
              </a:ext>
            </a:extLst>
          </p:cNvPr>
          <p:cNvPicPr>
            <a:picLocks noChangeAspect="1"/>
          </p:cNvPicPr>
          <p:nvPr/>
        </p:nvPicPr>
        <p:blipFill>
          <a:blip r:embed="rId8"/>
          <a:stretch>
            <a:fillRect/>
          </a:stretch>
        </p:blipFill>
        <p:spPr>
          <a:xfrm>
            <a:off x="5146638" y="1288891"/>
            <a:ext cx="1965041" cy="1704434"/>
          </a:xfrm>
          <a:prstGeom prst="roundRect">
            <a:avLst/>
          </a:prstGeom>
        </p:spPr>
      </p:pic>
      <p:pic>
        <p:nvPicPr>
          <p:cNvPr id="42" name="Picture 41" descr="Logo&#10;&#10;Description automatically generated">
            <a:extLst>
              <a:ext uri="{FF2B5EF4-FFF2-40B4-BE49-F238E27FC236}">
                <a16:creationId xmlns:a16="http://schemas.microsoft.com/office/drawing/2014/main" id="{28487BCA-E916-2959-E104-D7B1A70684F2}"/>
              </a:ext>
            </a:extLst>
          </p:cNvPr>
          <p:cNvPicPr>
            <a:picLocks noChangeAspect="1"/>
          </p:cNvPicPr>
          <p:nvPr/>
        </p:nvPicPr>
        <p:blipFill>
          <a:blip r:embed="rId4"/>
          <a:stretch>
            <a:fillRect/>
          </a:stretch>
        </p:blipFill>
        <p:spPr>
          <a:xfrm>
            <a:off x="6815871" y="1045649"/>
            <a:ext cx="622657" cy="622657"/>
          </a:xfrm>
          <a:prstGeom prst="rect">
            <a:avLst/>
          </a:prstGeom>
        </p:spPr>
      </p:pic>
      <p:pic>
        <p:nvPicPr>
          <p:cNvPr id="43" name="Picture 42" descr="Logo&#10;&#10;Description automatically generated">
            <a:extLst>
              <a:ext uri="{FF2B5EF4-FFF2-40B4-BE49-F238E27FC236}">
                <a16:creationId xmlns:a16="http://schemas.microsoft.com/office/drawing/2014/main" id="{05D1BB23-AD10-6A9D-5242-7008ED4B96AF}"/>
              </a:ext>
            </a:extLst>
          </p:cNvPr>
          <p:cNvPicPr>
            <a:picLocks noChangeAspect="1"/>
          </p:cNvPicPr>
          <p:nvPr/>
        </p:nvPicPr>
        <p:blipFill>
          <a:blip r:embed="rId4"/>
          <a:stretch>
            <a:fillRect/>
          </a:stretch>
        </p:blipFill>
        <p:spPr>
          <a:xfrm>
            <a:off x="9368595" y="1496200"/>
            <a:ext cx="622657" cy="622657"/>
          </a:xfrm>
          <a:prstGeom prst="rect">
            <a:avLst/>
          </a:prstGeom>
        </p:spPr>
      </p:pic>
      <p:pic>
        <p:nvPicPr>
          <p:cNvPr id="44" name="Picture 43" descr="Logo&#10;&#10;Description automatically generated">
            <a:extLst>
              <a:ext uri="{FF2B5EF4-FFF2-40B4-BE49-F238E27FC236}">
                <a16:creationId xmlns:a16="http://schemas.microsoft.com/office/drawing/2014/main" id="{DB76A8F4-9715-F661-8D85-A442A94604A1}"/>
              </a:ext>
            </a:extLst>
          </p:cNvPr>
          <p:cNvPicPr>
            <a:picLocks noChangeAspect="1"/>
          </p:cNvPicPr>
          <p:nvPr/>
        </p:nvPicPr>
        <p:blipFill>
          <a:blip r:embed="rId4"/>
          <a:stretch>
            <a:fillRect/>
          </a:stretch>
        </p:blipFill>
        <p:spPr>
          <a:xfrm>
            <a:off x="2331770" y="1230555"/>
            <a:ext cx="622657" cy="622657"/>
          </a:xfrm>
          <a:prstGeom prst="rect">
            <a:avLst/>
          </a:prstGeom>
        </p:spPr>
      </p:pic>
    </p:spTree>
    <p:extLst>
      <p:ext uri="{BB962C8B-B14F-4D97-AF65-F5344CB8AC3E}">
        <p14:creationId xmlns:p14="http://schemas.microsoft.com/office/powerpoint/2010/main" val="117405093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4DEF37D3-7E1B-B524-1F68-8CD06461C364}"/>
              </a:ext>
            </a:extLst>
          </p:cNvPr>
          <p:cNvSpPr/>
          <p:nvPr/>
        </p:nvSpPr>
        <p:spPr>
          <a:xfrm>
            <a:off x="8841840" y="3739868"/>
            <a:ext cx="3136615" cy="1641445"/>
          </a:xfrm>
          <a:prstGeom prst="roundRect">
            <a:avLst/>
          </a:prstGeom>
          <a:solidFill>
            <a:srgbClr val="017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306D257-48AD-C5D9-7D36-487A85E35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083"/>
          <a:stretch/>
        </p:blipFill>
        <p:spPr bwMode="auto">
          <a:xfrm>
            <a:off x="8900293" y="3838089"/>
            <a:ext cx="3006134" cy="1446927"/>
          </a:xfrm>
          <a:prstGeom prst="round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21</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4"/>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055733" y="420564"/>
            <a:ext cx="10298067"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STRAJA PROJECT</a:t>
            </a:r>
          </a:p>
        </p:txBody>
      </p:sp>
      <p:sp>
        <p:nvSpPr>
          <p:cNvPr id="26" name="TextBox 25">
            <a:extLst>
              <a:ext uri="{FF2B5EF4-FFF2-40B4-BE49-F238E27FC236}">
                <a16:creationId xmlns:a16="http://schemas.microsoft.com/office/drawing/2014/main" id="{E9BB4EE3-11F4-429F-D92A-2D0E33281591}"/>
              </a:ext>
            </a:extLst>
          </p:cNvPr>
          <p:cNvSpPr txBox="1"/>
          <p:nvPr/>
        </p:nvSpPr>
        <p:spPr>
          <a:xfrm>
            <a:off x="9196354" y="3135568"/>
            <a:ext cx="1632880" cy="121444"/>
          </a:xfrm>
          <a:prstGeom prst="rect">
            <a:avLst/>
          </a:prstGeom>
          <a:solidFill>
            <a:schemeClr val="bg1"/>
          </a:solidFill>
        </p:spPr>
        <p:txBody>
          <a:bodyPr wrap="square" rtlCol="0">
            <a:spAutoFit/>
          </a:bodyPr>
          <a:lstStyle/>
          <a:p>
            <a:endParaRPr lang="en-GB"/>
          </a:p>
        </p:txBody>
      </p:sp>
      <p:pic>
        <p:nvPicPr>
          <p:cNvPr id="31" name="Picture 30">
            <a:extLst>
              <a:ext uri="{FF2B5EF4-FFF2-40B4-BE49-F238E27FC236}">
                <a16:creationId xmlns:a16="http://schemas.microsoft.com/office/drawing/2014/main" id="{AC310C10-1AC6-8B15-76E6-2D95F3547F14}"/>
              </a:ext>
            </a:extLst>
          </p:cNvPr>
          <p:cNvPicPr>
            <a:picLocks noChangeAspect="1"/>
          </p:cNvPicPr>
          <p:nvPr/>
        </p:nvPicPr>
        <p:blipFill>
          <a:blip r:embed="rId5"/>
          <a:stretch>
            <a:fillRect/>
          </a:stretch>
        </p:blipFill>
        <p:spPr>
          <a:xfrm>
            <a:off x="8147535" y="1618488"/>
            <a:ext cx="2789742" cy="1946043"/>
          </a:xfrm>
          <a:prstGeom prst="roundRect">
            <a:avLst/>
          </a:prstGeom>
        </p:spPr>
      </p:pic>
      <p:sp>
        <p:nvSpPr>
          <p:cNvPr id="6" name="Rectangle: Rounded Corners 5">
            <a:extLst>
              <a:ext uri="{FF2B5EF4-FFF2-40B4-BE49-F238E27FC236}">
                <a16:creationId xmlns:a16="http://schemas.microsoft.com/office/drawing/2014/main" id="{39078379-E801-4A44-A755-8A1AA4F362FB}"/>
              </a:ext>
            </a:extLst>
          </p:cNvPr>
          <p:cNvSpPr/>
          <p:nvPr/>
        </p:nvSpPr>
        <p:spPr>
          <a:xfrm>
            <a:off x="3955106" y="5440212"/>
            <a:ext cx="1607230" cy="206034"/>
          </a:xfrm>
          <a:prstGeom prst="roundRect">
            <a:avLst>
              <a:gd name="adj" fmla="val 15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Logo&#10;&#10;Description automatically generated">
            <a:extLst>
              <a:ext uri="{FF2B5EF4-FFF2-40B4-BE49-F238E27FC236}">
                <a16:creationId xmlns:a16="http://schemas.microsoft.com/office/drawing/2014/main" id="{7EDDD15D-3423-286C-5644-2511BEBEB973}"/>
              </a:ext>
            </a:extLst>
          </p:cNvPr>
          <p:cNvPicPr>
            <a:picLocks noChangeAspect="1"/>
          </p:cNvPicPr>
          <p:nvPr/>
        </p:nvPicPr>
        <p:blipFill>
          <a:blip r:embed="rId4"/>
          <a:stretch>
            <a:fillRect/>
          </a:stretch>
        </p:blipFill>
        <p:spPr>
          <a:xfrm>
            <a:off x="7987943" y="3042155"/>
            <a:ext cx="578095" cy="578095"/>
          </a:xfrm>
          <a:prstGeom prst="rect">
            <a:avLst/>
          </a:prstGeom>
        </p:spPr>
      </p:pic>
      <p:sp>
        <p:nvSpPr>
          <p:cNvPr id="8" name="TextBox 7">
            <a:extLst>
              <a:ext uri="{FF2B5EF4-FFF2-40B4-BE49-F238E27FC236}">
                <a16:creationId xmlns:a16="http://schemas.microsoft.com/office/drawing/2014/main" id="{534041C0-C882-636F-1226-9FF27355318F}"/>
              </a:ext>
            </a:extLst>
          </p:cNvPr>
          <p:cNvSpPr txBox="1"/>
          <p:nvPr/>
        </p:nvSpPr>
        <p:spPr>
          <a:xfrm>
            <a:off x="972425" y="1872014"/>
            <a:ext cx="9040369" cy="1384995"/>
          </a:xfrm>
          <a:prstGeom prst="rect">
            <a:avLst/>
          </a:prstGeom>
          <a:noFill/>
        </p:spPr>
        <p:txBody>
          <a:bodyPr wrap="square" lIns="91440" tIns="45720" rIns="91440" bIns="45720" anchor="t">
            <a:spAutoFit/>
          </a:bodyPr>
          <a:lstStyle/>
          <a:p>
            <a:pPr algn="just"/>
            <a:r>
              <a:rPr lang="ro-RO" sz="1400" b="1">
                <a:latin typeface="Open Sans" panose="020B0606030504020204" pitchFamily="34" charset="0"/>
                <a:ea typeface="Open Sans" panose="020B0606030504020204" pitchFamily="34" charset="0"/>
                <a:cs typeface="Open Sans" panose="020B0606030504020204" pitchFamily="34" charset="0"/>
              </a:rPr>
              <a:t>Timeline</a:t>
            </a:r>
          </a:p>
          <a:p>
            <a:pPr algn="just"/>
            <a:endParaRPr lang="ro-RO" sz="140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ro-RO" sz="1400" b="1">
                <a:latin typeface="Open Sans" panose="020B0606030504020204" pitchFamily="34" charset="0"/>
                <a:ea typeface="Open Sans" panose="020B0606030504020204" pitchFamily="34" charset="0"/>
                <a:cs typeface="Open Sans" panose="020B0606030504020204" pitchFamily="34" charset="0"/>
              </a:rPr>
              <a:t>2024:</a:t>
            </a:r>
            <a:r>
              <a:rPr lang="ro-RO" sz="1400">
                <a:latin typeface="Open Sans" panose="020B0606030504020204" pitchFamily="34" charset="0"/>
                <a:ea typeface="Open Sans" panose="020B0606030504020204" pitchFamily="34" charset="0"/>
                <a:cs typeface="Open Sans" panose="020B0606030504020204" pitchFamily="34" charset="0"/>
              </a:rPr>
              <a:t> Construction works start, approx. 1</a:t>
            </a:r>
            <a:r>
              <a:rPr lang="en-US" sz="1400">
                <a:latin typeface="Open Sans" panose="020B0606030504020204" pitchFamily="34" charset="0"/>
                <a:ea typeface="Open Sans" panose="020B0606030504020204" pitchFamily="34" charset="0"/>
                <a:cs typeface="Open Sans" panose="020B0606030504020204" pitchFamily="34" charset="0"/>
              </a:rPr>
              <a:t>,</a:t>
            </a:r>
            <a:r>
              <a:rPr lang="ro-RO" sz="1400">
                <a:latin typeface="Open Sans" panose="020B0606030504020204" pitchFamily="34" charset="0"/>
                <a:ea typeface="Open Sans" panose="020B0606030504020204" pitchFamily="34" charset="0"/>
                <a:cs typeface="Open Sans" panose="020B0606030504020204" pitchFamily="34" charset="0"/>
              </a:rPr>
              <a:t>000 cows in</a:t>
            </a:r>
            <a:r>
              <a:rPr lang="en-US" sz="1400">
                <a:latin typeface="Open Sans" panose="020B0606030504020204" pitchFamily="34" charset="0"/>
                <a:ea typeface="Open Sans" panose="020B0606030504020204" pitchFamily="34" charset="0"/>
                <a:cs typeface="Open Sans" panose="020B0606030504020204" pitchFamily="34" charset="0"/>
              </a:rPr>
              <a:t> </a:t>
            </a:r>
            <a:r>
              <a:rPr lang="ro-RO" sz="1400">
                <a:latin typeface="Open Sans" panose="020B0606030504020204" pitchFamily="34" charset="0"/>
                <a:ea typeface="Open Sans" panose="020B0606030504020204" pitchFamily="34" charset="0"/>
                <a:cs typeface="Open Sans" panose="020B0606030504020204" pitchFamily="34" charset="0"/>
              </a:rPr>
              <a:t>production</a:t>
            </a:r>
          </a:p>
          <a:p>
            <a:pPr marL="285750" indent="-285750" algn="just">
              <a:buFont typeface="Arial" panose="020B0604020202020204" pitchFamily="34" charset="0"/>
              <a:buChar char="•"/>
            </a:pPr>
            <a:r>
              <a:rPr lang="ro-RO" sz="1400" b="1">
                <a:latin typeface="Open Sans" panose="020B0606030504020204" pitchFamily="34" charset="0"/>
                <a:ea typeface="Open Sans" panose="020B0606030504020204" pitchFamily="34" charset="0"/>
                <a:cs typeface="Open Sans" panose="020B0606030504020204" pitchFamily="34" charset="0"/>
              </a:rPr>
              <a:t>2025:</a:t>
            </a:r>
            <a:r>
              <a:rPr lang="ro-RO" sz="1400">
                <a:latin typeface="Open Sans" panose="020B0606030504020204" pitchFamily="34" charset="0"/>
                <a:ea typeface="Open Sans" panose="020B0606030504020204" pitchFamily="34" charset="0"/>
                <a:cs typeface="Open Sans" panose="020B0606030504020204" pitchFamily="34" charset="0"/>
              </a:rPr>
              <a:t> Approx. 1</a:t>
            </a:r>
            <a:r>
              <a:rPr lang="en-US" sz="1400">
                <a:latin typeface="Open Sans" panose="020B0606030504020204" pitchFamily="34" charset="0"/>
                <a:ea typeface="Open Sans" panose="020B0606030504020204" pitchFamily="34" charset="0"/>
                <a:cs typeface="Open Sans" panose="020B0606030504020204" pitchFamily="34" charset="0"/>
              </a:rPr>
              <a:t>,</a:t>
            </a:r>
            <a:r>
              <a:rPr lang="ro-RO" sz="1400">
                <a:latin typeface="Open Sans" panose="020B0606030504020204" pitchFamily="34" charset="0"/>
                <a:ea typeface="Open Sans" panose="020B0606030504020204" pitchFamily="34" charset="0"/>
                <a:cs typeface="Open Sans" panose="020B0606030504020204" pitchFamily="34" charset="0"/>
              </a:rPr>
              <a:t>700 cows in production </a:t>
            </a:r>
            <a:r>
              <a:rPr lang="en-US" sz="1400">
                <a:latin typeface="Open Sans" panose="020B0606030504020204" pitchFamily="34" charset="0"/>
                <a:ea typeface="Open Sans" panose="020B0606030504020204" pitchFamily="34" charset="0"/>
                <a:cs typeface="Open Sans" panose="020B0606030504020204" pitchFamily="34" charset="0"/>
              </a:rPr>
              <a:t>&amp;</a:t>
            </a:r>
            <a:r>
              <a:rPr lang="ro-RO" sz="1400">
                <a:latin typeface="Open Sans" panose="020B0606030504020204" pitchFamily="34" charset="0"/>
                <a:ea typeface="Open Sans" panose="020B0606030504020204" pitchFamily="34" charset="0"/>
                <a:cs typeface="Open Sans" panose="020B0606030504020204" pitchFamily="34" charset="0"/>
              </a:rPr>
              <a:t> pregnancy</a:t>
            </a:r>
          </a:p>
          <a:p>
            <a:pPr marL="285750" indent="-285750" algn="just">
              <a:buFont typeface="Arial" panose="020B0604020202020204" pitchFamily="34" charset="0"/>
              <a:buChar char="•"/>
            </a:pPr>
            <a:r>
              <a:rPr lang="ro-RO" sz="1400" b="1">
                <a:latin typeface="Open Sans" panose="020B0606030504020204" pitchFamily="34" charset="0"/>
                <a:ea typeface="Open Sans" panose="020B0606030504020204" pitchFamily="34" charset="0"/>
                <a:cs typeface="Open Sans" panose="020B0606030504020204" pitchFamily="34" charset="0"/>
              </a:rPr>
              <a:t>2026:</a:t>
            </a:r>
            <a:r>
              <a:rPr lang="ro-RO" sz="1400">
                <a:latin typeface="Open Sans" panose="020B0606030504020204" pitchFamily="34" charset="0"/>
                <a:ea typeface="Open Sans" panose="020B0606030504020204" pitchFamily="34" charset="0"/>
                <a:cs typeface="Open Sans" panose="020B0606030504020204" pitchFamily="34" charset="0"/>
              </a:rPr>
              <a:t> Approx. 3</a:t>
            </a:r>
            <a:r>
              <a:rPr lang="en-US" sz="1400">
                <a:latin typeface="Open Sans" panose="020B0606030504020204" pitchFamily="34" charset="0"/>
                <a:ea typeface="Open Sans" panose="020B0606030504020204" pitchFamily="34" charset="0"/>
                <a:cs typeface="Open Sans" panose="020B0606030504020204" pitchFamily="34" charset="0"/>
              </a:rPr>
              <a:t>,</a:t>
            </a:r>
            <a:r>
              <a:rPr lang="ro-RO" sz="1400">
                <a:latin typeface="Open Sans" panose="020B0606030504020204" pitchFamily="34" charset="0"/>
                <a:ea typeface="Open Sans" panose="020B0606030504020204" pitchFamily="34" charset="0"/>
                <a:cs typeface="Open Sans" panose="020B0606030504020204" pitchFamily="34" charset="0"/>
              </a:rPr>
              <a:t>400 cows in</a:t>
            </a:r>
            <a:r>
              <a:rPr lang="en-US" sz="1400">
                <a:latin typeface="Open Sans" panose="020B0606030504020204" pitchFamily="34" charset="0"/>
                <a:ea typeface="Open Sans" panose="020B0606030504020204" pitchFamily="34" charset="0"/>
                <a:cs typeface="Open Sans" panose="020B0606030504020204" pitchFamily="34" charset="0"/>
              </a:rPr>
              <a:t> </a:t>
            </a:r>
            <a:r>
              <a:rPr lang="ro-RO" sz="1400">
                <a:latin typeface="Open Sans" panose="020B0606030504020204" pitchFamily="34" charset="0"/>
                <a:ea typeface="Open Sans" panose="020B0606030504020204" pitchFamily="34" charset="0"/>
                <a:cs typeface="Open Sans" panose="020B0606030504020204" pitchFamily="34" charset="0"/>
              </a:rPr>
              <a:t>production </a:t>
            </a:r>
            <a:r>
              <a:rPr lang="en-US" sz="1400">
                <a:latin typeface="Open Sans" panose="020B0606030504020204" pitchFamily="34" charset="0"/>
                <a:ea typeface="Open Sans" panose="020B0606030504020204" pitchFamily="34" charset="0"/>
                <a:cs typeface="Open Sans" panose="020B0606030504020204" pitchFamily="34" charset="0"/>
              </a:rPr>
              <a:t>&amp;</a:t>
            </a:r>
            <a:r>
              <a:rPr lang="ro-RO" sz="1400">
                <a:latin typeface="Open Sans" panose="020B0606030504020204" pitchFamily="34" charset="0"/>
                <a:ea typeface="Open Sans" panose="020B0606030504020204" pitchFamily="34" charset="0"/>
                <a:cs typeface="Open Sans" panose="020B0606030504020204" pitchFamily="34" charset="0"/>
              </a:rPr>
              <a:t> pregnancy</a:t>
            </a:r>
          </a:p>
          <a:p>
            <a:pPr marL="285750" indent="-285750" algn="just">
              <a:buFont typeface="Arial" panose="020B0604020202020204" pitchFamily="34" charset="0"/>
              <a:buChar char="•"/>
            </a:pPr>
            <a:r>
              <a:rPr lang="ro-RO" sz="1400" b="1">
                <a:latin typeface="Open Sans" panose="020B0606030504020204" pitchFamily="34" charset="0"/>
                <a:ea typeface="Open Sans" panose="020B0606030504020204" pitchFamily="34" charset="0"/>
                <a:cs typeface="Open Sans" panose="020B0606030504020204" pitchFamily="34" charset="0"/>
              </a:rPr>
              <a:t>2027:</a:t>
            </a:r>
            <a:r>
              <a:rPr lang="ro-RO" sz="1400">
                <a:latin typeface="Open Sans" panose="020B0606030504020204" pitchFamily="34" charset="0"/>
                <a:ea typeface="Open Sans" panose="020B0606030504020204" pitchFamily="34" charset="0"/>
                <a:cs typeface="Open Sans" panose="020B0606030504020204" pitchFamily="34" charset="0"/>
              </a:rPr>
              <a:t> Approx. 4</a:t>
            </a:r>
            <a:r>
              <a:rPr lang="en-US" sz="1400">
                <a:latin typeface="Open Sans" panose="020B0606030504020204" pitchFamily="34" charset="0"/>
                <a:ea typeface="Open Sans" panose="020B0606030504020204" pitchFamily="34" charset="0"/>
                <a:cs typeface="Open Sans" panose="020B0606030504020204" pitchFamily="34" charset="0"/>
              </a:rPr>
              <a:t>,</a:t>
            </a:r>
            <a:r>
              <a:rPr lang="ro-RO" sz="1400">
                <a:latin typeface="Open Sans" panose="020B0606030504020204" pitchFamily="34" charset="0"/>
                <a:ea typeface="Open Sans" panose="020B0606030504020204" pitchFamily="34" charset="0"/>
                <a:cs typeface="Open Sans" panose="020B0606030504020204" pitchFamily="34" charset="0"/>
              </a:rPr>
              <a:t>000 cows in</a:t>
            </a:r>
            <a:r>
              <a:rPr lang="en-US" sz="1400">
                <a:latin typeface="Open Sans" panose="020B0606030504020204" pitchFamily="34" charset="0"/>
                <a:ea typeface="Open Sans" panose="020B0606030504020204" pitchFamily="34" charset="0"/>
                <a:cs typeface="Open Sans" panose="020B0606030504020204" pitchFamily="34" charset="0"/>
              </a:rPr>
              <a:t> </a:t>
            </a:r>
            <a:r>
              <a:rPr lang="ro-RO" sz="1400">
                <a:latin typeface="Open Sans" panose="020B0606030504020204" pitchFamily="34" charset="0"/>
                <a:ea typeface="Open Sans" panose="020B0606030504020204" pitchFamily="34" charset="0"/>
                <a:cs typeface="Open Sans" panose="020B0606030504020204" pitchFamily="34" charset="0"/>
              </a:rPr>
              <a:t>production </a:t>
            </a:r>
            <a:r>
              <a:rPr lang="en-US" sz="1400">
                <a:latin typeface="Open Sans" panose="020B0606030504020204" pitchFamily="34" charset="0"/>
                <a:ea typeface="Open Sans" panose="020B0606030504020204" pitchFamily="34" charset="0"/>
                <a:cs typeface="Open Sans" panose="020B0606030504020204" pitchFamily="34" charset="0"/>
              </a:rPr>
              <a:t>&amp;</a:t>
            </a:r>
            <a:r>
              <a:rPr lang="ro-RO" sz="1400">
                <a:latin typeface="Open Sans" panose="020B0606030504020204" pitchFamily="34" charset="0"/>
                <a:ea typeface="Open Sans" panose="020B0606030504020204" pitchFamily="34" charset="0"/>
                <a:cs typeface="Open Sans" panose="020B0606030504020204" pitchFamily="34" charset="0"/>
              </a:rPr>
              <a:t> pregnancy</a:t>
            </a:r>
          </a:p>
        </p:txBody>
      </p:sp>
      <p:sp>
        <p:nvSpPr>
          <p:cNvPr id="10" name="TextBox 9">
            <a:extLst>
              <a:ext uri="{FF2B5EF4-FFF2-40B4-BE49-F238E27FC236}">
                <a16:creationId xmlns:a16="http://schemas.microsoft.com/office/drawing/2014/main" id="{E4CA4B2A-8D57-A941-6FBA-BFC5481B5C52}"/>
              </a:ext>
            </a:extLst>
          </p:cNvPr>
          <p:cNvSpPr txBox="1"/>
          <p:nvPr/>
        </p:nvSpPr>
        <p:spPr>
          <a:xfrm>
            <a:off x="972424" y="1393545"/>
            <a:ext cx="9040369" cy="523220"/>
          </a:xfrm>
          <a:prstGeom prst="rect">
            <a:avLst/>
          </a:prstGeom>
          <a:noFill/>
        </p:spPr>
        <p:txBody>
          <a:bodyPr wrap="square" lIns="91440" tIns="45720" rIns="91440" bIns="45720" anchor="t">
            <a:spAutoFit/>
          </a:bodyPr>
          <a:lstStyle/>
          <a:p>
            <a:pPr algn="just"/>
            <a:r>
              <a:rPr lang="en-US" sz="1400" b="1">
                <a:latin typeface="Open Sans" panose="020B0606030504020204" pitchFamily="34" charset="0"/>
                <a:ea typeface="Open Sans" panose="020B0606030504020204" pitchFamily="34" charset="0"/>
                <a:cs typeface="Open Sans" panose="020B0606030504020204" pitchFamily="34" charset="0"/>
              </a:rPr>
              <a:t>Project planned </a:t>
            </a:r>
            <a:r>
              <a:rPr lang="en-US" sz="1400">
                <a:latin typeface="Open Sans" panose="020B0606030504020204" pitchFamily="34" charset="0"/>
                <a:ea typeface="Open Sans" panose="020B0606030504020204" pitchFamily="34" charset="0"/>
                <a:cs typeface="Open Sans" panose="020B0606030504020204" pitchFamily="34" charset="0"/>
              </a:rPr>
              <a:t>to</a:t>
            </a:r>
            <a:r>
              <a:rPr lang="ro-RO" sz="1400">
                <a:latin typeface="Open Sans" panose="020B0606030504020204" pitchFamily="34" charset="0"/>
                <a:ea typeface="Open Sans" panose="020B0606030504020204" pitchFamily="34" charset="0"/>
                <a:cs typeface="Open Sans" panose="020B0606030504020204" pitchFamily="34" charset="0"/>
              </a:rPr>
              <a:t> be completed in 2027</a:t>
            </a:r>
            <a:endParaRPr lang="en-US" sz="1400">
              <a:latin typeface="Open Sans" panose="020B0606030504020204" pitchFamily="34" charset="0"/>
              <a:ea typeface="Open Sans" panose="020B0606030504020204" pitchFamily="34" charset="0"/>
              <a:cs typeface="Open Sans" panose="020B0606030504020204" pitchFamily="34" charset="0"/>
            </a:endParaRPr>
          </a:p>
          <a:p>
            <a:pPr algn="just"/>
            <a:r>
              <a:rPr lang="en-US" sz="1400" b="1">
                <a:latin typeface="Open Sans" panose="020B0606030504020204" pitchFamily="34" charset="0"/>
                <a:ea typeface="Open Sans" panose="020B0606030504020204" pitchFamily="34" charset="0"/>
                <a:cs typeface="Open Sans" panose="020B0606030504020204" pitchFamily="34" charset="0"/>
              </a:rPr>
              <a:t>Capacity of 5,000 cows (3,</a:t>
            </a:r>
            <a:r>
              <a:rPr lang="ro-RO" sz="1400" b="1">
                <a:latin typeface="Open Sans" panose="020B0606030504020204" pitchFamily="34" charset="0"/>
                <a:ea typeface="Open Sans" panose="020B0606030504020204" pitchFamily="34" charset="0"/>
                <a:cs typeface="Open Sans" panose="020B0606030504020204" pitchFamily="34" charset="0"/>
              </a:rPr>
              <a:t>8</a:t>
            </a:r>
            <a:r>
              <a:rPr lang="en-US" sz="1400" b="1">
                <a:latin typeface="Open Sans" panose="020B0606030504020204" pitchFamily="34" charset="0"/>
                <a:ea typeface="Open Sans" panose="020B0606030504020204" pitchFamily="34" charset="0"/>
                <a:cs typeface="Open Sans" panose="020B0606030504020204" pitchFamily="34" charset="0"/>
              </a:rPr>
              <a:t>00 dairy cows &amp; 1,</a:t>
            </a:r>
            <a:r>
              <a:rPr lang="ro-RO" sz="1400" b="1">
                <a:latin typeface="Open Sans" panose="020B0606030504020204" pitchFamily="34" charset="0"/>
                <a:ea typeface="Open Sans" panose="020B0606030504020204" pitchFamily="34" charset="0"/>
                <a:cs typeface="Open Sans" panose="020B0606030504020204" pitchFamily="34" charset="0"/>
              </a:rPr>
              <a:t>2</a:t>
            </a:r>
            <a:r>
              <a:rPr lang="en-US" sz="1400" b="1">
                <a:latin typeface="Open Sans" panose="020B0606030504020204" pitchFamily="34" charset="0"/>
                <a:ea typeface="Open Sans" panose="020B0606030504020204" pitchFamily="34" charset="0"/>
                <a:cs typeface="Open Sans" panose="020B0606030504020204" pitchFamily="34" charset="0"/>
              </a:rPr>
              <a:t>00 young stock) </a:t>
            </a:r>
            <a:endParaRPr lang="ro-RO" sz="14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0A07B71-F970-BB27-D3E2-EB6AED75BF10}"/>
              </a:ext>
            </a:extLst>
          </p:cNvPr>
          <p:cNvSpPr txBox="1"/>
          <p:nvPr/>
        </p:nvSpPr>
        <p:spPr>
          <a:xfrm>
            <a:off x="975965" y="3427909"/>
            <a:ext cx="5546679" cy="954107"/>
          </a:xfrm>
          <a:prstGeom prst="rect">
            <a:avLst/>
          </a:prstGeom>
          <a:noFill/>
        </p:spPr>
        <p:txBody>
          <a:bodyPr wrap="square" lIns="91440" tIns="45720" rIns="91440" bIns="45720" anchor="t">
            <a:spAutoFit/>
          </a:bodyPr>
          <a:lstStyle/>
          <a:p>
            <a:pPr algn="just"/>
            <a:endParaRPr lang="en-US" sz="1400" b="1">
              <a:latin typeface="Open Sans" panose="020B0606030504020204" pitchFamily="34" charset="0"/>
              <a:ea typeface="Open Sans" panose="020B0606030504020204" pitchFamily="34" charset="0"/>
              <a:cs typeface="Open Sans" panose="020B0606030504020204" pitchFamily="34" charset="0"/>
            </a:endParaRPr>
          </a:p>
          <a:p>
            <a:pPr algn="just"/>
            <a:r>
              <a:rPr lang="ro-RO" sz="1400" b="1">
                <a:latin typeface="Open Sans" panose="020B0606030504020204" pitchFamily="34" charset="0"/>
                <a:ea typeface="Open Sans" panose="020B0606030504020204" pitchFamily="34" charset="0"/>
                <a:cs typeface="Open Sans" panose="020B0606030504020204" pitchFamily="34" charset="0"/>
              </a:rPr>
              <a:t>Impact</a:t>
            </a:r>
          </a:p>
          <a:p>
            <a:pPr algn="just"/>
            <a:r>
              <a:rPr lang="ro-RO" sz="1400">
                <a:latin typeface="Open Sans" panose="020B0606030504020204" pitchFamily="34" charset="0"/>
                <a:ea typeface="Open Sans" panose="020B0606030504020204" pitchFamily="34" charset="0"/>
                <a:cs typeface="Open Sans" panose="020B0606030504020204" pitchFamily="34" charset="0"/>
              </a:rPr>
              <a:t>Straja Project will </a:t>
            </a:r>
            <a:r>
              <a:rPr lang="en-US" sz="1400">
                <a:latin typeface="Open Sans" panose="020B0606030504020204" pitchFamily="34" charset="0"/>
                <a:ea typeface="Open Sans" panose="020B0606030504020204" pitchFamily="34" charset="0"/>
                <a:cs typeface="Open Sans" panose="020B0606030504020204" pitchFamily="34" charset="0"/>
              </a:rPr>
              <a:t>be an engine to our company’s growth, being estimated to </a:t>
            </a:r>
            <a:r>
              <a:rPr lang="en-US" sz="1400" b="1">
                <a:latin typeface="Open Sans" panose="020B0606030504020204" pitchFamily="34" charset="0"/>
                <a:ea typeface="Open Sans" panose="020B0606030504020204" pitchFamily="34" charset="0"/>
                <a:cs typeface="Open Sans" panose="020B0606030504020204" pitchFamily="34" charset="0"/>
              </a:rPr>
              <a:t>double DN AGRAR’s business </a:t>
            </a:r>
            <a:endParaRPr lang="ro-RO" sz="1400" b="1">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7C2AA7A-8D2B-25C0-424D-92FA337CC8DA}"/>
              </a:ext>
            </a:extLst>
          </p:cNvPr>
          <p:cNvSpPr txBox="1"/>
          <p:nvPr/>
        </p:nvSpPr>
        <p:spPr>
          <a:xfrm>
            <a:off x="990139" y="5006720"/>
            <a:ext cx="5639527" cy="954107"/>
          </a:xfrm>
          <a:prstGeom prst="rect">
            <a:avLst/>
          </a:prstGeom>
          <a:noFill/>
        </p:spPr>
        <p:txBody>
          <a:bodyPr wrap="square" lIns="91440" tIns="45720" rIns="91440" bIns="45720" anchor="t">
            <a:spAutoFit/>
          </a:bodyPr>
          <a:lstStyle/>
          <a:p>
            <a:pPr algn="just"/>
            <a:r>
              <a:rPr lang="en-US" sz="1400" b="1">
                <a:latin typeface="Open Sans" panose="020B0606030504020204" pitchFamily="34" charset="0"/>
                <a:ea typeface="Open Sans" panose="020B0606030504020204" pitchFamily="34" charset="0"/>
                <a:cs typeface="Open Sans" panose="020B0606030504020204" pitchFamily="34" charset="0"/>
              </a:rPr>
              <a:t>Financing</a:t>
            </a:r>
          </a:p>
          <a:p>
            <a:pPr algn="just"/>
            <a:r>
              <a:rPr lang="en-GB" sz="1400">
                <a:latin typeface="Open Sans" panose="020B0606030504020204" pitchFamily="34" charset="0"/>
                <a:ea typeface="Open Sans" panose="020B0606030504020204" pitchFamily="34" charset="0"/>
                <a:cs typeface="Open Sans" panose="020B0606030504020204" pitchFamily="34" charset="0"/>
              </a:rPr>
              <a:t>A credit facility of 9.2 million euros to develop the farm, for equipment and the purchase of animals.</a:t>
            </a:r>
          </a:p>
          <a:p>
            <a:pPr algn="just"/>
            <a:r>
              <a:rPr lang="en-GB" sz="1400">
                <a:latin typeface="Open Sans" panose="020B0606030504020204" pitchFamily="34" charset="0"/>
                <a:ea typeface="Open Sans" panose="020B0606030504020204" pitchFamily="34" charset="0"/>
                <a:cs typeface="Open Sans" panose="020B0606030504020204" pitchFamily="34" charset="0"/>
              </a:rPr>
              <a:t>For this project, DN AGRAR will provide 20.78% by own sources. </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Rounded Corners 12">
            <a:extLst>
              <a:ext uri="{FF2B5EF4-FFF2-40B4-BE49-F238E27FC236}">
                <a16:creationId xmlns:a16="http://schemas.microsoft.com/office/drawing/2014/main" id="{3B487F3F-5A17-80EC-D652-CD102D0326C2}"/>
              </a:ext>
            </a:extLst>
          </p:cNvPr>
          <p:cNvSpPr/>
          <p:nvPr/>
        </p:nvSpPr>
        <p:spPr>
          <a:xfrm>
            <a:off x="972424" y="1237976"/>
            <a:ext cx="6544795" cy="2086110"/>
          </a:xfrm>
          <a:prstGeom prst="roundRect">
            <a:avLst/>
          </a:prstGeom>
          <a:no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Daily calendar outline">
            <a:extLst>
              <a:ext uri="{FF2B5EF4-FFF2-40B4-BE49-F238E27FC236}">
                <a16:creationId xmlns:a16="http://schemas.microsoft.com/office/drawing/2014/main" id="{7BA2C284-793E-C71D-65DE-1CA882F8C2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22644" y="1336454"/>
            <a:ext cx="602512" cy="602512"/>
          </a:xfrm>
          <a:prstGeom prst="rect">
            <a:avLst/>
          </a:prstGeom>
        </p:spPr>
      </p:pic>
      <p:sp>
        <p:nvSpPr>
          <p:cNvPr id="16" name="Rectangle: Rounded Corners 15">
            <a:extLst>
              <a:ext uri="{FF2B5EF4-FFF2-40B4-BE49-F238E27FC236}">
                <a16:creationId xmlns:a16="http://schemas.microsoft.com/office/drawing/2014/main" id="{59B76D58-880D-639C-ABCE-967D4ECA343C}"/>
              </a:ext>
            </a:extLst>
          </p:cNvPr>
          <p:cNvSpPr/>
          <p:nvPr/>
        </p:nvSpPr>
        <p:spPr>
          <a:xfrm>
            <a:off x="975967" y="3530026"/>
            <a:ext cx="6544795" cy="1141859"/>
          </a:xfrm>
          <a:prstGeom prst="roundRect">
            <a:avLst/>
          </a:prstGeom>
          <a:no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Upward trend outline">
            <a:extLst>
              <a:ext uri="{FF2B5EF4-FFF2-40B4-BE49-F238E27FC236}">
                <a16:creationId xmlns:a16="http://schemas.microsoft.com/office/drawing/2014/main" id="{143287A9-BF55-35C1-DF7A-561D0C7AA6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4232" y="3602369"/>
            <a:ext cx="522695" cy="522695"/>
          </a:xfrm>
          <a:prstGeom prst="rect">
            <a:avLst/>
          </a:prstGeom>
        </p:spPr>
      </p:pic>
      <p:sp>
        <p:nvSpPr>
          <p:cNvPr id="19" name="Rectangle: Rounded Corners 18">
            <a:extLst>
              <a:ext uri="{FF2B5EF4-FFF2-40B4-BE49-F238E27FC236}">
                <a16:creationId xmlns:a16="http://schemas.microsoft.com/office/drawing/2014/main" id="{7BF20F6A-717A-1CA7-3850-35B1ED7531EA}"/>
              </a:ext>
            </a:extLst>
          </p:cNvPr>
          <p:cNvSpPr/>
          <p:nvPr/>
        </p:nvSpPr>
        <p:spPr>
          <a:xfrm>
            <a:off x="968875" y="4894540"/>
            <a:ext cx="6544795" cy="1011593"/>
          </a:xfrm>
          <a:prstGeom prst="roundRect">
            <a:avLst/>
          </a:prstGeom>
          <a:no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ank outline">
            <a:extLst>
              <a:ext uri="{FF2B5EF4-FFF2-40B4-BE49-F238E27FC236}">
                <a16:creationId xmlns:a16="http://schemas.microsoft.com/office/drawing/2014/main" id="{9FCFCC9A-85F3-21E0-A68E-543DC16921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29666" y="4920920"/>
            <a:ext cx="649366" cy="649366"/>
          </a:xfrm>
          <a:prstGeom prst="rect">
            <a:avLst/>
          </a:prstGeom>
        </p:spPr>
      </p:pic>
      <p:pic>
        <p:nvPicPr>
          <p:cNvPr id="23" name="Picture 22" descr="Logo&#10;&#10;Description automatically generated">
            <a:extLst>
              <a:ext uri="{FF2B5EF4-FFF2-40B4-BE49-F238E27FC236}">
                <a16:creationId xmlns:a16="http://schemas.microsoft.com/office/drawing/2014/main" id="{7645158C-3B36-97F2-9B85-58609BA069A1}"/>
              </a:ext>
            </a:extLst>
          </p:cNvPr>
          <p:cNvPicPr>
            <a:picLocks noChangeAspect="1"/>
          </p:cNvPicPr>
          <p:nvPr/>
        </p:nvPicPr>
        <p:blipFill>
          <a:blip r:embed="rId4"/>
          <a:stretch>
            <a:fillRect/>
          </a:stretch>
        </p:blipFill>
        <p:spPr>
          <a:xfrm>
            <a:off x="8610600" y="4874945"/>
            <a:ext cx="589510" cy="589510"/>
          </a:xfrm>
          <a:prstGeom prst="rect">
            <a:avLst/>
          </a:prstGeom>
        </p:spPr>
      </p:pic>
    </p:spTree>
    <p:extLst>
      <p:ext uri="{BB962C8B-B14F-4D97-AF65-F5344CB8AC3E}">
        <p14:creationId xmlns:p14="http://schemas.microsoft.com/office/powerpoint/2010/main" val="375622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22</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cxnSp>
        <p:nvCxnSpPr>
          <p:cNvPr id="36" name="Straight Connector 35">
            <a:extLst>
              <a:ext uri="{FF2B5EF4-FFF2-40B4-BE49-F238E27FC236}">
                <a16:creationId xmlns:a16="http://schemas.microsoft.com/office/drawing/2014/main" id="{7F209B7F-DFA7-A81C-0439-471DBA4CF547}"/>
              </a:ext>
            </a:extLst>
          </p:cNvPr>
          <p:cNvCxnSpPr>
            <a:cxnSpLocks/>
          </p:cNvCxnSpPr>
          <p:nvPr/>
        </p:nvCxnSpPr>
        <p:spPr>
          <a:xfrm>
            <a:off x="1145037" y="877579"/>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D13BA19-EFCF-BDC4-F4C3-8E3D0FEF9286}"/>
              </a:ext>
            </a:extLst>
          </p:cNvPr>
          <p:cNvSpPr txBox="1"/>
          <p:nvPr/>
        </p:nvSpPr>
        <p:spPr>
          <a:xfrm>
            <a:off x="1191258" y="420541"/>
            <a:ext cx="7419342"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DN AGRAR DAIRY FARMS 2027/2028</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9" name="TextBox 12">
            <a:extLst>
              <a:ext uri="{FF2B5EF4-FFF2-40B4-BE49-F238E27FC236}">
                <a16:creationId xmlns:a16="http://schemas.microsoft.com/office/drawing/2014/main" id="{B0C266EF-4DE9-75AE-9111-E7F0B0BA60DD}"/>
              </a:ext>
            </a:extLst>
          </p:cNvPr>
          <p:cNvGraphicFramePr/>
          <p:nvPr/>
        </p:nvGraphicFramePr>
        <p:xfrm>
          <a:off x="1271588" y="1914524"/>
          <a:ext cx="9444037" cy="3046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2915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D49C4F6-B95B-B54D-0E92-6C5F7F3171B4}"/>
              </a:ext>
            </a:extLst>
          </p:cNvPr>
          <p:cNvSpPr/>
          <p:nvPr/>
        </p:nvSpPr>
        <p:spPr>
          <a:xfrm>
            <a:off x="8743071" y="1067165"/>
            <a:ext cx="3332365" cy="1477328"/>
          </a:xfrm>
          <a:prstGeom prst="roundRect">
            <a:avLst/>
          </a:prstGeom>
          <a:solidFill>
            <a:schemeClr val="bg2"/>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4A6BC92-9FF9-4D4A-9F43-15DD4F558BEC}"/>
              </a:ext>
            </a:extLst>
          </p:cNvPr>
          <p:cNvPicPr>
            <a:picLocks noChangeAspect="1"/>
          </p:cNvPicPr>
          <p:nvPr/>
        </p:nvPicPr>
        <p:blipFill>
          <a:blip r:embed="rId2"/>
          <a:stretch>
            <a:fillRect/>
          </a:stretch>
        </p:blipFill>
        <p:spPr>
          <a:xfrm>
            <a:off x="3653730" y="903232"/>
            <a:ext cx="5304315" cy="5373743"/>
          </a:xfrm>
          <a:prstGeom prst="rect">
            <a:avLst/>
          </a:prstGeom>
        </p:spPr>
      </p:pic>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23</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30" name="TextBox 29">
            <a:extLst>
              <a:ext uri="{FF2B5EF4-FFF2-40B4-BE49-F238E27FC236}">
                <a16:creationId xmlns:a16="http://schemas.microsoft.com/office/drawing/2014/main" id="{72CC7480-6027-3DB9-EB15-00CA13818C8D}"/>
              </a:ext>
            </a:extLst>
          </p:cNvPr>
          <p:cNvSpPr txBox="1"/>
          <p:nvPr/>
        </p:nvSpPr>
        <p:spPr>
          <a:xfrm>
            <a:off x="1913480" y="2925630"/>
            <a:ext cx="1997766"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CUT FARM </a:t>
            </a:r>
            <a:endParaRPr lang="en-GB" b="1" dirty="0">
              <a:solidFill>
                <a:srgbClr val="FAA303"/>
              </a:solidFill>
            </a:endParaRPr>
          </a:p>
        </p:txBody>
      </p:sp>
      <p:sp>
        <p:nvSpPr>
          <p:cNvPr id="31" name="TextBox 30">
            <a:extLst>
              <a:ext uri="{FF2B5EF4-FFF2-40B4-BE49-F238E27FC236}">
                <a16:creationId xmlns:a16="http://schemas.microsoft.com/office/drawing/2014/main" id="{4A8832FF-BC1A-E352-6A62-900B87CC6FB4}"/>
              </a:ext>
            </a:extLst>
          </p:cNvPr>
          <p:cNvSpPr txBox="1"/>
          <p:nvPr/>
        </p:nvSpPr>
        <p:spPr>
          <a:xfrm>
            <a:off x="1984019" y="3313729"/>
            <a:ext cx="2900292"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2</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,2</a:t>
            </a: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dairy cattle</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50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300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cxnSp>
        <p:nvCxnSpPr>
          <p:cNvPr id="36" name="Straight Connector 35">
            <a:extLst>
              <a:ext uri="{FF2B5EF4-FFF2-40B4-BE49-F238E27FC236}">
                <a16:creationId xmlns:a16="http://schemas.microsoft.com/office/drawing/2014/main" id="{7F209B7F-DFA7-A81C-0439-471DBA4CF547}"/>
              </a:ext>
            </a:extLst>
          </p:cNvPr>
          <p:cNvCxnSpPr>
            <a:cxnSpLocks/>
          </p:cNvCxnSpPr>
          <p:nvPr/>
        </p:nvCxnSpPr>
        <p:spPr>
          <a:xfrm>
            <a:off x="1145037" y="877579"/>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D13BA19-EFCF-BDC4-F4C3-8E3D0FEF9286}"/>
              </a:ext>
            </a:extLst>
          </p:cNvPr>
          <p:cNvSpPr txBox="1"/>
          <p:nvPr/>
        </p:nvSpPr>
        <p:spPr>
          <a:xfrm>
            <a:off x="1191258" y="420541"/>
            <a:ext cx="4526280" cy="461665"/>
          </a:xfrm>
          <a:prstGeom prst="rect">
            <a:avLst/>
          </a:prstGeom>
          <a:noFill/>
        </p:spPr>
        <p:txBody>
          <a:bodyPr wrap="square" rtlCol="0">
            <a:spAutoFit/>
          </a:bodyPr>
          <a:lstStyle/>
          <a:p>
            <a:r>
              <a:rPr lang="en-GB"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FARMS 2027/2028</a:t>
            </a:r>
            <a:endPar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82B01D6D-3B75-F156-BA52-395FA185C0B8}"/>
              </a:ext>
            </a:extLst>
          </p:cNvPr>
          <p:cNvSpPr txBox="1"/>
          <p:nvPr/>
        </p:nvSpPr>
        <p:spPr>
          <a:xfrm>
            <a:off x="8016740" y="2723934"/>
            <a:ext cx="2608880"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APOLD FARM </a:t>
            </a:r>
            <a:endParaRPr lang="en-GB" b="1" dirty="0">
              <a:solidFill>
                <a:srgbClr val="FAA303"/>
              </a:solidFill>
            </a:endParaRPr>
          </a:p>
        </p:txBody>
      </p:sp>
      <p:sp>
        <p:nvSpPr>
          <p:cNvPr id="39" name="TextBox 38">
            <a:extLst>
              <a:ext uri="{FF2B5EF4-FFF2-40B4-BE49-F238E27FC236}">
                <a16:creationId xmlns:a16="http://schemas.microsoft.com/office/drawing/2014/main" id="{26E858CD-216E-B367-BB3B-3D54B65770D2}"/>
              </a:ext>
            </a:extLst>
          </p:cNvPr>
          <p:cNvSpPr txBox="1"/>
          <p:nvPr/>
        </p:nvSpPr>
        <p:spPr>
          <a:xfrm>
            <a:off x="8002602" y="3036730"/>
            <a:ext cx="2955281" cy="1477328"/>
          </a:xfrm>
          <a:prstGeom prst="rect">
            <a:avLst/>
          </a:prstGeom>
          <a:noFill/>
        </p:spPr>
        <p:txBody>
          <a:bodyPr wrap="square" rtlCol="0">
            <a:spAutoFit/>
          </a:bodyPr>
          <a:lstStyle/>
          <a:p>
            <a:pPr marL="285750" indent="-285750">
              <a:buFont typeface="Arial" panose="020B0604020202020204" pitchFamily="34" charset="0"/>
              <a:buChar char="•"/>
            </a:pP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5,500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dairy cattle + young stock</a:t>
            </a:r>
          </a:p>
          <a:p>
            <a:pPr marL="285750" indent="-285750">
              <a:buFont typeface="Arial" panose="020B0604020202020204" pitchFamily="34" charset="0"/>
              <a:buChar char="•"/>
            </a:pP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100,000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400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
        <p:nvSpPr>
          <p:cNvPr id="40" name="TextBox 39">
            <a:extLst>
              <a:ext uri="{FF2B5EF4-FFF2-40B4-BE49-F238E27FC236}">
                <a16:creationId xmlns:a16="http://schemas.microsoft.com/office/drawing/2014/main" id="{B0DFCCBF-BF91-34E8-B9CA-68C6A4DB84FC}"/>
              </a:ext>
            </a:extLst>
          </p:cNvPr>
          <p:cNvSpPr txBox="1"/>
          <p:nvPr/>
        </p:nvSpPr>
        <p:spPr>
          <a:xfrm>
            <a:off x="971276" y="4466003"/>
            <a:ext cx="2599042" cy="369332"/>
          </a:xfrm>
          <a:prstGeom prst="rect">
            <a:avLst/>
          </a:prstGeom>
          <a:noFill/>
        </p:spPr>
        <p:txBody>
          <a:bodyPr wrap="square">
            <a:spAutoFit/>
          </a:bodyPr>
          <a:lstStyle/>
          <a:p>
            <a:r>
              <a:rPr lang="ro-RO" b="1">
                <a:solidFill>
                  <a:srgbClr val="FAA303"/>
                </a:solidFill>
                <a:latin typeface="Open Sans" panose="020B0606030504020204" pitchFamily="34" charset="0"/>
                <a:ea typeface="Open Sans" panose="020B0606030504020204" pitchFamily="34" charset="0"/>
                <a:cs typeface="Open Sans" panose="020B0606030504020204" pitchFamily="34" charset="0"/>
              </a:rPr>
              <a:t>LACTO AGRAR FARM</a:t>
            </a:r>
            <a:endParaRPr lang="en-GB" b="1">
              <a:solidFill>
                <a:srgbClr val="FAA303"/>
              </a:solidFill>
            </a:endParaRPr>
          </a:p>
        </p:txBody>
      </p:sp>
      <p:sp>
        <p:nvSpPr>
          <p:cNvPr id="41" name="TextBox 40">
            <a:extLst>
              <a:ext uri="{FF2B5EF4-FFF2-40B4-BE49-F238E27FC236}">
                <a16:creationId xmlns:a16="http://schemas.microsoft.com/office/drawing/2014/main" id="{A88EBAE4-F161-20A8-2494-379708803898}"/>
              </a:ext>
            </a:extLst>
          </p:cNvPr>
          <p:cNvSpPr txBox="1"/>
          <p:nvPr/>
        </p:nvSpPr>
        <p:spPr>
          <a:xfrm>
            <a:off x="971276" y="4880804"/>
            <a:ext cx="3301299"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4,000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dairy cattle + young stock</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63,000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liters/day</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350 </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cows milked/hour</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endParaRPr lang="en-GB"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pic>
        <p:nvPicPr>
          <p:cNvPr id="42" name="Picture 41" descr="Logo&#10;&#10;Description automatically generated">
            <a:extLst>
              <a:ext uri="{FF2B5EF4-FFF2-40B4-BE49-F238E27FC236}">
                <a16:creationId xmlns:a16="http://schemas.microsoft.com/office/drawing/2014/main" id="{FC50C827-3979-4C23-D402-2DF762ED680A}"/>
              </a:ext>
            </a:extLst>
          </p:cNvPr>
          <p:cNvPicPr>
            <a:picLocks noChangeAspect="1"/>
          </p:cNvPicPr>
          <p:nvPr/>
        </p:nvPicPr>
        <p:blipFill>
          <a:blip r:embed="rId3"/>
          <a:stretch>
            <a:fillRect/>
          </a:stretch>
        </p:blipFill>
        <p:spPr>
          <a:xfrm>
            <a:off x="1600983" y="2932628"/>
            <a:ext cx="326422" cy="326422"/>
          </a:xfrm>
          <a:prstGeom prst="rect">
            <a:avLst/>
          </a:prstGeom>
        </p:spPr>
      </p:pic>
      <p:pic>
        <p:nvPicPr>
          <p:cNvPr id="43" name="Picture 42" descr="Logo&#10;&#10;Description automatically generated">
            <a:extLst>
              <a:ext uri="{FF2B5EF4-FFF2-40B4-BE49-F238E27FC236}">
                <a16:creationId xmlns:a16="http://schemas.microsoft.com/office/drawing/2014/main" id="{AA9E85B9-CD8E-D45D-DFD9-E4C96EC8E3B9}"/>
              </a:ext>
            </a:extLst>
          </p:cNvPr>
          <p:cNvPicPr>
            <a:picLocks noChangeAspect="1"/>
          </p:cNvPicPr>
          <p:nvPr/>
        </p:nvPicPr>
        <p:blipFill>
          <a:blip r:embed="rId3"/>
          <a:stretch>
            <a:fillRect/>
          </a:stretch>
        </p:blipFill>
        <p:spPr>
          <a:xfrm>
            <a:off x="598794" y="4469618"/>
            <a:ext cx="326422" cy="326422"/>
          </a:xfrm>
          <a:prstGeom prst="rect">
            <a:avLst/>
          </a:prstGeom>
        </p:spPr>
      </p:pic>
      <p:pic>
        <p:nvPicPr>
          <p:cNvPr id="45" name="Picture 44" descr="Logo&#10;&#10;Description automatically generated">
            <a:extLst>
              <a:ext uri="{FF2B5EF4-FFF2-40B4-BE49-F238E27FC236}">
                <a16:creationId xmlns:a16="http://schemas.microsoft.com/office/drawing/2014/main" id="{3AFAC50C-1F3B-E208-F928-9E20DA8C7E52}"/>
              </a:ext>
            </a:extLst>
          </p:cNvPr>
          <p:cNvPicPr>
            <a:picLocks noChangeAspect="1"/>
          </p:cNvPicPr>
          <p:nvPr/>
        </p:nvPicPr>
        <p:blipFill>
          <a:blip r:embed="rId3"/>
          <a:stretch>
            <a:fillRect/>
          </a:stretch>
        </p:blipFill>
        <p:spPr>
          <a:xfrm>
            <a:off x="7690318" y="2753602"/>
            <a:ext cx="326422" cy="326422"/>
          </a:xfrm>
          <a:prstGeom prst="rect">
            <a:avLst/>
          </a:prstGeom>
        </p:spPr>
      </p:pic>
      <p:sp>
        <p:nvSpPr>
          <p:cNvPr id="46" name="TextBox 45">
            <a:extLst>
              <a:ext uri="{FF2B5EF4-FFF2-40B4-BE49-F238E27FC236}">
                <a16:creationId xmlns:a16="http://schemas.microsoft.com/office/drawing/2014/main" id="{0FEFF14E-4891-B8ED-B01F-1E206CF5B248}"/>
              </a:ext>
            </a:extLst>
          </p:cNvPr>
          <p:cNvSpPr txBox="1"/>
          <p:nvPr/>
        </p:nvSpPr>
        <p:spPr>
          <a:xfrm>
            <a:off x="8562600" y="4433294"/>
            <a:ext cx="2599042" cy="369332"/>
          </a:xfrm>
          <a:prstGeom prst="rect">
            <a:avLst/>
          </a:prstGeom>
          <a:noFill/>
        </p:spPr>
        <p:txBody>
          <a:bodyPr wrap="square">
            <a:spAutoFit/>
          </a:bodyPr>
          <a:lstStyle/>
          <a:p>
            <a:r>
              <a:rPr lang="ro-RO" b="1">
                <a:solidFill>
                  <a:srgbClr val="FAA303"/>
                </a:solidFill>
                <a:latin typeface="Open Sans" panose="020B0606030504020204" pitchFamily="34" charset="0"/>
                <a:ea typeface="Open Sans" panose="020B0606030504020204" pitchFamily="34" charset="0"/>
                <a:cs typeface="Open Sans" panose="020B0606030504020204" pitchFamily="34" charset="0"/>
              </a:rPr>
              <a:t>PRODLACT FARM</a:t>
            </a:r>
            <a:endParaRPr lang="en-GB" b="1">
              <a:solidFill>
                <a:srgbClr val="FAA303"/>
              </a:solidFill>
            </a:endParaRPr>
          </a:p>
        </p:txBody>
      </p:sp>
      <p:pic>
        <p:nvPicPr>
          <p:cNvPr id="47" name="Picture 46" descr="Logo&#10;&#10;Description automatically generated">
            <a:extLst>
              <a:ext uri="{FF2B5EF4-FFF2-40B4-BE49-F238E27FC236}">
                <a16:creationId xmlns:a16="http://schemas.microsoft.com/office/drawing/2014/main" id="{FF59F62F-CB97-EBB6-8E19-8A5A1D51ED1E}"/>
              </a:ext>
            </a:extLst>
          </p:cNvPr>
          <p:cNvPicPr>
            <a:picLocks noChangeAspect="1"/>
          </p:cNvPicPr>
          <p:nvPr/>
        </p:nvPicPr>
        <p:blipFill>
          <a:blip r:embed="rId3"/>
          <a:stretch>
            <a:fillRect/>
          </a:stretch>
        </p:blipFill>
        <p:spPr>
          <a:xfrm>
            <a:off x="8279626" y="4410523"/>
            <a:ext cx="326422" cy="326422"/>
          </a:xfrm>
          <a:prstGeom prst="rect">
            <a:avLst/>
          </a:prstGeom>
        </p:spPr>
      </p:pic>
      <p:sp>
        <p:nvSpPr>
          <p:cNvPr id="48" name="TextBox 47">
            <a:extLst>
              <a:ext uri="{FF2B5EF4-FFF2-40B4-BE49-F238E27FC236}">
                <a16:creationId xmlns:a16="http://schemas.microsoft.com/office/drawing/2014/main" id="{1BD89CF9-8456-3B3F-879A-B7CFB2E56DDC}"/>
              </a:ext>
            </a:extLst>
          </p:cNvPr>
          <p:cNvSpPr txBox="1"/>
          <p:nvPr/>
        </p:nvSpPr>
        <p:spPr>
          <a:xfrm>
            <a:off x="8606048" y="4792176"/>
            <a:ext cx="3301300" cy="1200329"/>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Over 3,300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young stock animals</a:t>
            </a:r>
          </a:p>
          <a:p>
            <a:pPr marL="285750" indent="-285750" algn="just">
              <a:buFont typeface="Arial" panose="020B0604020202020204" pitchFamily="34" charset="0"/>
              <a:buChar char="•"/>
            </a:pP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Raising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young cattle </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for</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Apold and Cut farms </a:t>
            </a:r>
            <a:endParaRPr lang="ro-RO" b="1" dirty="0">
              <a:solidFill>
                <a:srgbClr val="017900"/>
              </a:solidFill>
            </a:endParaRPr>
          </a:p>
        </p:txBody>
      </p:sp>
      <p:pic>
        <p:nvPicPr>
          <p:cNvPr id="2" name="Picture 1" descr="Logo&#10;&#10;Description automatically generated">
            <a:extLst>
              <a:ext uri="{FF2B5EF4-FFF2-40B4-BE49-F238E27FC236}">
                <a16:creationId xmlns:a16="http://schemas.microsoft.com/office/drawing/2014/main" id="{4C206761-4EED-466D-5DFD-34E8777BD12D}"/>
              </a:ext>
            </a:extLst>
          </p:cNvPr>
          <p:cNvPicPr>
            <a:picLocks noChangeAspect="1"/>
          </p:cNvPicPr>
          <p:nvPr/>
        </p:nvPicPr>
        <p:blipFill>
          <a:blip r:embed="rId3"/>
          <a:stretch>
            <a:fillRect/>
          </a:stretch>
        </p:blipFill>
        <p:spPr>
          <a:xfrm>
            <a:off x="971276" y="1141992"/>
            <a:ext cx="326422" cy="326422"/>
          </a:xfrm>
          <a:prstGeom prst="rect">
            <a:avLst/>
          </a:prstGeom>
        </p:spPr>
      </p:pic>
      <p:sp>
        <p:nvSpPr>
          <p:cNvPr id="3" name="TextBox 2">
            <a:extLst>
              <a:ext uri="{FF2B5EF4-FFF2-40B4-BE49-F238E27FC236}">
                <a16:creationId xmlns:a16="http://schemas.microsoft.com/office/drawing/2014/main" id="{1BB3436D-0115-8843-7A85-96A227DA91C7}"/>
              </a:ext>
            </a:extLst>
          </p:cNvPr>
          <p:cNvSpPr txBox="1"/>
          <p:nvPr/>
        </p:nvSpPr>
        <p:spPr>
          <a:xfrm>
            <a:off x="878511" y="1497762"/>
            <a:ext cx="2900292"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3,800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dairy</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cattle</a:t>
            </a:r>
            <a:endPar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1,200</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young</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stock</a:t>
            </a:r>
            <a:endPar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100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600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
        <p:nvSpPr>
          <p:cNvPr id="6" name="TextBox 5">
            <a:extLst>
              <a:ext uri="{FF2B5EF4-FFF2-40B4-BE49-F238E27FC236}">
                <a16:creationId xmlns:a16="http://schemas.microsoft.com/office/drawing/2014/main" id="{A5307120-66ED-2E58-C261-3ED938D94752}"/>
              </a:ext>
            </a:extLst>
          </p:cNvPr>
          <p:cNvSpPr txBox="1"/>
          <p:nvPr/>
        </p:nvSpPr>
        <p:spPr>
          <a:xfrm>
            <a:off x="1250448" y="1129723"/>
            <a:ext cx="1997766"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STRAJA FARM </a:t>
            </a:r>
            <a:endParaRPr lang="en-GB" b="1" dirty="0">
              <a:solidFill>
                <a:srgbClr val="FAA303"/>
              </a:solidFill>
            </a:endParaRPr>
          </a:p>
        </p:txBody>
      </p:sp>
      <p:sp>
        <p:nvSpPr>
          <p:cNvPr id="9" name="TextBox 8">
            <a:extLst>
              <a:ext uri="{FF2B5EF4-FFF2-40B4-BE49-F238E27FC236}">
                <a16:creationId xmlns:a16="http://schemas.microsoft.com/office/drawing/2014/main" id="{53B334EF-3640-569B-3893-1EB15BBA2990}"/>
              </a:ext>
            </a:extLst>
          </p:cNvPr>
          <p:cNvSpPr txBox="1"/>
          <p:nvPr/>
        </p:nvSpPr>
        <p:spPr>
          <a:xfrm>
            <a:off x="9286875" y="1155699"/>
            <a:ext cx="2066925" cy="369332"/>
          </a:xfrm>
          <a:prstGeom prst="rect">
            <a:avLst/>
          </a:prstGeom>
          <a:noFill/>
        </p:spPr>
        <p:txBody>
          <a:bodyPr wrap="square" rtlCol="0">
            <a:spAutoFit/>
          </a:bodyPr>
          <a:lstStyle/>
          <a:p>
            <a:r>
              <a:rPr lang="en-US" b="1" dirty="0">
                <a:solidFill>
                  <a:srgbClr val="FAA303"/>
                </a:solidFill>
              </a:rPr>
              <a:t>Acquisition</a:t>
            </a:r>
            <a:r>
              <a:rPr lang="en-RO" dirty="0">
                <a:solidFill>
                  <a:srgbClr val="FAA303"/>
                </a:solidFill>
              </a:rPr>
              <a:t> FARM</a:t>
            </a:r>
          </a:p>
        </p:txBody>
      </p:sp>
      <p:pic>
        <p:nvPicPr>
          <p:cNvPr id="10" name="Picture 9" descr="Logo&#10;&#10;Description automatically generated">
            <a:extLst>
              <a:ext uri="{FF2B5EF4-FFF2-40B4-BE49-F238E27FC236}">
                <a16:creationId xmlns:a16="http://schemas.microsoft.com/office/drawing/2014/main" id="{56B2A388-F00A-9BA5-5818-C5AA310A4BC6}"/>
              </a:ext>
            </a:extLst>
          </p:cNvPr>
          <p:cNvPicPr>
            <a:picLocks noChangeAspect="1"/>
          </p:cNvPicPr>
          <p:nvPr/>
        </p:nvPicPr>
        <p:blipFill>
          <a:blip r:embed="rId3"/>
          <a:stretch>
            <a:fillRect/>
          </a:stretch>
        </p:blipFill>
        <p:spPr>
          <a:xfrm>
            <a:off x="8960453" y="1134935"/>
            <a:ext cx="326422" cy="326422"/>
          </a:xfrm>
          <a:prstGeom prst="rect">
            <a:avLst/>
          </a:prstGeom>
        </p:spPr>
      </p:pic>
      <p:sp>
        <p:nvSpPr>
          <p:cNvPr id="11" name="TextBox 10">
            <a:extLst>
              <a:ext uri="{FF2B5EF4-FFF2-40B4-BE49-F238E27FC236}">
                <a16:creationId xmlns:a16="http://schemas.microsoft.com/office/drawing/2014/main" id="{3FF91638-DFD5-9841-7917-0B7036E82356}"/>
              </a:ext>
            </a:extLst>
          </p:cNvPr>
          <p:cNvSpPr txBox="1"/>
          <p:nvPr/>
        </p:nvSpPr>
        <p:spPr>
          <a:xfrm>
            <a:off x="8870190" y="1516483"/>
            <a:ext cx="3251271"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dairy cattle</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liters</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Tree>
    <p:extLst>
      <p:ext uri="{BB962C8B-B14F-4D97-AF65-F5344CB8AC3E}">
        <p14:creationId xmlns:p14="http://schemas.microsoft.com/office/powerpoint/2010/main" val="525250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24</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79" y="420564"/>
            <a:ext cx="10608945" cy="461665"/>
          </a:xfrm>
          <a:prstGeom prst="rect">
            <a:avLst/>
          </a:prstGeom>
          <a:noFill/>
        </p:spPr>
        <p:txBody>
          <a:bodyPr wrap="square" rtlCol="0">
            <a:spAutoFit/>
          </a:bodyPr>
          <a:lstStyle/>
          <a:p>
            <a:r>
              <a:rPr lang="it-IT"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WORKING SCENARI</a:t>
            </a:r>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OS until 2027</a:t>
            </a:r>
          </a:p>
        </p:txBody>
      </p:sp>
      <p:sp>
        <p:nvSpPr>
          <p:cNvPr id="11" name="TextBox 10">
            <a:extLst>
              <a:ext uri="{FF2B5EF4-FFF2-40B4-BE49-F238E27FC236}">
                <a16:creationId xmlns:a16="http://schemas.microsoft.com/office/drawing/2014/main" id="{5CAB51F5-2BD2-542A-2081-E02BA84D2A68}"/>
              </a:ext>
            </a:extLst>
          </p:cNvPr>
          <p:cNvSpPr txBox="1"/>
          <p:nvPr/>
        </p:nvSpPr>
        <p:spPr>
          <a:xfrm>
            <a:off x="388565" y="5084366"/>
            <a:ext cx="2472549" cy="646331"/>
          </a:xfrm>
          <a:prstGeom prst="rect">
            <a:avLst/>
          </a:prstGeom>
          <a:noFill/>
        </p:spPr>
        <p:txBody>
          <a:bodyPr wrap="square">
            <a:spAutoFit/>
          </a:bodyPr>
          <a:lstStyle/>
          <a:p>
            <a:pPr algn="just"/>
            <a:r>
              <a:rPr lang="ro-RO" sz="1200" b="1">
                <a:latin typeface="Open Sans" panose="020B0606030504020204" pitchFamily="34" charset="0"/>
                <a:ea typeface="Open Sans" panose="020B0606030504020204" pitchFamily="34" charset="0"/>
                <a:cs typeface="Open Sans" panose="020B0606030504020204" pitchFamily="34" charset="0"/>
              </a:rPr>
              <a:t>T</a:t>
            </a:r>
            <a:r>
              <a:rPr lang="en-GB" sz="1200" b="1">
                <a:latin typeface="Open Sans" panose="020B0606030504020204" pitchFamily="34" charset="0"/>
                <a:ea typeface="Open Sans" panose="020B0606030504020204" pitchFamily="34" charset="0"/>
                <a:cs typeface="Open Sans" panose="020B0606030504020204" pitchFamily="34" charset="0"/>
              </a:rPr>
              <a:t>he selling </a:t>
            </a:r>
            <a:r>
              <a:rPr lang="ro-RO" sz="1200" b="1">
                <a:latin typeface="Open Sans" panose="020B0606030504020204" pitchFamily="34" charset="0"/>
                <a:ea typeface="Open Sans" panose="020B0606030504020204" pitchFamily="34" charset="0"/>
                <a:cs typeface="Open Sans" panose="020B0606030504020204" pitchFamily="34" charset="0"/>
              </a:rPr>
              <a:t> </a:t>
            </a:r>
            <a:r>
              <a:rPr lang="en-GB" sz="1200" b="1">
                <a:latin typeface="Open Sans" panose="020B0606030504020204" pitchFamily="34" charset="0"/>
                <a:ea typeface="Open Sans" panose="020B0606030504020204" pitchFamily="34" charset="0"/>
                <a:cs typeface="Open Sans" panose="020B0606030504020204" pitchFamily="34" charset="0"/>
              </a:rPr>
              <a:t>price of milk</a:t>
            </a:r>
            <a:r>
              <a:rPr lang="en-GB" sz="1200">
                <a:latin typeface="Open Sans" panose="020B0606030504020204" pitchFamily="34" charset="0"/>
                <a:ea typeface="Open Sans" panose="020B0606030504020204" pitchFamily="34" charset="0"/>
                <a:cs typeface="Open Sans" panose="020B0606030504020204" pitchFamily="34" charset="0"/>
              </a:rPr>
              <a:t> is considered to </a:t>
            </a:r>
            <a:r>
              <a:rPr lang="ro-RO" sz="1200">
                <a:latin typeface="Open Sans" panose="020B0606030504020204" pitchFamily="34" charset="0"/>
                <a:ea typeface="Open Sans" panose="020B0606030504020204" pitchFamily="34" charset="0"/>
                <a:cs typeface="Open Sans" panose="020B0606030504020204" pitchFamily="34" charset="0"/>
              </a:rPr>
              <a:t> </a:t>
            </a:r>
            <a:r>
              <a:rPr lang="en-GB" sz="1200">
                <a:latin typeface="Open Sans" panose="020B0606030504020204" pitchFamily="34" charset="0"/>
                <a:ea typeface="Open Sans" panose="020B0606030504020204" pitchFamily="34" charset="0"/>
                <a:cs typeface="Open Sans" panose="020B0606030504020204" pitchFamily="34" charset="0"/>
              </a:rPr>
              <a:t>be close to </a:t>
            </a:r>
            <a:r>
              <a:rPr lang="en-GB" sz="1200" b="1">
                <a:solidFill>
                  <a:srgbClr val="FAA303"/>
                </a:solidFill>
                <a:latin typeface="Open Sans" panose="020B0606030504020204" pitchFamily="34" charset="0"/>
                <a:ea typeface="Open Sans" panose="020B0606030504020204" pitchFamily="34" charset="0"/>
                <a:cs typeface="Open Sans" panose="020B0606030504020204" pitchFamily="34" charset="0"/>
              </a:rPr>
              <a:t>2023's lowest </a:t>
            </a:r>
            <a:r>
              <a:rPr lang="ro-RO" sz="1200" b="1">
                <a:solidFill>
                  <a:srgbClr val="FAA303"/>
                </a:solidFill>
                <a:latin typeface="Open Sans" panose="020B0606030504020204" pitchFamily="34" charset="0"/>
                <a:ea typeface="Open Sans" panose="020B0606030504020204" pitchFamily="34" charset="0"/>
                <a:cs typeface="Open Sans" panose="020B0606030504020204" pitchFamily="34" charset="0"/>
              </a:rPr>
              <a:t> </a:t>
            </a:r>
            <a:r>
              <a:rPr lang="en-GB" sz="1200" b="1">
                <a:solidFill>
                  <a:srgbClr val="FAA303"/>
                </a:solidFill>
                <a:latin typeface="Open Sans" panose="020B0606030504020204" pitchFamily="34" charset="0"/>
                <a:ea typeface="Open Sans" panose="020B0606030504020204" pitchFamily="34" charset="0"/>
                <a:cs typeface="Open Sans" panose="020B0606030504020204" pitchFamily="34" charset="0"/>
              </a:rPr>
              <a:t>selling price</a:t>
            </a:r>
            <a:r>
              <a:rPr lang="ro-RO" sz="1200" b="1">
                <a:solidFill>
                  <a:srgbClr val="FAA303"/>
                </a:solidFill>
                <a:latin typeface="Open Sans" panose="020B0606030504020204" pitchFamily="34" charset="0"/>
                <a:ea typeface="Open Sans" panose="020B0606030504020204" pitchFamily="34" charset="0"/>
                <a:cs typeface="Open Sans" panose="020B0606030504020204" pitchFamily="34" charset="0"/>
              </a:rPr>
              <a:t>.</a:t>
            </a:r>
            <a:endParaRPr lang="en-US" sz="1200" b="1">
              <a:solidFill>
                <a:srgbClr val="FAA30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399C57E-9580-0EF3-2174-E5E1540BA94C}"/>
              </a:ext>
            </a:extLst>
          </p:cNvPr>
          <p:cNvSpPr txBox="1"/>
          <p:nvPr/>
        </p:nvSpPr>
        <p:spPr>
          <a:xfrm>
            <a:off x="3204450" y="5084366"/>
            <a:ext cx="2724290" cy="830997"/>
          </a:xfrm>
          <a:prstGeom prst="rect">
            <a:avLst/>
          </a:prstGeom>
          <a:noFill/>
        </p:spPr>
        <p:txBody>
          <a:bodyPr wrap="square">
            <a:spAutoFit/>
          </a:bodyPr>
          <a:lstStyle/>
          <a:p>
            <a:pPr algn="just"/>
            <a:r>
              <a:rPr lang="ro-RO" sz="1200" b="1">
                <a:latin typeface="Open Sans" panose="020B0606030504020204" pitchFamily="34" charset="0"/>
                <a:ea typeface="Open Sans" panose="020B0606030504020204" pitchFamily="34" charset="0"/>
                <a:cs typeface="Open Sans" panose="020B0606030504020204" pitchFamily="34" charset="0"/>
              </a:rPr>
              <a:t>T</a:t>
            </a:r>
            <a:r>
              <a:rPr lang="en-GB" sz="1200" b="1">
                <a:latin typeface="Open Sans" panose="020B0606030504020204" pitchFamily="34" charset="0"/>
                <a:ea typeface="Open Sans" panose="020B0606030504020204" pitchFamily="34" charset="0"/>
                <a:cs typeface="Open Sans" panose="020B0606030504020204" pitchFamily="34" charset="0"/>
              </a:rPr>
              <a:t>he milk price </a:t>
            </a:r>
            <a:r>
              <a:rPr lang="en-GB" sz="1200">
                <a:latin typeface="Open Sans" panose="020B0606030504020204" pitchFamily="34" charset="0"/>
                <a:ea typeface="Open Sans" panose="020B0606030504020204" pitchFamily="34" charset="0"/>
                <a:cs typeface="Open Sans" panose="020B0606030504020204" pitchFamily="34" charset="0"/>
              </a:rPr>
              <a:t>at the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average price level</a:t>
            </a:r>
            <a:r>
              <a:rPr lang="en-GB" sz="1200">
                <a:latin typeface="Open Sans" panose="020B0606030504020204" pitchFamily="34" charset="0"/>
                <a:ea typeface="Open Sans" panose="020B0606030504020204" pitchFamily="34" charset="0"/>
                <a:cs typeface="Open Sans" panose="020B0606030504020204" pitchFamily="34" charset="0"/>
              </a:rPr>
              <a:t> we achieved from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the sale of production in </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November</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2023</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a:t>
            </a:r>
            <a:endParaRPr lang="en-US" sz="12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FFA1C61D-F2CD-E68C-6543-ECF13FB70C7A}"/>
              </a:ext>
            </a:extLst>
          </p:cNvPr>
          <p:cNvSpPr txBox="1"/>
          <p:nvPr/>
        </p:nvSpPr>
        <p:spPr>
          <a:xfrm>
            <a:off x="6210807" y="5063585"/>
            <a:ext cx="2332655" cy="830997"/>
          </a:xfrm>
          <a:prstGeom prst="rect">
            <a:avLst/>
          </a:prstGeom>
          <a:noFill/>
        </p:spPr>
        <p:txBody>
          <a:bodyPr wrap="square">
            <a:spAutoFit/>
          </a:bodyPr>
          <a:lstStyle/>
          <a:p>
            <a:pPr algn="just"/>
            <a:r>
              <a:rPr lang="ro-RO" sz="1200" b="1" dirty="0">
                <a:latin typeface="Open Sans" panose="020B0606030504020204" pitchFamily="34" charset="0"/>
                <a:ea typeface="Open Sans" panose="020B0606030504020204" pitchFamily="34" charset="0"/>
                <a:cs typeface="Open Sans" panose="020B0606030504020204" pitchFamily="34" charset="0"/>
              </a:rPr>
              <a:t>T</a:t>
            </a:r>
            <a:r>
              <a:rPr lang="en-GB" sz="1200" b="1" dirty="0">
                <a:latin typeface="Open Sans" panose="020B0606030504020204" pitchFamily="34" charset="0"/>
                <a:ea typeface="Open Sans" panose="020B0606030504020204" pitchFamily="34" charset="0"/>
                <a:cs typeface="Open Sans" panose="020B0606030504020204" pitchFamily="34" charset="0"/>
              </a:rPr>
              <a:t>he price of milk</a:t>
            </a:r>
            <a:r>
              <a:rPr lang="ro-RO" sz="1200" b="1" dirty="0">
                <a:latin typeface="Open Sans" panose="020B0606030504020204" pitchFamily="34" charset="0"/>
                <a:ea typeface="Open Sans" panose="020B0606030504020204" pitchFamily="34" charset="0"/>
                <a:cs typeface="Open Sans" panose="020B0606030504020204" pitchFamily="34" charset="0"/>
              </a:rPr>
              <a:t> </a:t>
            </a:r>
            <a:r>
              <a:rPr lang="en-GB" sz="1200" dirty="0">
                <a:latin typeface="Open Sans" panose="020B0606030504020204" pitchFamily="34" charset="0"/>
                <a:ea typeface="Open Sans" panose="020B0606030504020204" pitchFamily="34" charset="0"/>
                <a:cs typeface="Open Sans" panose="020B0606030504020204" pitchFamily="34" charset="0"/>
              </a:rPr>
              <a:t>is considered to be at the</a:t>
            </a:r>
            <a:r>
              <a:rPr lang="ro-RO" sz="1200" dirty="0">
                <a:latin typeface="Open Sans" panose="020B0606030504020204" pitchFamily="34" charset="0"/>
                <a:ea typeface="Open Sans" panose="020B0606030504020204" pitchFamily="34" charset="0"/>
                <a:cs typeface="Open Sans" panose="020B0606030504020204" pitchFamily="34" charset="0"/>
              </a:rPr>
              <a:t> </a:t>
            </a:r>
            <a:r>
              <a:rPr lang="en-GB" sz="1200" dirty="0">
                <a:latin typeface="Open Sans" panose="020B0606030504020204" pitchFamily="34" charset="0"/>
                <a:ea typeface="Open Sans" panose="020B0606030504020204" pitchFamily="34" charset="0"/>
                <a:cs typeface="Open Sans" panose="020B0606030504020204" pitchFamily="34" charset="0"/>
              </a:rPr>
              <a:t>level of the </a:t>
            </a:r>
            <a:r>
              <a:rPr lang="en-GB" sz="12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annual average at </a:t>
            </a:r>
            <a:r>
              <a:rPr lang="ro-RO" sz="12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GB" sz="12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which we sold milk in 2023</a:t>
            </a:r>
            <a:r>
              <a:rPr lang="ro-RO" sz="12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endParaRPr lang="en-US" sz="1200"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5A171522-448C-D04E-A569-2FC6D6787211}"/>
              </a:ext>
            </a:extLst>
          </p:cNvPr>
          <p:cNvSpPr txBox="1"/>
          <p:nvPr/>
        </p:nvSpPr>
        <p:spPr>
          <a:xfrm>
            <a:off x="9171802" y="5069137"/>
            <a:ext cx="2724290" cy="1200329"/>
          </a:xfrm>
          <a:prstGeom prst="rect">
            <a:avLst/>
          </a:prstGeom>
          <a:noFill/>
        </p:spPr>
        <p:txBody>
          <a:bodyPr wrap="square">
            <a:spAutoFit/>
          </a:bodyPr>
          <a:lstStyle/>
          <a:p>
            <a:pPr algn="just"/>
            <a:r>
              <a:rPr lang="ro-RO" sz="1200">
                <a:latin typeface="Open Sans" panose="020B0606030504020204" pitchFamily="34" charset="0"/>
                <a:ea typeface="Open Sans" panose="020B0606030504020204" pitchFamily="34" charset="0"/>
                <a:cs typeface="Open Sans" panose="020B0606030504020204" pitchFamily="34" charset="0"/>
              </a:rPr>
              <a:t>T</a:t>
            </a:r>
            <a:r>
              <a:rPr lang="en-GB" sz="1200" err="1">
                <a:latin typeface="Open Sans" panose="020B0606030504020204" pitchFamily="34" charset="0"/>
                <a:ea typeface="Open Sans" panose="020B0606030504020204" pitchFamily="34" charset="0"/>
                <a:cs typeface="Open Sans" panose="020B0606030504020204" pitchFamily="34" charset="0"/>
              </a:rPr>
              <a:t>akes</a:t>
            </a:r>
            <a:r>
              <a:rPr lang="en-GB" sz="1200">
                <a:latin typeface="Open Sans" panose="020B0606030504020204" pitchFamily="34" charset="0"/>
                <a:ea typeface="Open Sans" panose="020B0606030504020204" pitchFamily="34" charset="0"/>
                <a:cs typeface="Open Sans" panose="020B0606030504020204" pitchFamily="34" charset="0"/>
              </a:rPr>
              <a:t> into account a positive evolution in </a:t>
            </a:r>
            <a:r>
              <a:rPr lang="en-GB" sz="1200" b="1">
                <a:latin typeface="Open Sans" panose="020B0606030504020204" pitchFamily="34" charset="0"/>
                <a:ea typeface="Open Sans" panose="020B0606030504020204" pitchFamily="34" charset="0"/>
                <a:cs typeface="Open Sans" panose="020B0606030504020204" pitchFamily="34" charset="0"/>
              </a:rPr>
              <a:t>the milk price</a:t>
            </a:r>
            <a:r>
              <a:rPr lang="en-GB" sz="1200">
                <a:latin typeface="Open Sans" panose="020B0606030504020204" pitchFamily="34" charset="0"/>
                <a:ea typeface="Open Sans" panose="020B0606030504020204" pitchFamily="34" charset="0"/>
                <a:cs typeface="Open Sans" panose="020B0606030504020204" pitchFamily="34" charset="0"/>
              </a:rPr>
              <a:t>,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higher than the average selling price in 2023</a:t>
            </a:r>
            <a:r>
              <a:rPr lang="en-GB" sz="1200">
                <a:latin typeface="Open Sans" panose="020B0606030504020204" pitchFamily="34" charset="0"/>
                <a:ea typeface="Open Sans" panose="020B0606030504020204" pitchFamily="34" charset="0"/>
                <a:cs typeface="Open Sans" panose="020B0606030504020204" pitchFamily="34" charset="0"/>
              </a:rPr>
              <a:t>, but at a significantly </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l</a:t>
            </a:r>
            <a:r>
              <a:rPr lang="en-GB" sz="1200" b="1" err="1">
                <a:solidFill>
                  <a:srgbClr val="017900"/>
                </a:solidFill>
                <a:latin typeface="Open Sans" panose="020B0606030504020204" pitchFamily="34" charset="0"/>
                <a:ea typeface="Open Sans" panose="020B0606030504020204" pitchFamily="34" charset="0"/>
                <a:cs typeface="Open Sans" panose="020B0606030504020204" pitchFamily="34" charset="0"/>
              </a:rPr>
              <a:t>ower</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 level than the sales price from the first quarter of 2023.</a:t>
            </a:r>
            <a:endParaRPr lang="en-US" sz="12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3E61E712-2B0D-F671-EDBC-BB2353C9C7D4}"/>
              </a:ext>
            </a:extLst>
          </p:cNvPr>
          <p:cNvCxnSpPr>
            <a:cxnSpLocks/>
          </p:cNvCxnSpPr>
          <p:nvPr/>
        </p:nvCxnSpPr>
        <p:spPr>
          <a:xfrm>
            <a:off x="481158" y="5102653"/>
            <a:ext cx="2211989"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127A32-D54B-3EA6-0F86-47BD4F358D56}"/>
              </a:ext>
            </a:extLst>
          </p:cNvPr>
          <p:cNvCxnSpPr>
            <a:cxnSpLocks/>
          </p:cNvCxnSpPr>
          <p:nvPr/>
        </p:nvCxnSpPr>
        <p:spPr>
          <a:xfrm>
            <a:off x="3245282" y="5102653"/>
            <a:ext cx="2211989"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5C99C2-B92C-BF3D-7DF7-BC0064BE0B60}"/>
              </a:ext>
            </a:extLst>
          </p:cNvPr>
          <p:cNvCxnSpPr>
            <a:cxnSpLocks/>
          </p:cNvCxnSpPr>
          <p:nvPr/>
        </p:nvCxnSpPr>
        <p:spPr>
          <a:xfrm>
            <a:off x="6274703" y="5102653"/>
            <a:ext cx="2211989"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8C1355-94BA-94F5-DA10-C49D8F3B6B39}"/>
              </a:ext>
            </a:extLst>
          </p:cNvPr>
          <p:cNvCxnSpPr>
            <a:cxnSpLocks/>
          </p:cNvCxnSpPr>
          <p:nvPr/>
        </p:nvCxnSpPr>
        <p:spPr>
          <a:xfrm>
            <a:off x="9239469" y="5102653"/>
            <a:ext cx="2211989"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66D348F-4EDC-749B-91DC-82BBBFFF5B11}"/>
              </a:ext>
            </a:extLst>
          </p:cNvPr>
          <p:cNvPicPr>
            <a:picLocks noChangeAspect="1"/>
          </p:cNvPicPr>
          <p:nvPr/>
        </p:nvPicPr>
        <p:blipFill rotWithShape="1">
          <a:blip r:embed="rId4"/>
          <a:srcRect l="1162" r="-1311" b="-181"/>
          <a:stretch/>
        </p:blipFill>
        <p:spPr>
          <a:xfrm>
            <a:off x="204330" y="1217199"/>
            <a:ext cx="2945691" cy="3348468"/>
          </a:xfrm>
          <a:prstGeom prst="rect">
            <a:avLst/>
          </a:prstGeom>
          <a:ln>
            <a:solidFill>
              <a:schemeClr val="bg1"/>
            </a:solidFill>
          </a:ln>
        </p:spPr>
      </p:pic>
      <p:pic>
        <p:nvPicPr>
          <p:cNvPr id="23" name="Picture 22">
            <a:extLst>
              <a:ext uri="{FF2B5EF4-FFF2-40B4-BE49-F238E27FC236}">
                <a16:creationId xmlns:a16="http://schemas.microsoft.com/office/drawing/2014/main" id="{6A54E4A4-DB11-DF7A-DC7B-A28330805E47}"/>
              </a:ext>
            </a:extLst>
          </p:cNvPr>
          <p:cNvPicPr>
            <a:picLocks noChangeAspect="1"/>
          </p:cNvPicPr>
          <p:nvPr/>
        </p:nvPicPr>
        <p:blipFill rotWithShape="1">
          <a:blip r:embed="rId5"/>
          <a:srcRect l="1702" t="-1" r="-1" b="-249"/>
          <a:stretch/>
        </p:blipFill>
        <p:spPr>
          <a:xfrm>
            <a:off x="6093321" y="1127254"/>
            <a:ext cx="2945691" cy="3422971"/>
          </a:xfrm>
          <a:prstGeom prst="rect">
            <a:avLst/>
          </a:prstGeom>
          <a:ln>
            <a:solidFill>
              <a:schemeClr val="bg1"/>
            </a:solidFill>
          </a:ln>
        </p:spPr>
      </p:pic>
      <p:pic>
        <p:nvPicPr>
          <p:cNvPr id="25" name="Picture 24">
            <a:extLst>
              <a:ext uri="{FF2B5EF4-FFF2-40B4-BE49-F238E27FC236}">
                <a16:creationId xmlns:a16="http://schemas.microsoft.com/office/drawing/2014/main" id="{27B05549-F79D-4BD8-D921-3FA225974792}"/>
              </a:ext>
            </a:extLst>
          </p:cNvPr>
          <p:cNvPicPr>
            <a:picLocks noChangeAspect="1"/>
          </p:cNvPicPr>
          <p:nvPr/>
        </p:nvPicPr>
        <p:blipFill rotWithShape="1">
          <a:blip r:embed="rId6"/>
          <a:srcRect l="3069" b="814"/>
          <a:stretch/>
        </p:blipFill>
        <p:spPr>
          <a:xfrm>
            <a:off x="9077545" y="1129783"/>
            <a:ext cx="2945692" cy="3410214"/>
          </a:xfrm>
          <a:prstGeom prst="rect">
            <a:avLst/>
          </a:prstGeom>
          <a:ln>
            <a:solidFill>
              <a:schemeClr val="bg1"/>
            </a:solidFill>
          </a:ln>
        </p:spPr>
      </p:pic>
      <p:pic>
        <p:nvPicPr>
          <p:cNvPr id="28" name="Picture 27">
            <a:extLst>
              <a:ext uri="{FF2B5EF4-FFF2-40B4-BE49-F238E27FC236}">
                <a16:creationId xmlns:a16="http://schemas.microsoft.com/office/drawing/2014/main" id="{2054BD60-8E88-7054-2832-F1F05362B30F}"/>
              </a:ext>
            </a:extLst>
          </p:cNvPr>
          <p:cNvPicPr>
            <a:picLocks noChangeAspect="1"/>
          </p:cNvPicPr>
          <p:nvPr/>
        </p:nvPicPr>
        <p:blipFill rotWithShape="1">
          <a:blip r:embed="rId7"/>
          <a:srcRect l="305" b="456"/>
          <a:stretch/>
        </p:blipFill>
        <p:spPr>
          <a:xfrm>
            <a:off x="3144506" y="1180741"/>
            <a:ext cx="2898568" cy="3384926"/>
          </a:xfrm>
          <a:prstGeom prst="rect">
            <a:avLst/>
          </a:prstGeom>
          <a:ln>
            <a:solidFill>
              <a:schemeClr val="bg1"/>
            </a:solidFill>
          </a:ln>
        </p:spPr>
      </p:pic>
      <p:cxnSp>
        <p:nvCxnSpPr>
          <p:cNvPr id="36" name="Straight Connector 35">
            <a:extLst>
              <a:ext uri="{FF2B5EF4-FFF2-40B4-BE49-F238E27FC236}">
                <a16:creationId xmlns:a16="http://schemas.microsoft.com/office/drawing/2014/main" id="{B8E94A33-85C3-790F-8DD3-0FC58DACE41A}"/>
              </a:ext>
            </a:extLst>
          </p:cNvPr>
          <p:cNvCxnSpPr/>
          <p:nvPr/>
        </p:nvCxnSpPr>
        <p:spPr>
          <a:xfrm>
            <a:off x="7721158" y="4846270"/>
            <a:ext cx="506028" cy="0"/>
          </a:xfrm>
          <a:prstGeom prst="line">
            <a:avLst/>
          </a:prstGeom>
          <a:ln w="3810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C3CBC6-D985-9DAC-2CA2-50735FC6B3FD}"/>
              </a:ext>
            </a:extLst>
          </p:cNvPr>
          <p:cNvCxnSpPr/>
          <p:nvPr/>
        </p:nvCxnSpPr>
        <p:spPr>
          <a:xfrm>
            <a:off x="3323662" y="4843491"/>
            <a:ext cx="506028" cy="0"/>
          </a:xfrm>
          <a:prstGeom prst="line">
            <a:avLst/>
          </a:prstGeom>
          <a:ln w="38100">
            <a:solidFill>
              <a:srgbClr val="797A3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031A83-7C1D-C63B-3466-6CBBE22C945A}"/>
              </a:ext>
            </a:extLst>
          </p:cNvPr>
          <p:cNvCxnSpPr/>
          <p:nvPr/>
        </p:nvCxnSpPr>
        <p:spPr>
          <a:xfrm>
            <a:off x="5664236" y="4835099"/>
            <a:ext cx="506028" cy="0"/>
          </a:xfrm>
          <a:prstGeom prst="line">
            <a:avLst/>
          </a:prstGeom>
          <a:ln w="38100">
            <a:solidFill>
              <a:srgbClr val="0179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0BDC93D-EF37-5ED4-F126-90519AACB47F}"/>
              </a:ext>
            </a:extLst>
          </p:cNvPr>
          <p:cNvSpPr txBox="1"/>
          <p:nvPr/>
        </p:nvSpPr>
        <p:spPr>
          <a:xfrm>
            <a:off x="2603810" y="4723121"/>
            <a:ext cx="703980" cy="215444"/>
          </a:xfrm>
          <a:prstGeom prst="rect">
            <a:avLst/>
          </a:prstGeom>
          <a:noFill/>
        </p:spPr>
        <p:txBody>
          <a:bodyPr wrap="square">
            <a:spAutoFit/>
          </a:bodyPr>
          <a:lstStyle/>
          <a:p>
            <a:pPr algn="just"/>
            <a:r>
              <a:rPr lang="ro-RO" sz="800">
                <a:latin typeface="Open Sans" panose="020B0606030504020204" pitchFamily="34" charset="0"/>
                <a:ea typeface="Open Sans" panose="020B0606030504020204" pitchFamily="34" charset="0"/>
                <a:cs typeface="Open Sans" panose="020B0606030504020204" pitchFamily="34" charset="0"/>
              </a:rPr>
              <a:t>Net Profit</a:t>
            </a:r>
            <a:endParaRPr lang="en-US" sz="80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1181C2ED-075A-07D8-9BF5-1FF127DCF445}"/>
              </a:ext>
            </a:extLst>
          </p:cNvPr>
          <p:cNvSpPr txBox="1"/>
          <p:nvPr/>
        </p:nvSpPr>
        <p:spPr>
          <a:xfrm>
            <a:off x="4830647" y="4723121"/>
            <a:ext cx="854458" cy="215444"/>
          </a:xfrm>
          <a:prstGeom prst="rect">
            <a:avLst/>
          </a:prstGeom>
          <a:noFill/>
        </p:spPr>
        <p:txBody>
          <a:bodyPr wrap="square">
            <a:spAutoFit/>
          </a:bodyPr>
          <a:lstStyle/>
          <a:p>
            <a:pPr algn="just"/>
            <a:r>
              <a:rPr lang="ro-RO" sz="800">
                <a:latin typeface="Open Sans" panose="020B0606030504020204" pitchFamily="34" charset="0"/>
                <a:ea typeface="Open Sans" panose="020B0606030504020204" pitchFamily="34" charset="0"/>
                <a:cs typeface="Open Sans" panose="020B0606030504020204" pitchFamily="34" charset="0"/>
              </a:rPr>
              <a:t>Net Turnover</a:t>
            </a:r>
            <a:endParaRPr lang="en-US" sz="80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A931BE81-ED03-2CA0-9D00-3379D0A3ECF4}"/>
              </a:ext>
            </a:extLst>
          </p:cNvPr>
          <p:cNvSpPr txBox="1"/>
          <p:nvPr/>
        </p:nvSpPr>
        <p:spPr>
          <a:xfrm>
            <a:off x="7207962" y="4738548"/>
            <a:ext cx="596964" cy="215444"/>
          </a:xfrm>
          <a:prstGeom prst="rect">
            <a:avLst/>
          </a:prstGeom>
          <a:noFill/>
        </p:spPr>
        <p:txBody>
          <a:bodyPr wrap="square">
            <a:spAutoFit/>
          </a:bodyPr>
          <a:lstStyle/>
          <a:p>
            <a:pPr algn="just"/>
            <a:r>
              <a:rPr lang="ro-RO" sz="800">
                <a:latin typeface="Open Sans" panose="020B0606030504020204" pitchFamily="34" charset="0"/>
                <a:ea typeface="Open Sans" panose="020B0606030504020204" pitchFamily="34" charset="0"/>
                <a:cs typeface="Open Sans" panose="020B0606030504020204" pitchFamily="34" charset="0"/>
              </a:rPr>
              <a:t>EBITDA</a:t>
            </a:r>
            <a:endParaRPr lang="en-US" sz="80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Oval 43">
            <a:extLst>
              <a:ext uri="{FF2B5EF4-FFF2-40B4-BE49-F238E27FC236}">
                <a16:creationId xmlns:a16="http://schemas.microsoft.com/office/drawing/2014/main" id="{40C82EFC-6A44-E9DF-4BB7-B5035C5CEE77}"/>
              </a:ext>
            </a:extLst>
          </p:cNvPr>
          <p:cNvSpPr/>
          <p:nvPr/>
        </p:nvSpPr>
        <p:spPr>
          <a:xfrm>
            <a:off x="3383652" y="4799141"/>
            <a:ext cx="75110" cy="77724"/>
          </a:xfrm>
          <a:prstGeom prst="ellipse">
            <a:avLst/>
          </a:prstGeom>
          <a:solidFill>
            <a:srgbClr val="797A36"/>
          </a:solidFill>
          <a:ln>
            <a:solidFill>
              <a:srgbClr val="797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A4605471-5887-2507-C51F-56CFD661622E}"/>
              </a:ext>
            </a:extLst>
          </p:cNvPr>
          <p:cNvSpPr/>
          <p:nvPr/>
        </p:nvSpPr>
        <p:spPr>
          <a:xfrm>
            <a:off x="3678095" y="4791742"/>
            <a:ext cx="75110" cy="77724"/>
          </a:xfrm>
          <a:prstGeom prst="ellipse">
            <a:avLst/>
          </a:prstGeom>
          <a:solidFill>
            <a:srgbClr val="797A36"/>
          </a:solidFill>
          <a:ln>
            <a:solidFill>
              <a:srgbClr val="797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F9B16C9F-4FD2-42BA-C1AF-96C3D8EBD786}"/>
              </a:ext>
            </a:extLst>
          </p:cNvPr>
          <p:cNvSpPr/>
          <p:nvPr/>
        </p:nvSpPr>
        <p:spPr>
          <a:xfrm>
            <a:off x="6018669" y="4792118"/>
            <a:ext cx="75110" cy="77724"/>
          </a:xfrm>
          <a:prstGeom prst="ellipse">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5FDD7E80-9D59-209E-8E2B-727F7706942B}"/>
              </a:ext>
            </a:extLst>
          </p:cNvPr>
          <p:cNvSpPr/>
          <p:nvPr/>
        </p:nvSpPr>
        <p:spPr>
          <a:xfrm>
            <a:off x="5724226" y="4793810"/>
            <a:ext cx="75110" cy="77724"/>
          </a:xfrm>
          <a:prstGeom prst="ellipse">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47BE8587-FB03-01B1-5CEF-6BEEEA4F65EA}"/>
              </a:ext>
            </a:extLst>
          </p:cNvPr>
          <p:cNvSpPr/>
          <p:nvPr/>
        </p:nvSpPr>
        <p:spPr>
          <a:xfrm>
            <a:off x="7781147" y="4806626"/>
            <a:ext cx="75110" cy="77724"/>
          </a:xfrm>
          <a:prstGeom prst="ellipse">
            <a:avLst/>
          </a:prstGeom>
          <a:solidFill>
            <a:srgbClr val="FAA303"/>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AD62F9EB-DFC2-2E48-83B5-F9352324F3C4}"/>
              </a:ext>
            </a:extLst>
          </p:cNvPr>
          <p:cNvSpPr/>
          <p:nvPr/>
        </p:nvSpPr>
        <p:spPr>
          <a:xfrm>
            <a:off x="8065031" y="4806626"/>
            <a:ext cx="75110" cy="77724"/>
          </a:xfrm>
          <a:prstGeom prst="ellipse">
            <a:avLst/>
          </a:prstGeom>
          <a:solidFill>
            <a:srgbClr val="FAA303"/>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4924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25</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79" y="420564"/>
            <a:ext cx="8237855" cy="461665"/>
          </a:xfrm>
          <a:prstGeom prst="rect">
            <a:avLst/>
          </a:prstGeom>
          <a:noFill/>
        </p:spPr>
        <p:txBody>
          <a:bodyPr wrap="square" lIns="91440" tIns="45720" rIns="91440" bIns="45720" rtlCol="0" anchor="t">
            <a:spAutoFit/>
          </a:bodyPr>
          <a:lstStyle/>
          <a:p>
            <a:r>
              <a:rPr lang="en-US" sz="2400">
                <a:solidFill>
                  <a:srgbClr val="3C424F"/>
                </a:solidFill>
                <a:latin typeface="Open Sans"/>
                <a:ea typeface="Open Sans"/>
                <a:cs typeface="Open Sans"/>
              </a:rPr>
              <a:t>FUTURE PLANS under </a:t>
            </a:r>
            <a:r>
              <a:rPr lang="en-US" sz="2400" dirty="0">
                <a:solidFill>
                  <a:srgbClr val="3C424F"/>
                </a:solidFill>
                <a:latin typeface="Open Sans"/>
                <a:ea typeface="Open Sans"/>
                <a:cs typeface="Open Sans"/>
              </a:rPr>
              <a:t>analysis</a:t>
            </a:r>
            <a:endParaRPr lang="en-US" dirty="0"/>
          </a:p>
        </p:txBody>
      </p:sp>
      <p:sp>
        <p:nvSpPr>
          <p:cNvPr id="9" name="TextBox 8">
            <a:extLst>
              <a:ext uri="{FF2B5EF4-FFF2-40B4-BE49-F238E27FC236}">
                <a16:creationId xmlns:a16="http://schemas.microsoft.com/office/drawing/2014/main" id="{FE45C664-0742-C38F-B58C-758C579FF1C3}"/>
              </a:ext>
            </a:extLst>
          </p:cNvPr>
          <p:cNvSpPr txBox="1"/>
          <p:nvPr/>
        </p:nvSpPr>
        <p:spPr>
          <a:xfrm>
            <a:off x="2861019" y="-300810"/>
            <a:ext cx="3123092" cy="738664"/>
          </a:xfrm>
          <a:prstGeom prst="rect">
            <a:avLst/>
          </a:prstGeom>
          <a:noFill/>
        </p:spPr>
        <p:txBody>
          <a:bodyPr wrap="square" lIns="91440" tIns="45720" rIns="91440" bIns="45720" anchor="t">
            <a:spAutoFit/>
          </a:bodyPr>
          <a:lstStyle/>
          <a:p>
            <a:pPr lvl="1" algn="just"/>
            <a:r>
              <a:rPr lang="ro-RO" sz="1400" b="1" dirty="0">
                <a:solidFill>
                  <a:srgbClr val="3C424F"/>
                </a:solidFill>
                <a:latin typeface="Open Sans"/>
                <a:ea typeface="Open Sans"/>
                <a:cs typeface="Open Sans"/>
              </a:rPr>
              <a:t>		</a:t>
            </a:r>
          </a:p>
          <a:p>
            <a:pPr marL="742950" lvl="1" indent="-285750" algn="just">
              <a:buFont typeface="Courier New"/>
              <a:buChar char="o"/>
            </a:pPr>
            <a:endParaRPr lang="ro-RO" sz="1400" b="1" dirty="0">
              <a:solidFill>
                <a:srgbClr val="3C424F"/>
              </a:solidFill>
              <a:latin typeface="Open Sans"/>
              <a:ea typeface="Open Sans"/>
              <a:cs typeface="Open Sans"/>
            </a:endParaRPr>
          </a:p>
          <a:p>
            <a:pPr marL="742950" lvl="1" indent="-285750" algn="just">
              <a:buFont typeface="Courier New"/>
              <a:buChar char="o"/>
            </a:pPr>
            <a:endParaRPr lang="ro-RO" sz="1400" b="1" dirty="0">
              <a:solidFill>
                <a:srgbClr val="3C424F"/>
              </a:solidFill>
              <a:latin typeface="Open Sans"/>
              <a:ea typeface="Open Sans"/>
              <a:cs typeface="Open Sans"/>
            </a:endParaRPr>
          </a:p>
        </p:txBody>
      </p:sp>
      <p:pic>
        <p:nvPicPr>
          <p:cNvPr id="1026" name="Picture 2" descr="What Problems Can Vertical Farming Help Solve? - Vitabeam">
            <a:extLst>
              <a:ext uri="{FF2B5EF4-FFF2-40B4-BE49-F238E27FC236}">
                <a16:creationId xmlns:a16="http://schemas.microsoft.com/office/drawing/2014/main" id="{68E5E61A-C8A1-0DB2-22F5-F2C349DB7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822" y="1307519"/>
            <a:ext cx="2647298" cy="1764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 Vertical Farming Profitable? A Comprehensive Analysis | Eden Green">
            <a:extLst>
              <a:ext uri="{FF2B5EF4-FFF2-40B4-BE49-F238E27FC236}">
                <a16:creationId xmlns:a16="http://schemas.microsoft.com/office/drawing/2014/main" id="{6593307D-C810-050B-B00E-C607B65A2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147472" y="1315289"/>
            <a:ext cx="2860975" cy="17570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rtical Farming: Everything You Need to Know | Eden Green">
            <a:extLst>
              <a:ext uri="{FF2B5EF4-FFF2-40B4-BE49-F238E27FC236}">
                <a16:creationId xmlns:a16="http://schemas.microsoft.com/office/drawing/2014/main" id="{D16E7E09-DA6D-B2FD-C487-02F7BB7DB7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3963" y="1315290"/>
            <a:ext cx="2502036" cy="17581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4A4A0A-C85C-81FF-0F0D-2B01734D9724}"/>
              </a:ext>
            </a:extLst>
          </p:cNvPr>
          <p:cNvSpPr txBox="1"/>
          <p:nvPr/>
        </p:nvSpPr>
        <p:spPr>
          <a:xfrm>
            <a:off x="0" y="2290473"/>
            <a:ext cx="3493007" cy="1754326"/>
          </a:xfrm>
          <a:prstGeom prst="rect">
            <a:avLst/>
          </a:prstGeom>
          <a:noFill/>
        </p:spPr>
        <p:txBody>
          <a:bodyPr wrap="square">
            <a:spAutoFit/>
          </a:bodyPr>
          <a:lstStyle/>
          <a:p>
            <a:pPr lvl="1"/>
            <a:r>
              <a:rPr lang="ro-RO" sz="1200" b="1" dirty="0">
                <a:latin typeface="Open Sans" panose="020B0606030504020204" pitchFamily="34" charset="0"/>
                <a:ea typeface="Open Sans" panose="020B0606030504020204" pitchFamily="34" charset="0"/>
                <a:cs typeface="Open Sans" panose="020B0606030504020204" pitchFamily="34" charset="0"/>
              </a:rPr>
              <a:t>Advantges</a:t>
            </a:r>
            <a:r>
              <a:rPr lang="en-GB" sz="1200" dirty="0">
                <a:latin typeface="Open Sans" panose="020B0606030504020204" pitchFamily="34" charset="0"/>
                <a:ea typeface="Open Sans" panose="020B0606030504020204" pitchFamily="34" charset="0"/>
                <a:cs typeface="Open Sans" panose="020B0606030504020204" pitchFamily="34" charset="0"/>
              </a:rPr>
              <a:t>:</a:t>
            </a:r>
          </a:p>
          <a:p>
            <a:pPr marL="742950" lvl="1" indent="-285750">
              <a:buFont typeface="Arial" panose="020B0604020202020204" pitchFamily="34" charset="0"/>
              <a:buChar char="•"/>
            </a:pPr>
            <a:r>
              <a:rPr lang="en-GB" sz="1200" b="0" i="0" dirty="0">
                <a:solidFill>
                  <a:srgbClr val="202124"/>
                </a:solidFill>
                <a:effectLst/>
                <a:latin typeface="Open Sans" panose="020B0606030504020204" pitchFamily="34" charset="0"/>
                <a:ea typeface="Open Sans" panose="020B0606030504020204" pitchFamily="34" charset="0"/>
                <a:cs typeface="Open Sans" panose="020B0606030504020204" pitchFamily="34" charset="0"/>
              </a:rPr>
              <a:t>Year-round production</a:t>
            </a:r>
          </a:p>
          <a:p>
            <a:pPr marL="742950" lvl="1" indent="-285750">
              <a:buFont typeface="Arial" panose="020B0604020202020204" pitchFamily="34" charset="0"/>
              <a:buChar char="•"/>
            </a:pPr>
            <a:r>
              <a:rPr lang="en-GB" sz="1200" b="0" i="0" dirty="0">
                <a:solidFill>
                  <a:srgbClr val="202124"/>
                </a:solidFill>
                <a:effectLst/>
                <a:latin typeface="Open Sans" panose="020B0606030504020204" pitchFamily="34" charset="0"/>
                <a:ea typeface="Open Sans" panose="020B0606030504020204" pitchFamily="34" charset="0"/>
                <a:cs typeface="Open Sans" panose="020B0606030504020204" pitchFamily="34" charset="0"/>
              </a:rPr>
              <a:t>Climate and weather agnostic</a:t>
            </a:r>
          </a:p>
          <a:p>
            <a:pPr marL="742950" lvl="1" indent="-285750">
              <a:buFont typeface="Arial" panose="020B0604020202020204" pitchFamily="34" charset="0"/>
              <a:buChar char="•"/>
            </a:pPr>
            <a:r>
              <a:rPr lang="en-GB" sz="1200" b="0" i="0" dirty="0">
                <a:solidFill>
                  <a:srgbClr val="202124"/>
                </a:solidFill>
                <a:effectLst/>
                <a:latin typeface="Open Sans" panose="020B0606030504020204" pitchFamily="34" charset="0"/>
                <a:ea typeface="Open Sans" panose="020B0606030504020204" pitchFamily="34" charset="0"/>
                <a:cs typeface="Open Sans" panose="020B0606030504020204" pitchFamily="34" charset="0"/>
              </a:rPr>
              <a:t>More efficient use of space</a:t>
            </a:r>
          </a:p>
          <a:p>
            <a:pPr marL="742950" lvl="1" indent="-285750">
              <a:buFont typeface="Arial" panose="020B0604020202020204" pitchFamily="34" charset="0"/>
              <a:buChar char="•"/>
            </a:pPr>
            <a:r>
              <a:rPr lang="en-GB" sz="1200" b="0" i="0" dirty="0">
                <a:solidFill>
                  <a:srgbClr val="202124"/>
                </a:solidFill>
                <a:effectLst/>
                <a:latin typeface="Open Sans" panose="020B0606030504020204" pitchFamily="34" charset="0"/>
                <a:ea typeface="Open Sans" panose="020B0606030504020204" pitchFamily="34" charset="0"/>
                <a:cs typeface="Open Sans" panose="020B0606030504020204" pitchFamily="34" charset="0"/>
              </a:rPr>
              <a:t>Urban farming</a:t>
            </a:r>
          </a:p>
          <a:p>
            <a:pPr marL="742950" lvl="1" indent="-285750">
              <a:buFont typeface="Arial" panose="020B0604020202020204" pitchFamily="34" charset="0"/>
              <a:buChar char="•"/>
            </a:pPr>
            <a:r>
              <a:rPr lang="en-GB" sz="1200" b="0" i="0" dirty="0">
                <a:solidFill>
                  <a:srgbClr val="202124"/>
                </a:solidFill>
                <a:effectLst/>
                <a:latin typeface="Open Sans" panose="020B0606030504020204" pitchFamily="34" charset="0"/>
                <a:ea typeface="Open Sans" panose="020B0606030504020204" pitchFamily="34" charset="0"/>
                <a:cs typeface="Open Sans" panose="020B0606030504020204" pitchFamily="34" charset="0"/>
              </a:rPr>
              <a:t>Lower </a:t>
            </a:r>
            <a:r>
              <a:rPr lang="en-GB" sz="1200" b="0" i="0" dirty="0" err="1">
                <a:solidFill>
                  <a:srgbClr val="202124"/>
                </a:solidFill>
                <a:effectLst/>
                <a:latin typeface="Open Sans" panose="020B0606030504020204" pitchFamily="34" charset="0"/>
                <a:ea typeface="Open Sans" panose="020B0606030504020204" pitchFamily="34" charset="0"/>
                <a:cs typeface="Open Sans" panose="020B0606030504020204" pitchFamily="34" charset="0"/>
              </a:rPr>
              <a:t>labor</a:t>
            </a:r>
            <a:r>
              <a:rPr lang="en-GB" sz="1200" b="0" i="0" dirty="0">
                <a:solidFill>
                  <a:srgbClr val="202124"/>
                </a:solidFill>
                <a:effectLst/>
                <a:latin typeface="Open Sans" panose="020B0606030504020204" pitchFamily="34" charset="0"/>
                <a:ea typeface="Open Sans" panose="020B0606030504020204" pitchFamily="34" charset="0"/>
                <a:cs typeface="Open Sans" panose="020B0606030504020204" pitchFamily="34" charset="0"/>
              </a:rPr>
              <a:t> costs</a:t>
            </a:r>
            <a:endParaRPr lang="en-GB" sz="1200" dirty="0">
              <a:solidFill>
                <a:srgbClr val="202124"/>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r>
              <a:rPr lang="en-GB" sz="1200" b="0" i="0" dirty="0">
                <a:solidFill>
                  <a:srgbClr val="202124"/>
                </a:solidFill>
                <a:effectLst/>
                <a:latin typeface="Open Sans" panose="020B0606030504020204" pitchFamily="34" charset="0"/>
                <a:ea typeface="Open Sans" panose="020B0606030504020204" pitchFamily="34" charset="0"/>
                <a:cs typeface="Open Sans" panose="020B0606030504020204" pitchFamily="34" charset="0"/>
              </a:rPr>
              <a:t>Minimal water use</a:t>
            </a:r>
          </a:p>
          <a:p>
            <a:pPr marL="742950" lvl="1" indent="-285750">
              <a:buFont typeface="Arial" panose="020B0604020202020204" pitchFamily="34" charset="0"/>
              <a:buChar char="•"/>
            </a:pPr>
            <a:r>
              <a:rPr lang="en-GB" sz="1200" b="0" i="0" dirty="0">
                <a:solidFill>
                  <a:srgbClr val="202124"/>
                </a:solidFill>
                <a:effectLst/>
                <a:latin typeface="Open Sans" panose="020B0606030504020204" pitchFamily="34" charset="0"/>
                <a:ea typeface="Open Sans" panose="020B0606030504020204" pitchFamily="34" charset="0"/>
                <a:cs typeface="Open Sans" panose="020B0606030504020204" pitchFamily="34" charset="0"/>
              </a:rPr>
              <a:t>No soil degradation</a:t>
            </a:r>
          </a:p>
          <a:p>
            <a:pPr marL="742950" lvl="1" indent="-285750">
              <a:buFont typeface="Arial" panose="020B0604020202020204" pitchFamily="34" charset="0"/>
              <a:buChar char="•"/>
            </a:pPr>
            <a:r>
              <a:rPr lang="en-GB" sz="1200" b="0" i="0" dirty="0">
                <a:solidFill>
                  <a:srgbClr val="202124"/>
                </a:solidFill>
                <a:effectLst/>
                <a:latin typeface="Open Sans" panose="020B0606030504020204" pitchFamily="34" charset="0"/>
                <a:ea typeface="Open Sans" panose="020B0606030504020204" pitchFamily="34" charset="0"/>
                <a:cs typeface="Open Sans" panose="020B0606030504020204" pitchFamily="34" charset="0"/>
              </a:rPr>
              <a:t>No usage pesticides or herbicides</a:t>
            </a:r>
          </a:p>
        </p:txBody>
      </p:sp>
      <p:sp>
        <p:nvSpPr>
          <p:cNvPr id="16" name="TextBox 15">
            <a:extLst>
              <a:ext uri="{FF2B5EF4-FFF2-40B4-BE49-F238E27FC236}">
                <a16:creationId xmlns:a16="http://schemas.microsoft.com/office/drawing/2014/main" id="{22D10409-537C-71D5-AEA8-940C04B0B2C3}"/>
              </a:ext>
            </a:extLst>
          </p:cNvPr>
          <p:cNvSpPr txBox="1"/>
          <p:nvPr/>
        </p:nvSpPr>
        <p:spPr>
          <a:xfrm>
            <a:off x="484552" y="4176604"/>
            <a:ext cx="2862152" cy="1384995"/>
          </a:xfrm>
          <a:prstGeom prst="rect">
            <a:avLst/>
          </a:prstGeom>
          <a:noFill/>
        </p:spPr>
        <p:txBody>
          <a:bodyPr wrap="square">
            <a:spAutoFit/>
          </a:bodyPr>
          <a:lstStyle/>
          <a:p>
            <a:r>
              <a:rPr lang="en-GB" sz="1200" b="1" dirty="0">
                <a:latin typeface="Open Sans" panose="020B0606030504020204" pitchFamily="34" charset="0"/>
                <a:ea typeface="Open Sans" panose="020B0606030504020204" pitchFamily="34" charset="0"/>
                <a:cs typeface="Open Sans" panose="020B0606030504020204" pitchFamily="34" charset="0"/>
              </a:rPr>
              <a:t>The three leading challenges of vertical farming include</a:t>
            </a:r>
            <a:r>
              <a:rPr lang="en-GB" sz="1200" dirty="0">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Energy Dependency</a:t>
            </a:r>
          </a:p>
          <a:p>
            <a:pPr marL="285750" indent="-2857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Advanced, Technical Knowledge Needed</a:t>
            </a:r>
          </a:p>
          <a:p>
            <a:pPr marL="285750" indent="-2857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Susceptibility to Water-Borne Diseases/Pests</a:t>
            </a:r>
          </a:p>
        </p:txBody>
      </p:sp>
      <p:sp>
        <p:nvSpPr>
          <p:cNvPr id="6" name="Rectangle: Rounded Corners 5">
            <a:extLst>
              <a:ext uri="{FF2B5EF4-FFF2-40B4-BE49-F238E27FC236}">
                <a16:creationId xmlns:a16="http://schemas.microsoft.com/office/drawing/2014/main" id="{75180C37-D548-11CC-3CD1-ED3212ADF71E}"/>
              </a:ext>
            </a:extLst>
          </p:cNvPr>
          <p:cNvSpPr/>
          <p:nvPr/>
        </p:nvSpPr>
        <p:spPr>
          <a:xfrm>
            <a:off x="7863191" y="3516387"/>
            <a:ext cx="3696678" cy="2363020"/>
          </a:xfrm>
          <a:prstGeom prst="roundRect">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B2AF13A3-020C-3899-2515-BD2E2BE07BFA}"/>
              </a:ext>
            </a:extLst>
          </p:cNvPr>
          <p:cNvSpPr txBox="1"/>
          <p:nvPr/>
        </p:nvSpPr>
        <p:spPr>
          <a:xfrm>
            <a:off x="3580764" y="3805345"/>
            <a:ext cx="4448785" cy="1785104"/>
          </a:xfrm>
          <a:prstGeom prst="rect">
            <a:avLst/>
          </a:prstGeom>
          <a:noFill/>
        </p:spPr>
        <p:txBody>
          <a:bodyPr wrap="square">
            <a:spAutoFit/>
          </a:bodyPr>
          <a:lstStyle/>
          <a:p>
            <a:pPr algn="ctr"/>
            <a:r>
              <a:rPr lang="en-US"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Production of Liquefied</a:t>
            </a:r>
          </a:p>
          <a:p>
            <a:pPr algn="ctr"/>
            <a:r>
              <a:rPr lang="en-US"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or Compressed Biogas</a:t>
            </a:r>
          </a:p>
          <a:p>
            <a:pPr algn="ctr"/>
            <a:r>
              <a:rPr lang="en-US" sz="2400" b="1" i="1" dirty="0">
                <a:solidFill>
                  <a:schemeClr val="accent2"/>
                </a:solidFill>
                <a:latin typeface="Open Sans" panose="020B0606030504020204" pitchFamily="34" charset="0"/>
                <a:ea typeface="Open Sans" panose="020B0606030504020204" pitchFamily="34" charset="0"/>
                <a:cs typeface="Open Sans" panose="020B0606030504020204" pitchFamily="34" charset="0"/>
              </a:rPr>
              <a:t>Under analysis</a:t>
            </a:r>
            <a:endParaRPr lang="ro-RO" sz="2400" b="1" i="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algn="ctr"/>
            <a:endParaRPr lang="ro-RO" sz="1400" b="1" i="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solidFill>
                  <a:srgbClr val="3C424F"/>
                </a:solidFill>
                <a:latin typeface="Open Sans" panose="020B0606030504020204" pitchFamily="34" charset="0"/>
                <a:ea typeface="Open Sans" panose="020B0606030504020204" pitchFamily="34" charset="0"/>
                <a:cs typeface="Open Sans" panose="020B0606030504020204" pitchFamily="34" charset="0"/>
              </a:rPr>
              <a:t>By using manure from own farms in biogas production,</a:t>
            </a:r>
          </a:p>
          <a:p>
            <a:pPr algn="ctr"/>
            <a:r>
              <a:rPr lang="en-US" sz="12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will reduce its carbon emissions by 90%.</a:t>
            </a:r>
            <a:endParaRPr lang="en-GB" sz="1200" b="1"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2">
            <a:extLst>
              <a:ext uri="{FF2B5EF4-FFF2-40B4-BE49-F238E27FC236}">
                <a16:creationId xmlns:a16="http://schemas.microsoft.com/office/drawing/2014/main" id="{54396950-5360-7B57-4E13-B9B059EB8EF7}"/>
              </a:ext>
            </a:extLst>
          </p:cNvPr>
          <p:cNvPicPr>
            <a:picLocks noChangeAspect="1" noChangeArrowheads="1"/>
          </p:cNvPicPr>
          <p:nvPr/>
        </p:nvPicPr>
        <p:blipFill>
          <a:blip r:embed="rId6">
            <a:alphaModFix amt="85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50948" y="3650282"/>
            <a:ext cx="3510950" cy="2068834"/>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C61B203-9714-5233-E875-9C44C4ACDA2D}"/>
              </a:ext>
            </a:extLst>
          </p:cNvPr>
          <p:cNvSpPr txBox="1"/>
          <p:nvPr/>
        </p:nvSpPr>
        <p:spPr>
          <a:xfrm>
            <a:off x="463166" y="1320792"/>
            <a:ext cx="2904923" cy="830997"/>
          </a:xfrm>
          <a:prstGeom prst="rect">
            <a:avLst/>
          </a:prstGeom>
          <a:noFill/>
        </p:spPr>
        <p:txBody>
          <a:bodyPr wrap="square">
            <a:spAutoFit/>
          </a:bodyPr>
          <a:lstStyle/>
          <a:p>
            <a:pPr algn="ctr"/>
            <a:r>
              <a:rPr lang="ro-RO" sz="24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Vertical Farming</a:t>
            </a:r>
            <a:endParaRPr lang="en-US" sz="2400"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b="1" i="1" dirty="0">
                <a:solidFill>
                  <a:schemeClr val="accent2"/>
                </a:solidFill>
                <a:latin typeface="Open Sans" panose="020B0606030504020204" pitchFamily="34" charset="0"/>
                <a:ea typeface="Open Sans" panose="020B0606030504020204" pitchFamily="34" charset="0"/>
                <a:cs typeface="Open Sans" panose="020B0606030504020204" pitchFamily="34" charset="0"/>
              </a:rPr>
              <a:t>Under analysis</a:t>
            </a:r>
            <a:endParaRPr lang="ro-RO" sz="2400" b="1" i="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3DC042C8-F168-A81E-9149-9382D258E865}"/>
              </a:ext>
            </a:extLst>
          </p:cNvPr>
          <p:cNvCxnSpPr>
            <a:cxnSpLocks/>
          </p:cNvCxnSpPr>
          <p:nvPr/>
        </p:nvCxnSpPr>
        <p:spPr>
          <a:xfrm>
            <a:off x="3580764" y="3342651"/>
            <a:ext cx="8611236"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0BC356-AAC6-1B98-4298-AE4083416434}"/>
              </a:ext>
            </a:extLst>
          </p:cNvPr>
          <p:cNvCxnSpPr>
            <a:cxnSpLocks/>
          </p:cNvCxnSpPr>
          <p:nvPr/>
        </p:nvCxnSpPr>
        <p:spPr>
          <a:xfrm>
            <a:off x="0" y="5879407"/>
            <a:ext cx="3593963"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746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26</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79" y="420564"/>
            <a:ext cx="8237855" cy="461665"/>
          </a:xfrm>
          <a:prstGeom prst="rect">
            <a:avLst/>
          </a:prstGeom>
          <a:noFill/>
        </p:spPr>
        <p:txBody>
          <a:bodyPr wrap="square" lIns="91440" tIns="45720" rIns="91440" bIns="45720" rtlCol="0" anchor="t">
            <a:spAutoFit/>
          </a:bodyPr>
          <a:lstStyle/>
          <a:p>
            <a:r>
              <a:rPr lang="ro-RO" sz="2400" dirty="0">
                <a:solidFill>
                  <a:srgbClr val="3C424F"/>
                </a:solidFill>
                <a:latin typeface="Open Sans"/>
                <a:ea typeface="Open Sans"/>
                <a:cs typeface="Open Sans"/>
              </a:rPr>
              <a:t>FUTURE EVENTS</a:t>
            </a:r>
            <a:endParaRPr lang="en-US" dirty="0" err="1"/>
          </a:p>
        </p:txBody>
      </p:sp>
      <p:sp>
        <p:nvSpPr>
          <p:cNvPr id="9" name="TextBox 8">
            <a:extLst>
              <a:ext uri="{FF2B5EF4-FFF2-40B4-BE49-F238E27FC236}">
                <a16:creationId xmlns:a16="http://schemas.microsoft.com/office/drawing/2014/main" id="{FE45C664-0742-C38F-B58C-758C579FF1C3}"/>
              </a:ext>
            </a:extLst>
          </p:cNvPr>
          <p:cNvSpPr txBox="1"/>
          <p:nvPr/>
        </p:nvSpPr>
        <p:spPr>
          <a:xfrm>
            <a:off x="2861019" y="-300810"/>
            <a:ext cx="3123092" cy="738664"/>
          </a:xfrm>
          <a:prstGeom prst="rect">
            <a:avLst/>
          </a:prstGeom>
          <a:noFill/>
        </p:spPr>
        <p:txBody>
          <a:bodyPr wrap="square" lIns="91440" tIns="45720" rIns="91440" bIns="45720" anchor="t">
            <a:spAutoFit/>
          </a:bodyPr>
          <a:lstStyle/>
          <a:p>
            <a:pPr lvl="1" algn="just"/>
            <a:r>
              <a:rPr lang="ro-RO" sz="1400" b="1" dirty="0">
                <a:solidFill>
                  <a:srgbClr val="3C424F"/>
                </a:solidFill>
                <a:latin typeface="Open Sans"/>
                <a:ea typeface="Open Sans"/>
                <a:cs typeface="Open Sans"/>
              </a:rPr>
              <a:t>		</a:t>
            </a:r>
          </a:p>
          <a:p>
            <a:pPr marL="742950" lvl="1" indent="-285750" algn="just">
              <a:buFont typeface="Courier New"/>
              <a:buChar char="o"/>
            </a:pPr>
            <a:endParaRPr lang="ro-RO" sz="1400" b="1" dirty="0">
              <a:solidFill>
                <a:srgbClr val="3C424F"/>
              </a:solidFill>
              <a:latin typeface="Open Sans"/>
              <a:ea typeface="Open Sans"/>
              <a:cs typeface="Open Sans"/>
            </a:endParaRPr>
          </a:p>
          <a:p>
            <a:pPr marL="742950" lvl="1" indent="-285750" algn="just">
              <a:buFont typeface="Courier New"/>
              <a:buChar char="o"/>
            </a:pPr>
            <a:endParaRPr lang="ro-RO" sz="1400" b="1" dirty="0">
              <a:solidFill>
                <a:srgbClr val="3C424F"/>
              </a:solidFill>
              <a:latin typeface="Open Sans"/>
              <a:ea typeface="Open Sans"/>
              <a:cs typeface="Open Sans"/>
            </a:endParaRPr>
          </a:p>
        </p:txBody>
      </p:sp>
      <p:sp>
        <p:nvSpPr>
          <p:cNvPr id="17" name="Rectangle 16">
            <a:extLst>
              <a:ext uri="{FF2B5EF4-FFF2-40B4-BE49-F238E27FC236}">
                <a16:creationId xmlns:a16="http://schemas.microsoft.com/office/drawing/2014/main" id="{AF2309C1-C413-6813-1248-85B6C16365D2}"/>
              </a:ext>
            </a:extLst>
          </p:cNvPr>
          <p:cNvSpPr/>
          <p:nvPr/>
        </p:nvSpPr>
        <p:spPr>
          <a:xfrm>
            <a:off x="852488" y="2858524"/>
            <a:ext cx="5013168" cy="1392682"/>
          </a:xfrm>
          <a:prstGeom prst="rect">
            <a:avLst/>
          </a:prstGeom>
          <a:noFill/>
          <a:ln>
            <a:solidFill>
              <a:srgbClr val="FAA303">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0" name="Rectangle 19">
            <a:extLst>
              <a:ext uri="{FF2B5EF4-FFF2-40B4-BE49-F238E27FC236}">
                <a16:creationId xmlns:a16="http://schemas.microsoft.com/office/drawing/2014/main" id="{A1ECCBA9-A687-3C4B-3C4F-B5D58C023DFA}"/>
              </a:ext>
            </a:extLst>
          </p:cNvPr>
          <p:cNvSpPr/>
          <p:nvPr/>
        </p:nvSpPr>
        <p:spPr>
          <a:xfrm>
            <a:off x="852488" y="4549756"/>
            <a:ext cx="5013168" cy="1656025"/>
          </a:xfrm>
          <a:prstGeom prst="rect">
            <a:avLst/>
          </a:prstGeom>
          <a:noFill/>
          <a:ln>
            <a:solidFill>
              <a:srgbClr val="017900">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4" name="Rectangle 23">
            <a:extLst>
              <a:ext uri="{FF2B5EF4-FFF2-40B4-BE49-F238E27FC236}">
                <a16:creationId xmlns:a16="http://schemas.microsoft.com/office/drawing/2014/main" id="{2FC17DB9-821E-8077-5F54-BBAA5BD5C630}"/>
              </a:ext>
            </a:extLst>
          </p:cNvPr>
          <p:cNvSpPr/>
          <p:nvPr/>
        </p:nvSpPr>
        <p:spPr>
          <a:xfrm>
            <a:off x="6340632" y="1115281"/>
            <a:ext cx="5013168" cy="1392682"/>
          </a:xfrm>
          <a:prstGeom prst="rect">
            <a:avLst/>
          </a:prstGeom>
          <a:noFill/>
          <a:ln>
            <a:solidFill>
              <a:srgbClr val="FAA303">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26">
            <a:extLst>
              <a:ext uri="{FF2B5EF4-FFF2-40B4-BE49-F238E27FC236}">
                <a16:creationId xmlns:a16="http://schemas.microsoft.com/office/drawing/2014/main" id="{5A8B5506-9AFA-71F7-5998-3A3A4DC1767C}"/>
              </a:ext>
            </a:extLst>
          </p:cNvPr>
          <p:cNvSpPr/>
          <p:nvPr/>
        </p:nvSpPr>
        <p:spPr>
          <a:xfrm>
            <a:off x="6340632" y="2855859"/>
            <a:ext cx="5013168" cy="1392682"/>
          </a:xfrm>
          <a:prstGeom prst="rect">
            <a:avLst/>
          </a:prstGeom>
          <a:noFill/>
          <a:ln>
            <a:solidFill>
              <a:srgbClr val="017900">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Rectangle 29">
            <a:extLst>
              <a:ext uri="{FF2B5EF4-FFF2-40B4-BE49-F238E27FC236}">
                <a16:creationId xmlns:a16="http://schemas.microsoft.com/office/drawing/2014/main" id="{B87E7B00-98E5-CF39-35BE-D4E8E74A51FE}"/>
              </a:ext>
            </a:extLst>
          </p:cNvPr>
          <p:cNvSpPr/>
          <p:nvPr/>
        </p:nvSpPr>
        <p:spPr>
          <a:xfrm>
            <a:off x="6340632" y="4549939"/>
            <a:ext cx="5013168" cy="1392682"/>
          </a:xfrm>
          <a:prstGeom prst="rect">
            <a:avLst/>
          </a:prstGeom>
          <a:noFill/>
          <a:ln>
            <a:solidFill>
              <a:srgbClr val="FAA303">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3" name="Rectangle 32">
            <a:extLst>
              <a:ext uri="{FF2B5EF4-FFF2-40B4-BE49-F238E27FC236}">
                <a16:creationId xmlns:a16="http://schemas.microsoft.com/office/drawing/2014/main" id="{415C0D05-00F9-4F24-603E-FE2F7902C2AF}"/>
              </a:ext>
            </a:extLst>
          </p:cNvPr>
          <p:cNvSpPr/>
          <p:nvPr/>
        </p:nvSpPr>
        <p:spPr>
          <a:xfrm>
            <a:off x="852488" y="1115281"/>
            <a:ext cx="5013168" cy="1392682"/>
          </a:xfrm>
          <a:prstGeom prst="rect">
            <a:avLst/>
          </a:prstGeom>
          <a:noFill/>
          <a:ln>
            <a:solidFill>
              <a:srgbClr val="017900">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4" name="TextBox 33">
            <a:extLst>
              <a:ext uri="{FF2B5EF4-FFF2-40B4-BE49-F238E27FC236}">
                <a16:creationId xmlns:a16="http://schemas.microsoft.com/office/drawing/2014/main" id="{A8DCDC61-10D4-7C97-B519-15E49DBEB257}"/>
              </a:ext>
            </a:extLst>
          </p:cNvPr>
          <p:cNvSpPr txBox="1"/>
          <p:nvPr/>
        </p:nvSpPr>
        <p:spPr>
          <a:xfrm>
            <a:off x="3018793" y="1872047"/>
            <a:ext cx="2807544" cy="568489"/>
          </a:xfrm>
          <a:prstGeom prst="rect">
            <a:avLst/>
          </a:prstGeom>
          <a:noFill/>
        </p:spPr>
        <p:txBody>
          <a:bodyPr wrap="square">
            <a:spAutoFit/>
          </a:bodyPr>
          <a:lstStyle/>
          <a:p>
            <a:pPr algn="just">
              <a:lnSpc>
                <a:spcPct val="114000"/>
              </a:lnSpc>
              <a:spcAft>
                <a:spcPts val="800"/>
              </a:spcAft>
            </a:pPr>
            <a:r>
              <a:rPr kumimoji="0" lang="ro-RO" sz="140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Speaker </a:t>
            </a:r>
            <a:r>
              <a:rPr kumimoji="0" lang="ro-RO"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Peter de Boer, BoD Member &amp; IR Manager</a:t>
            </a:r>
            <a:endPar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3FCC873F-58B3-FE0E-7601-726C0F553A6E}"/>
              </a:ext>
            </a:extLst>
          </p:cNvPr>
          <p:cNvSpPr txBox="1"/>
          <p:nvPr/>
        </p:nvSpPr>
        <p:spPr>
          <a:xfrm>
            <a:off x="3012607" y="1230603"/>
            <a:ext cx="3006254" cy="615553"/>
          </a:xfrm>
          <a:prstGeom prst="rect">
            <a:avLst/>
          </a:prstGeom>
          <a:noFill/>
        </p:spPr>
        <p:txBody>
          <a:bodyPr wrap="square">
            <a:spAutoFit/>
          </a:bodyPr>
          <a:lstStyle/>
          <a:p>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ARIR Forum</a:t>
            </a:r>
            <a:endPar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1FAEE92C-4FFA-CB14-85E8-DEEC66D78AD9}"/>
              </a:ext>
            </a:extLst>
          </p:cNvPr>
          <p:cNvSpPr txBox="1"/>
          <p:nvPr/>
        </p:nvSpPr>
        <p:spPr>
          <a:xfrm>
            <a:off x="880623" y="1263294"/>
            <a:ext cx="2257054" cy="369332"/>
          </a:xfrm>
          <a:prstGeom prst="rect">
            <a:avLst/>
          </a:prstGeom>
          <a:noFill/>
        </p:spPr>
        <p:txBody>
          <a:bodyPr wrap="square">
            <a:spAutoFit/>
          </a:bodyPr>
          <a:lstStyle/>
          <a:p>
            <a:r>
              <a:rPr kumimoji="0" lang="ro-RO" sz="1800" b="1" i="0" u="none" strike="noStrike" kern="1200" cap="none" spc="0" normalizeH="0" baseline="0" noProof="0" dirty="0">
                <a:ln>
                  <a:noFill/>
                </a:ln>
                <a:solidFill>
                  <a:srgbClr val="017900"/>
                </a:solidFill>
                <a:effectLst/>
                <a:uLnTx/>
                <a:uFillTx/>
                <a:latin typeface="Open Sans" panose="020B0606030504020204" pitchFamily="34" charset="0"/>
                <a:ea typeface="Open Sans" panose="020B0606030504020204" pitchFamily="34" charset="0"/>
                <a:cs typeface="Open Sans" panose="020B0606030504020204" pitchFamily="34" charset="0"/>
              </a:rPr>
              <a:t>7th of June</a:t>
            </a:r>
            <a:endParaRPr lang="en-US" dirty="0">
              <a:solidFill>
                <a:srgbClr val="017900"/>
              </a:solidFill>
            </a:endParaRPr>
          </a:p>
        </p:txBody>
      </p:sp>
      <p:sp>
        <p:nvSpPr>
          <p:cNvPr id="40" name="TextBox 39">
            <a:extLst>
              <a:ext uri="{FF2B5EF4-FFF2-40B4-BE49-F238E27FC236}">
                <a16:creationId xmlns:a16="http://schemas.microsoft.com/office/drawing/2014/main" id="{ED58B746-0D58-FE99-A44F-FED50F02F593}"/>
              </a:ext>
            </a:extLst>
          </p:cNvPr>
          <p:cNvSpPr txBox="1"/>
          <p:nvPr/>
        </p:nvSpPr>
        <p:spPr>
          <a:xfrm>
            <a:off x="880623" y="2991733"/>
            <a:ext cx="2257054" cy="369332"/>
          </a:xfrm>
          <a:prstGeom prst="rect">
            <a:avLst/>
          </a:prstGeom>
          <a:noFill/>
        </p:spPr>
        <p:txBody>
          <a:bodyPr wrap="square">
            <a:spAutoFit/>
          </a:bodyPr>
          <a:lstStyle/>
          <a:p>
            <a:r>
              <a:rPr kumimoji="0" lang="ro-RO" sz="1800" b="1" i="0" u="none" strike="noStrike" kern="1200" cap="none" spc="0" normalizeH="0" baseline="0" noProof="0" dirty="0">
                <a:ln>
                  <a:noFill/>
                </a:ln>
                <a:solidFill>
                  <a:srgbClr val="FAA303"/>
                </a:solidFill>
                <a:effectLst/>
                <a:uLnTx/>
                <a:uFillTx/>
                <a:latin typeface="Open Sans" panose="020B0606030504020204" pitchFamily="34" charset="0"/>
                <a:ea typeface="Open Sans" panose="020B0606030504020204" pitchFamily="34" charset="0"/>
                <a:cs typeface="Open Sans" panose="020B0606030504020204" pitchFamily="34" charset="0"/>
              </a:rPr>
              <a:t>12th of June</a:t>
            </a:r>
            <a:endParaRPr lang="en-US" dirty="0">
              <a:solidFill>
                <a:srgbClr val="FAA303"/>
              </a:solidFill>
            </a:endParaRPr>
          </a:p>
        </p:txBody>
      </p:sp>
      <p:sp>
        <p:nvSpPr>
          <p:cNvPr id="42" name="TextBox 41">
            <a:extLst>
              <a:ext uri="{FF2B5EF4-FFF2-40B4-BE49-F238E27FC236}">
                <a16:creationId xmlns:a16="http://schemas.microsoft.com/office/drawing/2014/main" id="{F18F0C0F-4AC4-62F7-2479-8EB3E49B855E}"/>
              </a:ext>
            </a:extLst>
          </p:cNvPr>
          <p:cNvSpPr txBox="1"/>
          <p:nvPr/>
        </p:nvSpPr>
        <p:spPr>
          <a:xfrm>
            <a:off x="852488" y="5106022"/>
            <a:ext cx="2565894" cy="1338828"/>
          </a:xfrm>
          <a:prstGeom prst="rect">
            <a:avLst/>
          </a:prstGeom>
          <a:noFill/>
        </p:spPr>
        <p:txBody>
          <a:bodyPr wrap="square">
            <a:spAutoFit/>
          </a:bodyPr>
          <a:lstStyle/>
          <a:p>
            <a:r>
              <a:rPr lang="ro-RO" sz="16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IR Magazine Europe Awards London </a:t>
            </a:r>
          </a:p>
          <a:p>
            <a:endParaRPr lang="ro-RO" sz="500"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Best retail IR Strategy nomination</a:t>
            </a:r>
            <a:endParaRPr lang="en-US" sz="1400" b="1"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9D80FA47-3DE4-F180-C075-1EE5D260D968}"/>
              </a:ext>
            </a:extLst>
          </p:cNvPr>
          <p:cNvSpPr txBox="1"/>
          <p:nvPr/>
        </p:nvSpPr>
        <p:spPr>
          <a:xfrm>
            <a:off x="838200" y="4699031"/>
            <a:ext cx="2257054" cy="369332"/>
          </a:xfrm>
          <a:prstGeom prst="rect">
            <a:avLst/>
          </a:prstGeom>
          <a:noFill/>
        </p:spPr>
        <p:txBody>
          <a:bodyPr wrap="square">
            <a:spAutoFit/>
          </a:bodyPr>
          <a:lstStyle/>
          <a:p>
            <a:r>
              <a:rPr kumimoji="0" lang="ro-RO" sz="1800" b="1" i="0" u="none" strike="noStrike" kern="1200" cap="none" spc="0" normalizeH="0" baseline="0" noProof="0" dirty="0">
                <a:ln>
                  <a:noFill/>
                </a:ln>
                <a:solidFill>
                  <a:srgbClr val="017900"/>
                </a:solidFill>
                <a:effectLst/>
                <a:uLnTx/>
                <a:uFillTx/>
                <a:latin typeface="Open Sans" panose="020B0606030504020204" pitchFamily="34" charset="0"/>
                <a:ea typeface="Open Sans" panose="020B0606030504020204" pitchFamily="34" charset="0"/>
                <a:cs typeface="Open Sans" panose="020B0606030504020204" pitchFamily="34" charset="0"/>
              </a:rPr>
              <a:t>20th of June</a:t>
            </a:r>
            <a:endParaRPr lang="en-US" dirty="0">
              <a:solidFill>
                <a:srgbClr val="017900"/>
              </a:solidFill>
            </a:endParaRPr>
          </a:p>
        </p:txBody>
      </p:sp>
      <p:sp>
        <p:nvSpPr>
          <p:cNvPr id="44" name="TextBox 43">
            <a:extLst>
              <a:ext uri="{FF2B5EF4-FFF2-40B4-BE49-F238E27FC236}">
                <a16:creationId xmlns:a16="http://schemas.microsoft.com/office/drawing/2014/main" id="{ADDB8CAB-4FC8-CE32-04BF-47EC0FF5CF8B}"/>
              </a:ext>
            </a:extLst>
          </p:cNvPr>
          <p:cNvSpPr txBox="1"/>
          <p:nvPr/>
        </p:nvSpPr>
        <p:spPr>
          <a:xfrm>
            <a:off x="8478802" y="1911889"/>
            <a:ext cx="2807544" cy="568489"/>
          </a:xfrm>
          <a:prstGeom prst="rect">
            <a:avLst/>
          </a:prstGeom>
          <a:noFill/>
        </p:spPr>
        <p:txBody>
          <a:bodyPr wrap="square">
            <a:spAutoFit/>
          </a:bodyPr>
          <a:lstStyle/>
          <a:p>
            <a:pPr algn="just">
              <a:lnSpc>
                <a:spcPct val="114000"/>
              </a:lnSpc>
              <a:spcAft>
                <a:spcPts val="800"/>
              </a:spcAft>
            </a:pPr>
            <a:r>
              <a:rPr kumimoji="0" lang="ro-RO"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DN AGRAR</a:t>
            </a:r>
            <a:r>
              <a:rPr kumimoji="0" lang="ro-RO" sz="140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will publish 2023 ESG Report</a:t>
            </a:r>
            <a:endPar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F0DF15F7-35DF-7645-2A41-B3E1CB9F807E}"/>
              </a:ext>
            </a:extLst>
          </p:cNvPr>
          <p:cNvSpPr txBox="1"/>
          <p:nvPr/>
        </p:nvSpPr>
        <p:spPr>
          <a:xfrm>
            <a:off x="8437866" y="1242814"/>
            <a:ext cx="3006254" cy="584775"/>
          </a:xfrm>
          <a:prstGeom prst="rect">
            <a:avLst/>
          </a:prstGeom>
          <a:noFill/>
        </p:spPr>
        <p:txBody>
          <a:bodyPr wrap="square">
            <a:spAutoFit/>
          </a:bodyPr>
          <a:lstStyle/>
          <a:p>
            <a:r>
              <a:rPr lang="ro-RO" sz="1600" b="1" dirty="0">
                <a:solidFill>
                  <a:srgbClr val="FAA303"/>
                </a:solidFill>
                <a:latin typeface="Open Sans" panose="020B0606030504020204" pitchFamily="34" charset="0"/>
                <a:ea typeface="Open Sans" panose="020B0606030504020204" pitchFamily="34" charset="0"/>
                <a:cs typeface="Open Sans" panose="020B0606030504020204" pitchFamily="34" charset="0"/>
              </a:rPr>
              <a:t>ESG Report</a:t>
            </a:r>
            <a:endParaRPr lang="en-US" sz="1600" b="1" dirty="0">
              <a:solidFill>
                <a:srgbClr val="FAA303"/>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solidFill>
                <a:srgbClr val="FAA30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a:extLst>
              <a:ext uri="{FF2B5EF4-FFF2-40B4-BE49-F238E27FC236}">
                <a16:creationId xmlns:a16="http://schemas.microsoft.com/office/drawing/2014/main" id="{689CD6F9-80DF-2A29-9B62-4D47EECC6DCB}"/>
              </a:ext>
            </a:extLst>
          </p:cNvPr>
          <p:cNvSpPr txBox="1"/>
          <p:nvPr/>
        </p:nvSpPr>
        <p:spPr>
          <a:xfrm>
            <a:off x="6340632" y="1235709"/>
            <a:ext cx="2257054" cy="369332"/>
          </a:xfrm>
          <a:prstGeom prst="rect">
            <a:avLst/>
          </a:prstGeom>
          <a:noFill/>
        </p:spPr>
        <p:txBody>
          <a:bodyPr wrap="square">
            <a:spAutoFit/>
          </a:bodyPr>
          <a:lstStyle/>
          <a:p>
            <a:r>
              <a:rPr kumimoji="0" lang="ro-RO" sz="1800" b="1" i="0" u="none" strike="noStrike" kern="1200" cap="none" spc="0" normalizeH="0" baseline="0" noProof="0" dirty="0">
                <a:ln>
                  <a:noFill/>
                </a:ln>
                <a:solidFill>
                  <a:srgbClr val="FAA303"/>
                </a:solidFill>
                <a:effectLst/>
                <a:uLnTx/>
                <a:uFillTx/>
                <a:latin typeface="Open Sans" panose="020B0606030504020204" pitchFamily="34" charset="0"/>
                <a:ea typeface="Open Sans" panose="020B0606030504020204" pitchFamily="34" charset="0"/>
                <a:cs typeface="Open Sans" panose="020B0606030504020204" pitchFamily="34" charset="0"/>
              </a:rPr>
              <a:t>June/July</a:t>
            </a:r>
            <a:endParaRPr lang="en-US" dirty="0">
              <a:solidFill>
                <a:srgbClr val="FAA303"/>
              </a:solidFill>
            </a:endParaRPr>
          </a:p>
        </p:txBody>
      </p:sp>
      <p:sp>
        <p:nvSpPr>
          <p:cNvPr id="47" name="TextBox 46">
            <a:extLst>
              <a:ext uri="{FF2B5EF4-FFF2-40B4-BE49-F238E27FC236}">
                <a16:creationId xmlns:a16="http://schemas.microsoft.com/office/drawing/2014/main" id="{9D43834B-1ED4-0452-2C05-65598DA16BA6}"/>
              </a:ext>
            </a:extLst>
          </p:cNvPr>
          <p:cNvSpPr txBox="1"/>
          <p:nvPr/>
        </p:nvSpPr>
        <p:spPr>
          <a:xfrm>
            <a:off x="8478802" y="3675415"/>
            <a:ext cx="2807544" cy="568489"/>
          </a:xfrm>
          <a:prstGeom prst="rect">
            <a:avLst/>
          </a:prstGeom>
          <a:noFill/>
        </p:spPr>
        <p:txBody>
          <a:bodyPr wrap="square">
            <a:spAutoFit/>
          </a:bodyPr>
          <a:lstStyle/>
          <a:p>
            <a:pPr algn="just">
              <a:lnSpc>
                <a:spcPct val="114000"/>
              </a:lnSpc>
              <a:spcAft>
                <a:spcPts val="800"/>
              </a:spcAft>
            </a:pPr>
            <a:r>
              <a:rPr kumimoji="0" lang="ro-RO"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DN AGRAR</a:t>
            </a:r>
            <a:r>
              <a:rPr kumimoji="0" lang="ro-RO" sz="140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will publish H1 2024 Report</a:t>
            </a:r>
            <a:endPar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28FD859F-359E-B4D7-A5D2-8E2490F30786}"/>
              </a:ext>
            </a:extLst>
          </p:cNvPr>
          <p:cNvSpPr txBox="1"/>
          <p:nvPr/>
        </p:nvSpPr>
        <p:spPr>
          <a:xfrm>
            <a:off x="8437866" y="3019043"/>
            <a:ext cx="3006254" cy="584775"/>
          </a:xfrm>
          <a:prstGeom prst="rect">
            <a:avLst/>
          </a:prstGeom>
          <a:noFill/>
        </p:spPr>
        <p:txBody>
          <a:bodyPr wrap="square">
            <a:spAutoFit/>
          </a:bodyPr>
          <a:lstStyle/>
          <a:p>
            <a:r>
              <a:rPr lang="ro-RO" sz="16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H1 Report</a:t>
            </a:r>
            <a:endParaRPr lang="en-US" sz="1600"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85FB0AC9-3C3E-70D7-1693-B7BAF1AE1086}"/>
              </a:ext>
            </a:extLst>
          </p:cNvPr>
          <p:cNvSpPr txBox="1"/>
          <p:nvPr/>
        </p:nvSpPr>
        <p:spPr>
          <a:xfrm>
            <a:off x="6340632" y="2999235"/>
            <a:ext cx="2257054" cy="369332"/>
          </a:xfrm>
          <a:prstGeom prst="rect">
            <a:avLst/>
          </a:prstGeom>
          <a:noFill/>
        </p:spPr>
        <p:txBody>
          <a:bodyPr wrap="square">
            <a:spAutoFit/>
          </a:bodyPr>
          <a:lstStyle/>
          <a:p>
            <a:r>
              <a:rPr kumimoji="0" lang="ro-RO" sz="1800" b="1" i="0" u="none" strike="noStrike" kern="1200" cap="none" spc="0" normalizeH="0" baseline="0" noProof="0" dirty="0">
                <a:ln>
                  <a:noFill/>
                </a:ln>
                <a:solidFill>
                  <a:srgbClr val="017900"/>
                </a:solidFill>
                <a:effectLst/>
                <a:uLnTx/>
                <a:uFillTx/>
                <a:latin typeface="Open Sans" panose="020B0606030504020204" pitchFamily="34" charset="0"/>
                <a:ea typeface="Open Sans" panose="020B0606030504020204" pitchFamily="34" charset="0"/>
                <a:cs typeface="Open Sans" panose="020B0606030504020204" pitchFamily="34" charset="0"/>
              </a:rPr>
              <a:t>27th of August</a:t>
            </a:r>
            <a:endParaRPr lang="en-US" dirty="0">
              <a:solidFill>
                <a:srgbClr val="017900"/>
              </a:solidFill>
            </a:endParaRPr>
          </a:p>
        </p:txBody>
      </p:sp>
      <p:sp>
        <p:nvSpPr>
          <p:cNvPr id="50" name="TextBox 49">
            <a:extLst>
              <a:ext uri="{FF2B5EF4-FFF2-40B4-BE49-F238E27FC236}">
                <a16:creationId xmlns:a16="http://schemas.microsoft.com/office/drawing/2014/main" id="{1E9EA813-AC45-FAA9-CFCC-50E46EDCFBE9}"/>
              </a:ext>
            </a:extLst>
          </p:cNvPr>
          <p:cNvSpPr txBox="1"/>
          <p:nvPr/>
        </p:nvSpPr>
        <p:spPr>
          <a:xfrm>
            <a:off x="8478802" y="5159112"/>
            <a:ext cx="2807544" cy="814069"/>
          </a:xfrm>
          <a:prstGeom prst="rect">
            <a:avLst/>
          </a:prstGeom>
          <a:noFill/>
        </p:spPr>
        <p:txBody>
          <a:bodyPr wrap="square">
            <a:spAutoFit/>
          </a:bodyPr>
          <a:lstStyle/>
          <a:p>
            <a:pPr algn="just">
              <a:lnSpc>
                <a:spcPct val="114000"/>
              </a:lnSpc>
              <a:spcAft>
                <a:spcPts val="800"/>
              </a:spcAft>
            </a:pPr>
            <a:r>
              <a:rPr kumimoji="0" lang="ro-RO"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DN AGRAR</a:t>
            </a:r>
            <a:r>
              <a:rPr kumimoji="0" lang="ro-RO" sz="140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will organize the teleconference for presenting H1 2024 results</a:t>
            </a:r>
            <a:endPar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6C0BA824-D4D2-D42C-65D8-8F96901D6E0D}"/>
              </a:ext>
            </a:extLst>
          </p:cNvPr>
          <p:cNvSpPr txBox="1"/>
          <p:nvPr/>
        </p:nvSpPr>
        <p:spPr>
          <a:xfrm>
            <a:off x="8437866" y="4735219"/>
            <a:ext cx="3006254" cy="584775"/>
          </a:xfrm>
          <a:prstGeom prst="rect">
            <a:avLst/>
          </a:prstGeom>
          <a:noFill/>
        </p:spPr>
        <p:txBody>
          <a:bodyPr wrap="square">
            <a:spAutoFit/>
          </a:bodyPr>
          <a:lstStyle/>
          <a:p>
            <a:r>
              <a:rPr lang="ro-RO" sz="1600" b="1" dirty="0">
                <a:solidFill>
                  <a:srgbClr val="FAA303"/>
                </a:solidFill>
                <a:latin typeface="Open Sans" panose="020B0606030504020204" pitchFamily="34" charset="0"/>
                <a:ea typeface="Open Sans" panose="020B0606030504020204" pitchFamily="34" charset="0"/>
                <a:cs typeface="Open Sans" panose="020B0606030504020204" pitchFamily="34" charset="0"/>
              </a:rPr>
              <a:t>Teleconference H1 2024</a:t>
            </a:r>
            <a:endParaRPr lang="en-US" sz="1600" b="1" dirty="0">
              <a:solidFill>
                <a:srgbClr val="FAA303"/>
              </a:solidFill>
              <a:latin typeface="Open Sans" panose="020B0606030504020204" pitchFamily="34" charset="0"/>
              <a:ea typeface="Open Sans" panose="020B0606030504020204" pitchFamily="34" charset="0"/>
              <a:cs typeface="Open Sans" panose="020B0606030504020204" pitchFamily="34" charset="0"/>
            </a:endParaRPr>
          </a:p>
          <a:p>
            <a:endParaRPr lang="en-US" sz="1600" b="1" dirty="0">
              <a:solidFill>
                <a:srgbClr val="FAA30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5A2C8017-24BE-DACA-0EB4-D677557D4180}"/>
              </a:ext>
            </a:extLst>
          </p:cNvPr>
          <p:cNvSpPr txBox="1"/>
          <p:nvPr/>
        </p:nvSpPr>
        <p:spPr>
          <a:xfrm>
            <a:off x="6353546" y="4693133"/>
            <a:ext cx="2257054"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29</a:t>
            </a:r>
            <a:r>
              <a:rPr kumimoji="0" lang="ro-RO" sz="1800" b="1" i="0" u="none" strike="noStrike" kern="1200" cap="none" spc="0" normalizeH="0" baseline="0" noProof="0" dirty="0">
                <a:ln>
                  <a:noFill/>
                </a:ln>
                <a:solidFill>
                  <a:srgbClr val="FAA303"/>
                </a:solidFill>
                <a:effectLst/>
                <a:uLnTx/>
                <a:uFillTx/>
                <a:latin typeface="Open Sans" panose="020B0606030504020204" pitchFamily="34" charset="0"/>
                <a:ea typeface="Open Sans" panose="020B0606030504020204" pitchFamily="34" charset="0"/>
                <a:cs typeface="Open Sans" panose="020B0606030504020204" pitchFamily="34" charset="0"/>
              </a:rPr>
              <a:t>th of August</a:t>
            </a:r>
            <a:endParaRPr lang="en-US" dirty="0">
              <a:solidFill>
                <a:srgbClr val="FAA303"/>
              </a:solidFill>
            </a:endParaRPr>
          </a:p>
        </p:txBody>
      </p:sp>
      <p:sp>
        <p:nvSpPr>
          <p:cNvPr id="53" name="TextBox 52">
            <a:extLst>
              <a:ext uri="{FF2B5EF4-FFF2-40B4-BE49-F238E27FC236}">
                <a16:creationId xmlns:a16="http://schemas.microsoft.com/office/drawing/2014/main" id="{1F0E5EA2-E425-C734-E504-1E3330FCB05C}"/>
              </a:ext>
            </a:extLst>
          </p:cNvPr>
          <p:cNvSpPr txBox="1"/>
          <p:nvPr/>
        </p:nvSpPr>
        <p:spPr>
          <a:xfrm>
            <a:off x="3018793" y="3646827"/>
            <a:ext cx="2807544" cy="568489"/>
          </a:xfrm>
          <a:prstGeom prst="rect">
            <a:avLst/>
          </a:prstGeom>
          <a:noFill/>
        </p:spPr>
        <p:txBody>
          <a:bodyPr wrap="square">
            <a:spAutoFit/>
          </a:bodyPr>
          <a:lstStyle/>
          <a:p>
            <a:pPr algn="just">
              <a:lnSpc>
                <a:spcPct val="114000"/>
              </a:lnSpc>
              <a:spcAft>
                <a:spcPts val="800"/>
              </a:spcAft>
            </a:pPr>
            <a:r>
              <a:rPr kumimoji="0" lang="ro-RO" sz="140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Speaker </a:t>
            </a:r>
            <a:r>
              <a:rPr kumimoji="0" lang="ro-RO"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Peter de Boer, BoD Member &amp; IR Manager</a:t>
            </a:r>
            <a:endPar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80271F23-02F1-AC2C-A414-C6573B97671B}"/>
              </a:ext>
            </a:extLst>
          </p:cNvPr>
          <p:cNvSpPr txBox="1"/>
          <p:nvPr/>
        </p:nvSpPr>
        <p:spPr>
          <a:xfrm>
            <a:off x="3012607" y="2929510"/>
            <a:ext cx="3006254" cy="646331"/>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Quarterly Report by Tradeville</a:t>
            </a:r>
            <a:endParaRPr lang="en-US" sz="1600" b="1" dirty="0">
              <a:solidFill>
                <a:srgbClr val="FAA30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7" name="Picture 56">
            <a:extLst>
              <a:ext uri="{FF2B5EF4-FFF2-40B4-BE49-F238E27FC236}">
                <a16:creationId xmlns:a16="http://schemas.microsoft.com/office/drawing/2014/main" id="{862F3A15-A297-A6A7-F81A-CE9232BA0DCC}"/>
              </a:ext>
            </a:extLst>
          </p:cNvPr>
          <p:cNvPicPr>
            <a:picLocks noChangeAspect="1"/>
          </p:cNvPicPr>
          <p:nvPr/>
        </p:nvPicPr>
        <p:blipFill rotWithShape="1">
          <a:blip r:embed="rId3"/>
          <a:srcRect r="56421"/>
          <a:stretch/>
        </p:blipFill>
        <p:spPr>
          <a:xfrm>
            <a:off x="3510047" y="4720859"/>
            <a:ext cx="1594149" cy="1305107"/>
          </a:xfrm>
          <a:prstGeom prst="rect">
            <a:avLst/>
          </a:prstGeom>
        </p:spPr>
      </p:pic>
      <p:pic>
        <p:nvPicPr>
          <p:cNvPr id="58" name="Picture 57">
            <a:extLst>
              <a:ext uri="{FF2B5EF4-FFF2-40B4-BE49-F238E27FC236}">
                <a16:creationId xmlns:a16="http://schemas.microsoft.com/office/drawing/2014/main" id="{39DBA4B8-2FDF-0F4B-8BE7-4B5F6C701714}"/>
              </a:ext>
            </a:extLst>
          </p:cNvPr>
          <p:cNvPicPr>
            <a:picLocks noChangeAspect="1"/>
          </p:cNvPicPr>
          <p:nvPr/>
        </p:nvPicPr>
        <p:blipFill rotWithShape="1">
          <a:blip r:embed="rId3"/>
          <a:srcRect l="77693"/>
          <a:stretch/>
        </p:blipFill>
        <p:spPr>
          <a:xfrm>
            <a:off x="5019675" y="4716471"/>
            <a:ext cx="816029" cy="1305107"/>
          </a:xfrm>
          <a:prstGeom prst="rect">
            <a:avLst/>
          </a:prstGeom>
        </p:spPr>
      </p:pic>
    </p:spTree>
    <p:extLst>
      <p:ext uri="{BB962C8B-B14F-4D97-AF65-F5344CB8AC3E}">
        <p14:creationId xmlns:p14="http://schemas.microsoft.com/office/powerpoint/2010/main" val="163092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trips of candy">
            <a:extLst>
              <a:ext uri="{FF2B5EF4-FFF2-40B4-BE49-F238E27FC236}">
                <a16:creationId xmlns:a16="http://schemas.microsoft.com/office/drawing/2014/main" id="{08C2314C-25C0-833F-AF57-DE3E1A34A607}"/>
              </a:ext>
            </a:extLst>
          </p:cNvPr>
          <p:cNvPicPr>
            <a:picLocks noChangeAspect="1"/>
          </p:cNvPicPr>
          <p:nvPr/>
        </p:nvPicPr>
        <p:blipFill>
          <a:blip r:embed="rId2">
            <a:alphaModFix amt="35000"/>
          </a:blip>
          <a:stretch>
            <a:fillRect/>
          </a:stretch>
        </p:blipFill>
        <p:spPr>
          <a:xfrm>
            <a:off x="-1" y="0"/>
            <a:ext cx="12192001" cy="6858000"/>
          </a:xfrm>
          <a:prstGeom prst="rect">
            <a:avLst/>
          </a:prstGeom>
        </p:spPr>
      </p:pic>
      <p:sp>
        <p:nvSpPr>
          <p:cNvPr id="4" name="Title 1">
            <a:extLst>
              <a:ext uri="{FF2B5EF4-FFF2-40B4-BE49-F238E27FC236}">
                <a16:creationId xmlns:a16="http://schemas.microsoft.com/office/drawing/2014/main" id="{0EC6B114-5FF8-4626-FCFE-2E65946E563C}"/>
              </a:ext>
            </a:extLst>
          </p:cNvPr>
          <p:cNvSpPr txBox="1">
            <a:spLocks/>
          </p:cNvSpPr>
          <p:nvPr/>
        </p:nvSpPr>
        <p:spPr>
          <a:xfrm>
            <a:off x="2818727" y="4678138"/>
            <a:ext cx="5698620" cy="5315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1600">
                <a:solidFill>
                  <a:srgbClr val="3C424F"/>
                </a:solidFill>
                <a:latin typeface="Open Sans" panose="020B0606030504020204" pitchFamily="34" charset="0"/>
                <a:ea typeface="Open Sans" panose="020B0606030504020204" pitchFamily="34" charset="0"/>
                <a:cs typeface="Open Sans" panose="020B0606030504020204" pitchFamily="34" charset="0"/>
              </a:rPr>
              <a:t>CONTACT INVESTOR RELATIONS</a:t>
            </a:r>
            <a:endParaRPr lang="ro-RO" sz="16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ubtitle 2">
            <a:extLst>
              <a:ext uri="{FF2B5EF4-FFF2-40B4-BE49-F238E27FC236}">
                <a16:creationId xmlns:a16="http://schemas.microsoft.com/office/drawing/2014/main" id="{01AF1563-DEE5-730D-A508-23D085E2D47B}"/>
              </a:ext>
            </a:extLst>
          </p:cNvPr>
          <p:cNvSpPr txBox="1">
            <a:spLocks/>
          </p:cNvSpPr>
          <p:nvPr/>
        </p:nvSpPr>
        <p:spPr>
          <a:xfrm>
            <a:off x="3502674" y="5358329"/>
            <a:ext cx="4330726" cy="1208141"/>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a:solidFill>
                  <a:srgbClr val="3C424F"/>
                </a:solidFill>
                <a:effectLst/>
                <a:latin typeface="Open Sans" panose="020B0606030504020204" pitchFamily="34" charset="0"/>
                <a:ea typeface="Open Sans" panose="020B0606030504020204" pitchFamily="34" charset="0"/>
                <a:cs typeface="Open Sans" panose="020B0606030504020204" pitchFamily="34" charset="0"/>
              </a:rPr>
              <a:t>Peter de Boer, </a:t>
            </a:r>
          </a:p>
          <a:p>
            <a:pPr>
              <a:lnSpc>
                <a:spcPct val="120000"/>
              </a:lnSpc>
            </a:pPr>
            <a:r>
              <a:rPr lang="en-GB" sz="2100">
                <a:solidFill>
                  <a:srgbClr val="6A7D93"/>
                </a:solidFill>
                <a:latin typeface="Open Sans" panose="020B0606030504020204" pitchFamily="34" charset="0"/>
                <a:ea typeface="Open Sans" panose="020B0606030504020204" pitchFamily="34" charset="0"/>
                <a:cs typeface="Open Sans" panose="020B0606030504020204" pitchFamily="34" charset="0"/>
              </a:rPr>
              <a:t>BoD Member &amp; Investor </a:t>
            </a:r>
            <a:r>
              <a:rPr lang="en-GB" sz="2100" b="0">
                <a:solidFill>
                  <a:srgbClr val="6A7D93"/>
                </a:solidFill>
                <a:effectLst/>
                <a:latin typeface="Open Sans" panose="020B0606030504020204" pitchFamily="34" charset="0"/>
                <a:ea typeface="Open Sans" panose="020B0606030504020204" pitchFamily="34" charset="0"/>
                <a:cs typeface="Open Sans" panose="020B0606030504020204" pitchFamily="34" charset="0"/>
              </a:rPr>
              <a:t>Relations Manager</a:t>
            </a:r>
            <a:endParaRPr lang="en-GB" sz="2100">
              <a:solidFill>
                <a:srgbClr val="6A7D93"/>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100">
                <a:solidFill>
                  <a:srgbClr val="FAA303"/>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investors@dn-agrar.eu</a:t>
            </a:r>
            <a:r>
              <a:rPr lang="en-GB" sz="2100">
                <a:solidFill>
                  <a:srgbClr val="FAA303"/>
                </a:solidFill>
                <a:effectLst/>
                <a:latin typeface="Open Sans" panose="020B0606030504020204" pitchFamily="34" charset="0"/>
                <a:ea typeface="Open Sans" panose="020B0606030504020204" pitchFamily="34" charset="0"/>
                <a:cs typeface="Open Sans" panose="020B0606030504020204" pitchFamily="34" charset="0"/>
              </a:rPr>
              <a:t> </a:t>
            </a:r>
            <a:r>
              <a:rPr lang="en-GB" sz="210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+40 258 818114</a:t>
            </a:r>
          </a:p>
          <a:p>
            <a:pPr algn="l"/>
            <a:endParaRPr lang="ro-RO">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E2930585-1123-F69A-E46C-B5BE11AA0CFF}"/>
              </a:ext>
            </a:extLst>
          </p:cNvPr>
          <p:cNvPicPr>
            <a:picLocks noChangeAspect="1"/>
          </p:cNvPicPr>
          <p:nvPr/>
        </p:nvPicPr>
        <p:blipFill>
          <a:blip r:embed="rId4"/>
          <a:stretch>
            <a:fillRect/>
          </a:stretch>
        </p:blipFill>
        <p:spPr>
          <a:xfrm>
            <a:off x="6638264" y="483136"/>
            <a:ext cx="5390079" cy="5390079"/>
          </a:xfrm>
          <a:prstGeom prst="rect">
            <a:avLst/>
          </a:prstGeom>
        </p:spPr>
      </p:pic>
      <p:sp>
        <p:nvSpPr>
          <p:cNvPr id="16" name="Slide Number Placeholder 15">
            <a:extLst>
              <a:ext uri="{FF2B5EF4-FFF2-40B4-BE49-F238E27FC236}">
                <a16:creationId xmlns:a16="http://schemas.microsoft.com/office/drawing/2014/main" id="{3A45CFA4-2D38-7BB9-0557-483CAC7251B6}"/>
              </a:ext>
            </a:extLst>
          </p:cNvPr>
          <p:cNvSpPr>
            <a:spLocks noGrp="1"/>
          </p:cNvSpPr>
          <p:nvPr>
            <p:ph type="sldNum" sz="quarter" idx="12"/>
          </p:nvPr>
        </p:nvSpPr>
        <p:spPr/>
        <p:txBody>
          <a:bodyPr/>
          <a:lstStyle/>
          <a:p>
            <a:fld id="{109FEF71-21C0-0D4A-A648-3BAF92E3EBF2}" type="slidenum">
              <a:rPr lang="ro-RO" smtClean="0"/>
              <a:t>27</a:t>
            </a:fld>
            <a:endParaRPr lang="ro-RO"/>
          </a:p>
        </p:txBody>
      </p:sp>
    </p:spTree>
    <p:extLst>
      <p:ext uri="{BB962C8B-B14F-4D97-AF65-F5344CB8AC3E}">
        <p14:creationId xmlns:p14="http://schemas.microsoft.com/office/powerpoint/2010/main" val="3521239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28</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055733" y="420564"/>
            <a:ext cx="10298067"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QUESTIONS</a:t>
            </a:r>
          </a:p>
        </p:txBody>
      </p:sp>
      <p:sp>
        <p:nvSpPr>
          <p:cNvPr id="6" name="Rectangle: Rounded Corners 5">
            <a:extLst>
              <a:ext uri="{FF2B5EF4-FFF2-40B4-BE49-F238E27FC236}">
                <a16:creationId xmlns:a16="http://schemas.microsoft.com/office/drawing/2014/main" id="{39078379-E801-4A44-A755-8A1AA4F362FB}"/>
              </a:ext>
            </a:extLst>
          </p:cNvPr>
          <p:cNvSpPr/>
          <p:nvPr/>
        </p:nvSpPr>
        <p:spPr>
          <a:xfrm>
            <a:off x="3955106" y="5440212"/>
            <a:ext cx="1607230" cy="206034"/>
          </a:xfrm>
          <a:prstGeom prst="roundRect">
            <a:avLst>
              <a:gd name="adj" fmla="val 15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4041C0-C882-636F-1226-9FF27355318F}"/>
              </a:ext>
            </a:extLst>
          </p:cNvPr>
          <p:cNvSpPr txBox="1"/>
          <p:nvPr/>
        </p:nvSpPr>
        <p:spPr>
          <a:xfrm>
            <a:off x="1243036" y="980597"/>
            <a:ext cx="9503995" cy="3612720"/>
          </a:xfrm>
          <a:prstGeom prst="rect">
            <a:avLst/>
          </a:prstGeom>
          <a:noFill/>
        </p:spPr>
        <p:txBody>
          <a:bodyPr wrap="square" lIns="91440" tIns="45720" rIns="91440" bIns="45720" anchor="t">
            <a:spAutoFit/>
          </a:bodyPr>
          <a:lstStyle/>
          <a:p>
            <a:pPr marL="342900" indent="-342900" algn="just">
              <a:lnSpc>
                <a:spcPct val="150000"/>
              </a:lnSpc>
              <a:buClr>
                <a:srgbClr val="017900"/>
              </a:buClr>
              <a:buFont typeface="+mj-lt"/>
              <a:buAutoNum type="arabicPeriod"/>
            </a:pPr>
            <a:r>
              <a:rPr lang="en-GB" sz="1400" dirty="0">
                <a:solidFill>
                  <a:srgbClr val="3C424F"/>
                </a:solidFill>
                <a:latin typeface="Open Sans"/>
                <a:ea typeface="Open Sans"/>
                <a:cs typeface="Open Sans"/>
              </a:rPr>
              <a:t>When you estimate you will give dividends to the shareholders?</a:t>
            </a:r>
            <a:endParaRPr lang="en-US" sz="1400" dirty="0">
              <a:solidFill>
                <a:srgbClr val="3C424F"/>
              </a:solidFill>
              <a:latin typeface="Open Sans"/>
              <a:ea typeface="Open Sans"/>
              <a:cs typeface="Open Sans"/>
            </a:endParaRPr>
          </a:p>
          <a:p>
            <a:pPr marL="342900" indent="-342900" algn="just">
              <a:lnSpc>
                <a:spcPct val="150000"/>
              </a:lnSpc>
              <a:buClr>
                <a:srgbClr val="017900"/>
              </a:buClr>
              <a:buFont typeface="+mj-lt"/>
              <a:buAutoNum type="arabicPeriod"/>
            </a:pPr>
            <a:r>
              <a:rPr lang="en-GB" sz="1400" dirty="0">
                <a:solidFill>
                  <a:srgbClr val="3C424F"/>
                </a:solidFill>
                <a:latin typeface="Open Sans"/>
                <a:ea typeface="Open Sans"/>
                <a:cs typeface="Open Sans"/>
              </a:rPr>
              <a:t>I am interested to find out more about the status of implementation of the strategic initiatives.</a:t>
            </a:r>
          </a:p>
          <a:p>
            <a:pPr marL="342900" indent="-342900" algn="just">
              <a:lnSpc>
                <a:spcPct val="150000"/>
              </a:lnSpc>
              <a:buClr>
                <a:srgbClr val="017900"/>
              </a:buClr>
              <a:buFont typeface="+mj-lt"/>
              <a:buAutoNum type="arabicPeriod"/>
            </a:pPr>
            <a:r>
              <a:rPr lang="en-US" sz="1400" dirty="0">
                <a:solidFill>
                  <a:srgbClr val="3C424F"/>
                </a:solidFill>
                <a:latin typeface="Open Sans"/>
                <a:ea typeface="Open Sans"/>
                <a:cs typeface="Open Sans"/>
              </a:rPr>
              <a:t>Milk prices started growing again in April, and it looks that at least for Q2, the prices are 9-10% higher than Q2 last year. If the price trend stays the same, can the budget be exceeded?</a:t>
            </a:r>
          </a:p>
          <a:p>
            <a:pPr marL="342900" indent="-342900" algn="just">
              <a:lnSpc>
                <a:spcPct val="150000"/>
              </a:lnSpc>
              <a:buClr>
                <a:srgbClr val="017900"/>
              </a:buClr>
              <a:buFont typeface="+mj-lt"/>
              <a:buAutoNum type="arabicPeriod"/>
            </a:pPr>
            <a:r>
              <a:rPr lang="en-US" sz="1400" dirty="0">
                <a:solidFill>
                  <a:srgbClr val="3C424F"/>
                </a:solidFill>
                <a:latin typeface="Open Sans"/>
                <a:ea typeface="Open Sans"/>
                <a:cs typeface="Open Sans"/>
              </a:rPr>
              <a:t>Grain prices are increasing 15-20% in 2 months. What is the net impact for DN </a:t>
            </a:r>
            <a:r>
              <a:rPr lang="en-US" sz="1400" dirty="0" err="1">
                <a:solidFill>
                  <a:srgbClr val="3C424F"/>
                </a:solidFill>
                <a:latin typeface="Open Sans"/>
                <a:ea typeface="Open Sans"/>
                <a:cs typeface="Open Sans"/>
              </a:rPr>
              <a:t>Agrar</a:t>
            </a:r>
            <a:r>
              <a:rPr lang="en-US" sz="1400" dirty="0">
                <a:solidFill>
                  <a:srgbClr val="3C424F"/>
                </a:solidFill>
                <a:latin typeface="Open Sans"/>
                <a:ea typeface="Open Sans"/>
                <a:cs typeface="Open Sans"/>
              </a:rPr>
              <a:t>, and how does the productivity forecast look for DN </a:t>
            </a:r>
            <a:r>
              <a:rPr lang="en-US" sz="1400" dirty="0" err="1">
                <a:solidFill>
                  <a:srgbClr val="3C424F"/>
                </a:solidFill>
                <a:latin typeface="Open Sans"/>
                <a:ea typeface="Open Sans"/>
                <a:cs typeface="Open Sans"/>
              </a:rPr>
              <a:t>Agrar</a:t>
            </a:r>
            <a:r>
              <a:rPr lang="en-US" sz="1400" dirty="0">
                <a:solidFill>
                  <a:srgbClr val="3C424F"/>
                </a:solidFill>
                <a:latin typeface="Open Sans"/>
                <a:ea typeface="Open Sans"/>
                <a:cs typeface="Open Sans"/>
              </a:rPr>
              <a:t> farm at the moment?</a:t>
            </a:r>
          </a:p>
          <a:p>
            <a:pPr marL="342900" indent="-342900" algn="just">
              <a:lnSpc>
                <a:spcPct val="150000"/>
              </a:lnSpc>
              <a:buClr>
                <a:srgbClr val="017900"/>
              </a:buClr>
              <a:buFont typeface="+mj-lt"/>
              <a:buAutoNum type="arabicPeriod"/>
            </a:pPr>
            <a:r>
              <a:rPr lang="en-US" sz="1400" dirty="0">
                <a:solidFill>
                  <a:srgbClr val="3C424F"/>
                </a:solidFill>
                <a:latin typeface="Open Sans"/>
                <a:ea typeface="Open Sans"/>
                <a:cs typeface="Open Sans"/>
              </a:rPr>
              <a:t>What are the management costs of </a:t>
            </a:r>
            <a:r>
              <a:rPr lang="en-US" sz="1400" dirty="0" err="1">
                <a:solidFill>
                  <a:srgbClr val="3C424F"/>
                </a:solidFill>
                <a:latin typeface="Open Sans"/>
                <a:ea typeface="Open Sans"/>
                <a:cs typeface="Open Sans"/>
              </a:rPr>
              <a:t>approx</a:t>
            </a:r>
            <a:r>
              <a:rPr lang="en-US" sz="1400" dirty="0">
                <a:solidFill>
                  <a:srgbClr val="3C424F"/>
                </a:solidFill>
                <a:latin typeface="Open Sans"/>
                <a:ea typeface="Open Sans"/>
                <a:cs typeface="Open Sans"/>
              </a:rPr>
              <a:t> 153 k </a:t>
            </a:r>
            <a:r>
              <a:rPr lang="en-US" sz="1400" dirty="0" err="1">
                <a:solidFill>
                  <a:srgbClr val="3C424F"/>
                </a:solidFill>
                <a:latin typeface="Open Sans"/>
                <a:ea typeface="Open Sans"/>
                <a:cs typeface="Open Sans"/>
              </a:rPr>
              <a:t>eur</a:t>
            </a:r>
            <a:r>
              <a:rPr lang="en-US" sz="1400" dirty="0">
                <a:solidFill>
                  <a:srgbClr val="3C424F"/>
                </a:solidFill>
                <a:latin typeface="Open Sans"/>
                <a:ea typeface="Open Sans"/>
                <a:cs typeface="Open Sans"/>
              </a:rPr>
              <a:t>? </a:t>
            </a:r>
          </a:p>
          <a:p>
            <a:pPr marL="342900" indent="-342900" algn="just">
              <a:lnSpc>
                <a:spcPct val="150000"/>
              </a:lnSpc>
              <a:buClr>
                <a:srgbClr val="017900"/>
              </a:buClr>
              <a:buFont typeface="+mj-lt"/>
              <a:buAutoNum type="arabicPeriod"/>
            </a:pPr>
            <a:r>
              <a:rPr lang="en-US" sz="1400" dirty="0">
                <a:solidFill>
                  <a:srgbClr val="3C424F"/>
                </a:solidFill>
                <a:latin typeface="Open Sans"/>
                <a:ea typeface="Open Sans"/>
                <a:cs typeface="Open Sans"/>
              </a:rPr>
              <a:t>Any news on potential acquisition of other farms this year?</a:t>
            </a:r>
          </a:p>
          <a:p>
            <a:pPr marL="342900" indent="-342900" algn="just">
              <a:lnSpc>
                <a:spcPct val="150000"/>
              </a:lnSpc>
              <a:buClr>
                <a:srgbClr val="017900"/>
              </a:buClr>
              <a:buFont typeface="+mj-lt"/>
              <a:buAutoNum type="arabicPeriod"/>
            </a:pPr>
            <a:r>
              <a:rPr lang="en-US" sz="1400" dirty="0">
                <a:solidFill>
                  <a:srgbClr val="3C424F"/>
                </a:solidFill>
                <a:latin typeface="Open Sans"/>
                <a:ea typeface="Open Sans"/>
                <a:cs typeface="Open Sans"/>
              </a:rPr>
              <a:t>Compost factory: if operational from September this year, how will it contribute to the business in Q4 this year? Some numbers to share?</a:t>
            </a:r>
          </a:p>
          <a:p>
            <a:pPr marL="342900" indent="-342900" algn="just">
              <a:lnSpc>
                <a:spcPct val="150000"/>
              </a:lnSpc>
              <a:buClr>
                <a:srgbClr val="017900"/>
              </a:buClr>
              <a:buFont typeface="+mj-lt"/>
              <a:buAutoNum type="arabicPeriod"/>
            </a:pPr>
            <a:endParaRPr lang="en-US" sz="1400" dirty="0">
              <a:solidFill>
                <a:srgbClr val="3C424F"/>
              </a:solidFill>
              <a:latin typeface="Open Sans"/>
              <a:ea typeface="Open Sans"/>
              <a:cs typeface="Open Sans"/>
            </a:endParaRPr>
          </a:p>
        </p:txBody>
      </p:sp>
    </p:spTree>
    <p:extLst>
      <p:ext uri="{BB962C8B-B14F-4D97-AF65-F5344CB8AC3E}">
        <p14:creationId xmlns:p14="http://schemas.microsoft.com/office/powerpoint/2010/main" val="2403275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3</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10" name="TextBox 9">
            <a:extLst>
              <a:ext uri="{FF2B5EF4-FFF2-40B4-BE49-F238E27FC236}">
                <a16:creationId xmlns:a16="http://schemas.microsoft.com/office/drawing/2014/main" id="{9600EDE0-0A3E-F780-3424-6DD1726D18B3}"/>
              </a:ext>
            </a:extLst>
          </p:cNvPr>
          <p:cNvSpPr txBox="1"/>
          <p:nvPr/>
        </p:nvSpPr>
        <p:spPr>
          <a:xfrm>
            <a:off x="1211579" y="420564"/>
            <a:ext cx="6159891"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DN AGRAR INVESTMENT PROPOSITION</a:t>
            </a:r>
          </a:p>
        </p:txBody>
      </p:sp>
      <p:sp>
        <p:nvSpPr>
          <p:cNvPr id="8" name="Rectangle 7">
            <a:extLst>
              <a:ext uri="{FF2B5EF4-FFF2-40B4-BE49-F238E27FC236}">
                <a16:creationId xmlns:a16="http://schemas.microsoft.com/office/drawing/2014/main" id="{43713159-4CFB-2514-9C19-E82485E9F54C}"/>
              </a:ext>
            </a:extLst>
          </p:cNvPr>
          <p:cNvSpPr/>
          <p:nvPr/>
        </p:nvSpPr>
        <p:spPr>
          <a:xfrm>
            <a:off x="6522339" y="1197789"/>
            <a:ext cx="5013168" cy="1392682"/>
          </a:xfrm>
          <a:prstGeom prst="rect">
            <a:avLst/>
          </a:prstGeom>
          <a:noFill/>
          <a:ln>
            <a:solidFill>
              <a:srgbClr val="017900">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5" name="Rectangle 34">
            <a:extLst>
              <a:ext uri="{FF2B5EF4-FFF2-40B4-BE49-F238E27FC236}">
                <a16:creationId xmlns:a16="http://schemas.microsoft.com/office/drawing/2014/main" id="{7ECFD563-509D-FE7D-F5F9-3D7AE7416123}"/>
              </a:ext>
            </a:extLst>
          </p:cNvPr>
          <p:cNvSpPr/>
          <p:nvPr/>
        </p:nvSpPr>
        <p:spPr>
          <a:xfrm>
            <a:off x="6550474" y="2755707"/>
            <a:ext cx="4985033" cy="1268775"/>
          </a:xfrm>
          <a:prstGeom prst="rect">
            <a:avLst/>
          </a:prstGeom>
          <a:noFill/>
          <a:ln>
            <a:solidFill>
              <a:srgbClr val="FAA303">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TextBox 35">
            <a:extLst>
              <a:ext uri="{FF2B5EF4-FFF2-40B4-BE49-F238E27FC236}">
                <a16:creationId xmlns:a16="http://schemas.microsoft.com/office/drawing/2014/main" id="{3B8719FB-FAD3-2618-D555-8AE6606939D0}"/>
              </a:ext>
            </a:extLst>
          </p:cNvPr>
          <p:cNvSpPr txBox="1"/>
          <p:nvPr/>
        </p:nvSpPr>
        <p:spPr>
          <a:xfrm>
            <a:off x="7990449" y="2761856"/>
            <a:ext cx="3427031" cy="1315553"/>
          </a:xfrm>
          <a:prstGeom prst="rect">
            <a:avLst/>
          </a:prstGeom>
          <a:noFill/>
        </p:spPr>
        <p:txBody>
          <a:bodyPr wrap="square">
            <a:spAutoFit/>
          </a:bodyPr>
          <a:lstStyle>
            <a:defPPr>
              <a:defRPr lang="en-RO"/>
            </a:defPPr>
            <a:lvl1pPr algn="ctr">
              <a:lnSpc>
                <a:spcPct val="115000"/>
              </a:lnSpc>
              <a:spcAft>
                <a:spcPts val="800"/>
              </a:spcAft>
              <a:defRPr sz="1400">
                <a:latin typeface="Open Sans" panose="020B0606030504020204" pitchFamily="34" charset="0"/>
                <a:ea typeface="Open Sans" panose="020B0606030504020204" pitchFamily="34" charset="0"/>
                <a:cs typeface="Open Sans" panose="020B0606030504020204" pitchFamily="34" charset="0"/>
              </a:defRPr>
            </a:lvl1pPr>
          </a:lstStyle>
          <a:p>
            <a:pPr algn="just"/>
            <a:r>
              <a:rPr lang="en-US">
                <a:solidFill>
                  <a:srgbClr val="3C424F"/>
                </a:solidFill>
              </a:rPr>
              <a:t>Focus </a:t>
            </a:r>
            <a:r>
              <a:rPr lang="en-US" b="1">
                <a:solidFill>
                  <a:srgbClr val="3C424F"/>
                </a:solidFill>
              </a:rPr>
              <a:t>on sustainable, regenerative agriculture practices </a:t>
            </a:r>
            <a:r>
              <a:rPr lang="en-US">
                <a:solidFill>
                  <a:srgbClr val="3C424F"/>
                </a:solidFill>
              </a:rPr>
              <a:t>that maximize productivity, reduce environmental impact, and ensure long-term profitability.</a:t>
            </a:r>
            <a:endParaRPr lang="ro-RO">
              <a:solidFill>
                <a:srgbClr val="3C424F"/>
              </a:solidFill>
            </a:endParaRPr>
          </a:p>
        </p:txBody>
      </p:sp>
      <p:sp>
        <p:nvSpPr>
          <p:cNvPr id="11" name="TextBox 10">
            <a:extLst>
              <a:ext uri="{FF2B5EF4-FFF2-40B4-BE49-F238E27FC236}">
                <a16:creationId xmlns:a16="http://schemas.microsoft.com/office/drawing/2014/main" id="{7AD6BF70-BE2D-5837-451B-25570EE1E0FB}"/>
              </a:ext>
            </a:extLst>
          </p:cNvPr>
          <p:cNvSpPr txBox="1"/>
          <p:nvPr/>
        </p:nvSpPr>
        <p:spPr>
          <a:xfrm>
            <a:off x="8006442" y="4272174"/>
            <a:ext cx="3411037" cy="553998"/>
          </a:xfrm>
          <a:prstGeom prst="rect">
            <a:avLst/>
          </a:prstGeom>
          <a:noFill/>
        </p:spPr>
        <p:txBody>
          <a:bodyPr wrap="square">
            <a:spAutoFit/>
          </a:bodyPr>
          <a:lstStyle/>
          <a:p>
            <a:pPr algn="just"/>
            <a:r>
              <a:rPr lang="en-US"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Tripled its business since listing. </a:t>
            </a:r>
          </a:p>
          <a:p>
            <a:r>
              <a:rPr lang="ro-RO" sz="15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8" name="TextBox 17">
            <a:extLst>
              <a:ext uri="{FF2B5EF4-FFF2-40B4-BE49-F238E27FC236}">
                <a16:creationId xmlns:a16="http://schemas.microsoft.com/office/drawing/2014/main" id="{E9EA7718-901D-29B0-88A2-D66C6E0E190E}"/>
              </a:ext>
            </a:extLst>
          </p:cNvPr>
          <p:cNvSpPr txBox="1"/>
          <p:nvPr/>
        </p:nvSpPr>
        <p:spPr>
          <a:xfrm>
            <a:off x="7940170" y="1229032"/>
            <a:ext cx="3567202" cy="1391920"/>
          </a:xfrm>
          <a:prstGeom prst="rect">
            <a:avLst/>
          </a:prstGeom>
          <a:noFill/>
        </p:spPr>
        <p:txBody>
          <a:bodyPr wrap="square">
            <a:spAutoFit/>
          </a:bodyPr>
          <a:lstStyle/>
          <a:p>
            <a:pPr algn="just">
              <a:lnSpc>
                <a:spcPct val="114000"/>
              </a:lnSpc>
              <a:spcAft>
                <a:spcPts val="800"/>
              </a:spcAft>
            </a:pPr>
            <a:r>
              <a:rPr lang="en-US" sz="15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Leading milk producers in Europe and the largest integrated zootechnical farm in Romania</a:t>
            </a:r>
            <a:r>
              <a:rPr lang="en-US" sz="1500" dirty="0">
                <a:solidFill>
                  <a:srgbClr val="3C424F"/>
                </a:solidFill>
                <a:latin typeface="Open Sans" panose="020B0606030504020204" pitchFamily="34" charset="0"/>
                <a:ea typeface="Open Sans" panose="020B0606030504020204" pitchFamily="34" charset="0"/>
                <a:cs typeface="Open Sans" panose="020B0606030504020204" pitchFamily="34" charset="0"/>
              </a:rPr>
              <a:t>, with cow milk production and vegetable production.</a:t>
            </a:r>
          </a:p>
        </p:txBody>
      </p:sp>
      <p:sp>
        <p:nvSpPr>
          <p:cNvPr id="19" name="Rectangle 18">
            <a:extLst>
              <a:ext uri="{FF2B5EF4-FFF2-40B4-BE49-F238E27FC236}">
                <a16:creationId xmlns:a16="http://schemas.microsoft.com/office/drawing/2014/main" id="{F8DD5DA2-255C-935D-20F4-643795B79FE0}"/>
              </a:ext>
            </a:extLst>
          </p:cNvPr>
          <p:cNvSpPr/>
          <p:nvPr/>
        </p:nvSpPr>
        <p:spPr>
          <a:xfrm>
            <a:off x="6564541" y="4234477"/>
            <a:ext cx="4985033" cy="1335977"/>
          </a:xfrm>
          <a:prstGeom prst="rect">
            <a:avLst/>
          </a:prstGeom>
          <a:noFill/>
          <a:ln>
            <a:solidFill>
              <a:srgbClr val="017900">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1" name="TextBox 20">
            <a:extLst>
              <a:ext uri="{FF2B5EF4-FFF2-40B4-BE49-F238E27FC236}">
                <a16:creationId xmlns:a16="http://schemas.microsoft.com/office/drawing/2014/main" id="{75146867-6C43-1A73-6B51-AF16FA9C0822}"/>
              </a:ext>
            </a:extLst>
          </p:cNvPr>
          <p:cNvSpPr txBox="1"/>
          <p:nvPr/>
        </p:nvSpPr>
        <p:spPr>
          <a:xfrm>
            <a:off x="8067822" y="4917866"/>
            <a:ext cx="3349659" cy="553998"/>
          </a:xfrm>
          <a:prstGeom prst="rect">
            <a:avLst/>
          </a:prstGeom>
          <a:noFill/>
        </p:spPr>
        <p:txBody>
          <a:bodyPr wrap="square">
            <a:spAutoFit/>
          </a:bodyPr>
          <a:lstStyle/>
          <a:p>
            <a:pPr algn="just"/>
            <a:r>
              <a:rPr lang="en-GB" sz="1500" b="1">
                <a:solidFill>
                  <a:srgbClr val="017900"/>
                </a:solidFill>
                <a:latin typeface="Open Sans"/>
                <a:ea typeface="Open Sans"/>
                <a:cs typeface="Open Sans"/>
              </a:rPr>
              <a:t>~ 60 million </a:t>
            </a:r>
            <a:r>
              <a:rPr lang="en-GB" sz="1500" b="1" err="1">
                <a:solidFill>
                  <a:srgbClr val="017900"/>
                </a:solidFill>
                <a:latin typeface="Open Sans"/>
                <a:ea typeface="Open Sans"/>
                <a:cs typeface="Open Sans"/>
              </a:rPr>
              <a:t>liters</a:t>
            </a:r>
            <a:r>
              <a:rPr lang="en-GB" sz="1500" b="1">
                <a:solidFill>
                  <a:srgbClr val="017900"/>
                </a:solidFill>
                <a:latin typeface="Open Sans"/>
                <a:ea typeface="Open Sans"/>
                <a:cs typeface="Open Sans"/>
              </a:rPr>
              <a:t> of milk delivered annually.</a:t>
            </a:r>
            <a:endParaRPr lang="en-US" sz="1500"/>
          </a:p>
        </p:txBody>
      </p:sp>
      <p:pic>
        <p:nvPicPr>
          <p:cNvPr id="23" name="Picture 22">
            <a:extLst>
              <a:ext uri="{FF2B5EF4-FFF2-40B4-BE49-F238E27FC236}">
                <a16:creationId xmlns:a16="http://schemas.microsoft.com/office/drawing/2014/main" id="{3A687ECD-A909-87E2-03D5-4A427AB3A00D}"/>
              </a:ext>
            </a:extLst>
          </p:cNvPr>
          <p:cNvPicPr>
            <a:picLocks noChangeAspect="1"/>
          </p:cNvPicPr>
          <p:nvPr/>
        </p:nvPicPr>
        <p:blipFill>
          <a:blip r:embed="rId4"/>
          <a:stretch>
            <a:fillRect/>
          </a:stretch>
        </p:blipFill>
        <p:spPr>
          <a:xfrm>
            <a:off x="1144625" y="1257217"/>
            <a:ext cx="4427130" cy="2566548"/>
          </a:xfrm>
          <a:prstGeom prst="rect">
            <a:avLst/>
          </a:prstGeom>
        </p:spPr>
      </p:pic>
      <p:sp>
        <p:nvSpPr>
          <p:cNvPr id="25" name="TextBox 24">
            <a:extLst>
              <a:ext uri="{FF2B5EF4-FFF2-40B4-BE49-F238E27FC236}">
                <a16:creationId xmlns:a16="http://schemas.microsoft.com/office/drawing/2014/main" id="{065FB93C-3270-0674-C170-52E5B86C73E1}"/>
              </a:ext>
            </a:extLst>
          </p:cNvPr>
          <p:cNvSpPr txBox="1"/>
          <p:nvPr/>
        </p:nvSpPr>
        <p:spPr>
          <a:xfrm>
            <a:off x="992637" y="4502832"/>
            <a:ext cx="5036769" cy="1477328"/>
          </a:xfrm>
          <a:prstGeom prst="rect">
            <a:avLst/>
          </a:prstGeom>
          <a:noFill/>
        </p:spPr>
        <p:txBody>
          <a:bodyPr wrap="square">
            <a:spAutoFit/>
          </a:bodyPr>
          <a:lstStyle/>
          <a:p>
            <a:pPr algn="just"/>
            <a:r>
              <a:rPr lang="en-US"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To double</a:t>
            </a: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 the business by 2027 </a:t>
            </a:r>
            <a:r>
              <a:rPr lang="ro-RO" sz="1500" dirty="0">
                <a:solidFill>
                  <a:srgbClr val="3C424F"/>
                </a:solidFill>
                <a:latin typeface="Open Sans" panose="020B0606030504020204" pitchFamily="34" charset="0"/>
                <a:ea typeface="Open Sans" panose="020B0606030504020204" pitchFamily="34" charset="0"/>
                <a:cs typeface="Open Sans" panose="020B0606030504020204" pitchFamily="34" charset="0"/>
              </a:rPr>
              <a:t>supported by operation efficiencies and the development of a new farm. </a:t>
            </a:r>
            <a:endParaRPr lang="en-US" sz="15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15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500" b="1" dirty="0">
                <a:solidFill>
                  <a:srgbClr val="3C424F"/>
                </a:solidFill>
                <a:latin typeface="Open Sans"/>
                <a:ea typeface="Open Sans"/>
                <a:cs typeface="Open Sans"/>
              </a:rPr>
              <a:t>Target 2027: </a:t>
            </a:r>
            <a:r>
              <a:rPr lang="en-GB" sz="1500" dirty="0">
                <a:solidFill>
                  <a:srgbClr val="3C424F"/>
                </a:solidFill>
                <a:latin typeface="Open Sans"/>
                <a:ea typeface="Open Sans"/>
                <a:cs typeface="Open Sans"/>
              </a:rPr>
              <a:t>production of over 100 million </a:t>
            </a:r>
            <a:r>
              <a:rPr lang="en-GB" sz="1500" dirty="0" err="1">
                <a:solidFill>
                  <a:srgbClr val="3C424F"/>
                </a:solidFill>
                <a:latin typeface="Open Sans"/>
                <a:ea typeface="Open Sans"/>
                <a:cs typeface="Open Sans"/>
              </a:rPr>
              <a:t>liters</a:t>
            </a:r>
            <a:r>
              <a:rPr lang="en-GB" sz="1500" dirty="0">
                <a:solidFill>
                  <a:srgbClr val="3C424F"/>
                </a:solidFill>
                <a:latin typeface="Open Sans"/>
                <a:ea typeface="Open Sans"/>
                <a:cs typeface="Open Sans"/>
              </a:rPr>
              <a:t> of milk delivered annually</a:t>
            </a:r>
            <a:endParaRPr lang="en-GB" sz="15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352E9481-C186-B5F1-3EAC-C6CAF45C6985}"/>
              </a:ext>
            </a:extLst>
          </p:cNvPr>
          <p:cNvSpPr txBox="1"/>
          <p:nvPr/>
        </p:nvSpPr>
        <p:spPr>
          <a:xfrm>
            <a:off x="6642643" y="3049355"/>
            <a:ext cx="2850466" cy="523220"/>
          </a:xfrm>
          <a:prstGeom prst="rect">
            <a:avLst/>
          </a:prstGeom>
          <a:noFill/>
        </p:spPr>
        <p:txBody>
          <a:bodyPr wrap="square">
            <a:spAutoFit/>
          </a:bodyPr>
          <a:lstStyle/>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Sustainable </a:t>
            </a:r>
          </a:p>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Agriculture</a:t>
            </a:r>
          </a:p>
        </p:txBody>
      </p:sp>
      <p:sp>
        <p:nvSpPr>
          <p:cNvPr id="2" name="TextBox 1">
            <a:extLst>
              <a:ext uri="{FF2B5EF4-FFF2-40B4-BE49-F238E27FC236}">
                <a16:creationId xmlns:a16="http://schemas.microsoft.com/office/drawing/2014/main" id="{AB949083-4EC3-4179-AB7B-A8D4A9007ABD}"/>
              </a:ext>
            </a:extLst>
          </p:cNvPr>
          <p:cNvSpPr txBox="1"/>
          <p:nvPr/>
        </p:nvSpPr>
        <p:spPr>
          <a:xfrm>
            <a:off x="6550474" y="1551422"/>
            <a:ext cx="2850466" cy="738664"/>
          </a:xfrm>
          <a:prstGeom prst="rect">
            <a:avLst/>
          </a:prstGeom>
          <a:noFill/>
        </p:spPr>
        <p:txBody>
          <a:bodyPr wrap="square">
            <a:spAutoFit/>
          </a:bodyPr>
          <a:lstStyle/>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Market </a:t>
            </a:r>
          </a:p>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Position</a:t>
            </a:r>
          </a:p>
          <a:p>
            <a:endPar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61617BB-B978-FE09-BD73-0F4F96381F76}"/>
              </a:ext>
            </a:extLst>
          </p:cNvPr>
          <p:cNvSpPr txBox="1"/>
          <p:nvPr/>
        </p:nvSpPr>
        <p:spPr>
          <a:xfrm>
            <a:off x="6713302" y="4640855"/>
            <a:ext cx="2850466" cy="523220"/>
          </a:xfrm>
          <a:prstGeom prst="rect">
            <a:avLst/>
          </a:prstGeom>
          <a:noFill/>
        </p:spPr>
        <p:txBody>
          <a:bodyPr wrap="square">
            <a:spAutoFit/>
          </a:bodyPr>
          <a:lstStyle/>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Track </a:t>
            </a:r>
          </a:p>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Record</a:t>
            </a:r>
          </a:p>
        </p:txBody>
      </p:sp>
      <p:sp>
        <p:nvSpPr>
          <p:cNvPr id="13" name="TextBox 12">
            <a:extLst>
              <a:ext uri="{FF2B5EF4-FFF2-40B4-BE49-F238E27FC236}">
                <a16:creationId xmlns:a16="http://schemas.microsoft.com/office/drawing/2014/main" id="{36E2185B-0893-984D-A5A2-61C5C57CB065}"/>
              </a:ext>
            </a:extLst>
          </p:cNvPr>
          <p:cNvSpPr txBox="1"/>
          <p:nvPr/>
        </p:nvSpPr>
        <p:spPr>
          <a:xfrm>
            <a:off x="992637" y="4116814"/>
            <a:ext cx="3202158" cy="369332"/>
          </a:xfrm>
          <a:prstGeom prst="rect">
            <a:avLst/>
          </a:prstGeom>
          <a:noFill/>
        </p:spPr>
        <p:txBody>
          <a:bodyPr wrap="square">
            <a:spAutoFit/>
          </a:bodyPr>
          <a:lstStyle/>
          <a:p>
            <a:r>
              <a:rPr lang="en-US" sz="1800" b="1">
                <a:solidFill>
                  <a:srgbClr val="017900"/>
                </a:solidFill>
                <a:latin typeface="Open Sans" panose="020B0606030504020204" pitchFamily="34" charset="0"/>
                <a:ea typeface="Open Sans" panose="020B0606030504020204" pitchFamily="34" charset="0"/>
                <a:cs typeface="Open Sans" panose="020B0606030504020204" pitchFamily="34" charset="0"/>
              </a:rPr>
              <a:t>Strategy</a:t>
            </a:r>
            <a:endParaRPr lang="en-US"/>
          </a:p>
        </p:txBody>
      </p:sp>
    </p:spTree>
    <p:extLst>
      <p:ext uri="{BB962C8B-B14F-4D97-AF65-F5344CB8AC3E}">
        <p14:creationId xmlns:p14="http://schemas.microsoft.com/office/powerpoint/2010/main" val="210113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4</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10" name="TextBox 9">
            <a:extLst>
              <a:ext uri="{FF2B5EF4-FFF2-40B4-BE49-F238E27FC236}">
                <a16:creationId xmlns:a16="http://schemas.microsoft.com/office/drawing/2014/main" id="{9600EDE0-0A3E-F780-3424-6DD1726D18B3}"/>
              </a:ext>
            </a:extLst>
          </p:cNvPr>
          <p:cNvSpPr txBox="1"/>
          <p:nvPr/>
        </p:nvSpPr>
        <p:spPr>
          <a:xfrm>
            <a:off x="1211580" y="420564"/>
            <a:ext cx="4526280"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DN AGRAR ACTIVITY</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Cow outline">
            <a:extLst>
              <a:ext uri="{FF2B5EF4-FFF2-40B4-BE49-F238E27FC236}">
                <a16:creationId xmlns:a16="http://schemas.microsoft.com/office/drawing/2014/main" id="{D8B2789E-5C49-4345-2D65-CB018E3D44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174" y="1380353"/>
            <a:ext cx="420195" cy="528659"/>
          </a:xfrm>
          <a:prstGeom prst="rect">
            <a:avLst/>
          </a:prstGeom>
        </p:spPr>
      </p:pic>
      <p:sp>
        <p:nvSpPr>
          <p:cNvPr id="11" name="TextBox 10">
            <a:extLst>
              <a:ext uri="{FF2B5EF4-FFF2-40B4-BE49-F238E27FC236}">
                <a16:creationId xmlns:a16="http://schemas.microsoft.com/office/drawing/2014/main" id="{5AB4637F-5619-9A43-3B7D-3DD045802717}"/>
              </a:ext>
            </a:extLst>
          </p:cNvPr>
          <p:cNvSpPr txBox="1"/>
          <p:nvPr/>
        </p:nvSpPr>
        <p:spPr>
          <a:xfrm>
            <a:off x="1300256" y="1503053"/>
            <a:ext cx="1487283" cy="338554"/>
          </a:xfrm>
          <a:prstGeom prst="rect">
            <a:avLst/>
          </a:prstGeom>
          <a:noFill/>
        </p:spPr>
        <p:txBody>
          <a:bodyPr wrap="square">
            <a:spAutoFit/>
          </a:bodyPr>
          <a:lstStyle/>
          <a:p>
            <a:r>
              <a:rPr lang="ro-RO" sz="1600" b="1">
                <a:solidFill>
                  <a:srgbClr val="202124"/>
                </a:solidFill>
                <a:latin typeface="Open Sans" panose="020B0606030504020204" pitchFamily="34" charset="0"/>
                <a:ea typeface="Open Sans" panose="020B0606030504020204" pitchFamily="34" charset="0"/>
                <a:cs typeface="Open Sans" panose="020B0606030504020204" pitchFamily="34" charset="0"/>
              </a:rPr>
              <a:t>Zoote</a:t>
            </a:r>
            <a:r>
              <a:rPr lang="en-GB" sz="1600" b="1">
                <a:solidFill>
                  <a:srgbClr val="202124"/>
                </a:solidFill>
                <a:latin typeface="Open Sans" panose="020B0606030504020204" pitchFamily="34" charset="0"/>
                <a:ea typeface="Open Sans" panose="020B0606030504020204" pitchFamily="34" charset="0"/>
                <a:cs typeface="Open Sans" panose="020B0606030504020204" pitchFamily="34" charset="0"/>
              </a:rPr>
              <a:t>c</a:t>
            </a:r>
            <a:r>
              <a:rPr lang="ro-RO" sz="1600" b="1">
                <a:solidFill>
                  <a:srgbClr val="202124"/>
                </a:solidFill>
                <a:latin typeface="Open Sans" panose="020B0606030504020204" pitchFamily="34" charset="0"/>
                <a:ea typeface="Open Sans" panose="020B0606030504020204" pitchFamily="34" charset="0"/>
                <a:cs typeface="Open Sans" panose="020B0606030504020204" pitchFamily="34" charset="0"/>
              </a:rPr>
              <a:t>hni</a:t>
            </a:r>
            <a:r>
              <a:rPr lang="en-GB" sz="1600" b="1">
                <a:solidFill>
                  <a:srgbClr val="202124"/>
                </a:solidFill>
                <a:latin typeface="Open Sans" panose="020B0606030504020204" pitchFamily="34" charset="0"/>
                <a:ea typeface="Open Sans" panose="020B0606030504020204" pitchFamily="34" charset="0"/>
                <a:cs typeface="Open Sans" panose="020B0606030504020204" pitchFamily="34" charset="0"/>
              </a:rPr>
              <a:t>cs</a:t>
            </a:r>
            <a:r>
              <a:rPr lang="en-RO" sz="1600" b="1">
                <a:solidFill>
                  <a:srgbClr val="202124"/>
                </a:solidFill>
                <a:latin typeface="Open Sans" panose="020B0606030504020204" pitchFamily="34" charset="0"/>
                <a:ea typeface="Open Sans" panose="020B0606030504020204" pitchFamily="34" charset="0"/>
                <a:cs typeface="Open Sans" panose="020B0606030504020204" pitchFamily="34" charset="0"/>
              </a:rPr>
              <a:t> </a:t>
            </a:r>
            <a:endParaRPr lang="ro-RO" sz="1600" b="1">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11" descr="Crops outline">
            <a:extLst>
              <a:ext uri="{FF2B5EF4-FFF2-40B4-BE49-F238E27FC236}">
                <a16:creationId xmlns:a16="http://schemas.microsoft.com/office/drawing/2014/main" id="{23305C7C-C6CD-172F-645A-C7F99CCADA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174" y="1954928"/>
            <a:ext cx="406841" cy="511858"/>
          </a:xfrm>
          <a:prstGeom prst="rect">
            <a:avLst/>
          </a:prstGeom>
        </p:spPr>
      </p:pic>
      <p:sp>
        <p:nvSpPr>
          <p:cNvPr id="13" name="TextBox 12">
            <a:extLst>
              <a:ext uri="{FF2B5EF4-FFF2-40B4-BE49-F238E27FC236}">
                <a16:creationId xmlns:a16="http://schemas.microsoft.com/office/drawing/2014/main" id="{36B01C74-B5AC-1FC7-770B-3C5218F3F8C2}"/>
              </a:ext>
            </a:extLst>
          </p:cNvPr>
          <p:cNvSpPr txBox="1"/>
          <p:nvPr/>
        </p:nvSpPr>
        <p:spPr>
          <a:xfrm>
            <a:off x="1300256" y="2012132"/>
            <a:ext cx="274140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Vegetal agricultural production</a:t>
            </a:r>
            <a:r>
              <a:rPr kumimoji="0" lang="en-US" altLang="en-US" sz="900" b="1"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kumimoji="0" lang="en-US" altLang="en-US" sz="1200" b="1"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4" name="Graphic 13" descr="Silo outline">
            <a:extLst>
              <a:ext uri="{FF2B5EF4-FFF2-40B4-BE49-F238E27FC236}">
                <a16:creationId xmlns:a16="http://schemas.microsoft.com/office/drawing/2014/main" id="{A5686CF4-4328-17E2-575B-0E940E3232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175" y="2637240"/>
            <a:ext cx="406840" cy="511857"/>
          </a:xfrm>
          <a:prstGeom prst="rect">
            <a:avLst/>
          </a:prstGeom>
        </p:spPr>
      </p:pic>
      <p:sp>
        <p:nvSpPr>
          <p:cNvPr id="15" name="TextBox 14">
            <a:extLst>
              <a:ext uri="{FF2B5EF4-FFF2-40B4-BE49-F238E27FC236}">
                <a16:creationId xmlns:a16="http://schemas.microsoft.com/office/drawing/2014/main" id="{B9BB09ED-A009-6BEE-4518-182DE6CFD247}"/>
              </a:ext>
            </a:extLst>
          </p:cNvPr>
          <p:cNvSpPr txBox="1"/>
          <p:nvPr/>
        </p:nvSpPr>
        <p:spPr>
          <a:xfrm>
            <a:off x="1300256" y="2798009"/>
            <a:ext cx="2221426" cy="338554"/>
          </a:xfrm>
          <a:prstGeom prst="rect">
            <a:avLst/>
          </a:prstGeom>
          <a:noFill/>
        </p:spPr>
        <p:txBody>
          <a:bodyPr wrap="square">
            <a:spAutoFit/>
          </a:bodyPr>
          <a:lstStyle/>
          <a:p>
            <a:r>
              <a:rPr lang="en-GB" sz="1600">
                <a:solidFill>
                  <a:srgbClr val="202124"/>
                </a:solidFill>
                <a:latin typeface="Open Sans" panose="020B0606030504020204" pitchFamily="34" charset="0"/>
                <a:ea typeface="Open Sans" panose="020B0606030504020204" pitchFamily="34" charset="0"/>
                <a:cs typeface="Open Sans" panose="020B0606030504020204" pitchFamily="34" charset="0"/>
              </a:rPr>
              <a:t>Agricultural services</a:t>
            </a:r>
            <a:endPar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Graphic 15" descr="Warehouse outline">
            <a:extLst>
              <a:ext uri="{FF2B5EF4-FFF2-40B4-BE49-F238E27FC236}">
                <a16:creationId xmlns:a16="http://schemas.microsoft.com/office/drawing/2014/main" id="{FC2C6B92-3216-8B68-0C84-9251B7A8D3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7871" y="3279080"/>
            <a:ext cx="359498" cy="452294"/>
          </a:xfrm>
          <a:prstGeom prst="rect">
            <a:avLst/>
          </a:prstGeom>
        </p:spPr>
      </p:pic>
      <p:sp>
        <p:nvSpPr>
          <p:cNvPr id="17" name="TextBox 16">
            <a:extLst>
              <a:ext uri="{FF2B5EF4-FFF2-40B4-BE49-F238E27FC236}">
                <a16:creationId xmlns:a16="http://schemas.microsoft.com/office/drawing/2014/main" id="{F3EC8861-C296-B2EA-718D-EF5CA21A36E3}"/>
              </a:ext>
            </a:extLst>
          </p:cNvPr>
          <p:cNvSpPr txBox="1"/>
          <p:nvPr/>
        </p:nvSpPr>
        <p:spPr>
          <a:xfrm>
            <a:off x="1317034" y="3327388"/>
            <a:ext cx="1151952" cy="338554"/>
          </a:xfrm>
          <a:prstGeom prst="rect">
            <a:avLst/>
          </a:prstGeom>
          <a:noFill/>
        </p:spPr>
        <p:txBody>
          <a:bodyPr wrap="square">
            <a:spAutoFit/>
          </a:bodyPr>
          <a:lstStyle/>
          <a:p>
            <a:r>
              <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rPr>
              <a:t>Logisti</a:t>
            </a:r>
            <a:r>
              <a:rPr lang="en-GB" sz="1600">
                <a:solidFill>
                  <a:srgbClr val="202124"/>
                </a:solidFill>
                <a:latin typeface="Open Sans" panose="020B0606030504020204" pitchFamily="34" charset="0"/>
                <a:ea typeface="Open Sans" panose="020B0606030504020204" pitchFamily="34" charset="0"/>
                <a:cs typeface="Open Sans" panose="020B0606030504020204" pitchFamily="34" charset="0"/>
              </a:rPr>
              <a:t>cs</a:t>
            </a:r>
            <a:r>
              <a:rPr lang="en-RO" sz="1600">
                <a:solidFill>
                  <a:srgbClr val="202124"/>
                </a:solidFill>
                <a:latin typeface="Open Sans" panose="020B0606030504020204" pitchFamily="34" charset="0"/>
                <a:ea typeface="Open Sans" panose="020B0606030504020204" pitchFamily="34" charset="0"/>
                <a:cs typeface="Open Sans" panose="020B0606030504020204" pitchFamily="34" charset="0"/>
              </a:rPr>
              <a:t> </a:t>
            </a:r>
            <a:endPar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Graphic 17" descr="Delivery outline">
            <a:extLst>
              <a:ext uri="{FF2B5EF4-FFF2-40B4-BE49-F238E27FC236}">
                <a16:creationId xmlns:a16="http://schemas.microsoft.com/office/drawing/2014/main" id="{2364D9E9-DE77-4B63-65A1-7124B40970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4862" y="3886346"/>
            <a:ext cx="465515" cy="585677"/>
          </a:xfrm>
          <a:prstGeom prst="rect">
            <a:avLst/>
          </a:prstGeom>
        </p:spPr>
      </p:pic>
      <p:sp>
        <p:nvSpPr>
          <p:cNvPr id="19" name="TextBox 18">
            <a:extLst>
              <a:ext uri="{FF2B5EF4-FFF2-40B4-BE49-F238E27FC236}">
                <a16:creationId xmlns:a16="http://schemas.microsoft.com/office/drawing/2014/main" id="{9F6E800A-5B7F-1236-D84D-6631BD0B9A23}"/>
              </a:ext>
            </a:extLst>
          </p:cNvPr>
          <p:cNvSpPr txBox="1"/>
          <p:nvPr/>
        </p:nvSpPr>
        <p:spPr>
          <a:xfrm>
            <a:off x="1287004" y="3939318"/>
            <a:ext cx="1284323" cy="338554"/>
          </a:xfrm>
          <a:prstGeom prst="rect">
            <a:avLst/>
          </a:prstGeom>
          <a:noFill/>
        </p:spPr>
        <p:txBody>
          <a:bodyPr wrap="square">
            <a:spAutoFit/>
          </a:bodyPr>
          <a:lstStyle>
            <a:defPPr>
              <a:defRPr lang="en-RO"/>
            </a:defPPr>
            <a:lvl1pPr>
              <a:defRPr sz="1600">
                <a:solidFill>
                  <a:srgbClr val="3C424F"/>
                </a:solidFill>
                <a:latin typeface="Open Sans" panose="020B0606030504020204" pitchFamily="34" charset="0"/>
                <a:ea typeface="Open Sans" panose="020B0606030504020204" pitchFamily="34" charset="0"/>
                <a:cs typeface="Open Sans" panose="020B0606030504020204" pitchFamily="34" charset="0"/>
              </a:defRPr>
            </a:lvl1pPr>
          </a:lstStyle>
          <a:p>
            <a:r>
              <a:rPr lang="ro-RO">
                <a:solidFill>
                  <a:srgbClr val="202124"/>
                </a:solidFill>
              </a:rPr>
              <a:t>Transport</a:t>
            </a:r>
            <a:r>
              <a:rPr lang="en-RO">
                <a:solidFill>
                  <a:srgbClr val="202124"/>
                </a:solidFill>
              </a:rPr>
              <a:t> </a:t>
            </a:r>
            <a:endParaRPr lang="ro-RO">
              <a:solidFill>
                <a:srgbClr val="202124"/>
              </a:solidFill>
            </a:endParaRPr>
          </a:p>
        </p:txBody>
      </p:sp>
      <p:pic>
        <p:nvPicPr>
          <p:cNvPr id="20" name="Graphic 19" descr="Travel outline">
            <a:extLst>
              <a:ext uri="{FF2B5EF4-FFF2-40B4-BE49-F238E27FC236}">
                <a16:creationId xmlns:a16="http://schemas.microsoft.com/office/drawing/2014/main" id="{723C5AFC-7360-C53F-B3FE-7C6710C718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7871" y="4535242"/>
            <a:ext cx="361819" cy="455213"/>
          </a:xfrm>
          <a:prstGeom prst="rect">
            <a:avLst/>
          </a:prstGeom>
        </p:spPr>
      </p:pic>
      <p:sp>
        <p:nvSpPr>
          <p:cNvPr id="21" name="TextBox 20">
            <a:extLst>
              <a:ext uri="{FF2B5EF4-FFF2-40B4-BE49-F238E27FC236}">
                <a16:creationId xmlns:a16="http://schemas.microsoft.com/office/drawing/2014/main" id="{539FC4F4-4B1A-A1C1-4914-286A9D460FD9}"/>
              </a:ext>
            </a:extLst>
          </p:cNvPr>
          <p:cNvSpPr txBox="1"/>
          <p:nvPr/>
        </p:nvSpPr>
        <p:spPr>
          <a:xfrm>
            <a:off x="1300256" y="4561746"/>
            <a:ext cx="1042574" cy="338554"/>
          </a:xfrm>
          <a:prstGeom prst="rect">
            <a:avLst/>
          </a:prstGeom>
          <a:noFill/>
        </p:spPr>
        <p:txBody>
          <a:bodyPr wrap="square">
            <a:spAutoFit/>
          </a:bodyPr>
          <a:lstStyle/>
          <a:p>
            <a:r>
              <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rPr>
              <a:t>T</a:t>
            </a:r>
            <a:r>
              <a:rPr lang="en-GB" sz="1600">
                <a:solidFill>
                  <a:srgbClr val="202124"/>
                </a:solidFill>
                <a:latin typeface="Open Sans" panose="020B0606030504020204" pitchFamily="34" charset="0"/>
                <a:ea typeface="Open Sans" panose="020B0606030504020204" pitchFamily="34" charset="0"/>
                <a:cs typeface="Open Sans" panose="020B0606030504020204" pitchFamily="34" charset="0"/>
              </a:rPr>
              <a:t>o</a:t>
            </a:r>
            <a:r>
              <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rPr>
              <a:t>urism</a:t>
            </a:r>
            <a:r>
              <a:rPr lang="en-RO" sz="1600">
                <a:solidFill>
                  <a:srgbClr val="202124"/>
                </a:solidFill>
                <a:latin typeface="Open Sans" panose="020B0606030504020204" pitchFamily="34" charset="0"/>
                <a:ea typeface="Open Sans" panose="020B0606030504020204" pitchFamily="34" charset="0"/>
                <a:cs typeface="Open Sans" panose="020B0606030504020204" pitchFamily="34" charset="0"/>
              </a:rPr>
              <a:t> </a:t>
            </a:r>
            <a:endPar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Graphic 21" descr="Boardroom outline">
            <a:extLst>
              <a:ext uri="{FF2B5EF4-FFF2-40B4-BE49-F238E27FC236}">
                <a16:creationId xmlns:a16="http://schemas.microsoft.com/office/drawing/2014/main" id="{F4CF14DA-F880-D732-B716-B60DC79A5BE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7837" y="5088056"/>
            <a:ext cx="465514" cy="585675"/>
          </a:xfrm>
          <a:prstGeom prst="rect">
            <a:avLst/>
          </a:prstGeom>
        </p:spPr>
      </p:pic>
      <p:sp>
        <p:nvSpPr>
          <p:cNvPr id="23" name="TextBox 22">
            <a:extLst>
              <a:ext uri="{FF2B5EF4-FFF2-40B4-BE49-F238E27FC236}">
                <a16:creationId xmlns:a16="http://schemas.microsoft.com/office/drawing/2014/main" id="{B0F2C96E-1178-97CC-DE9C-2FA150A097E0}"/>
              </a:ext>
            </a:extLst>
          </p:cNvPr>
          <p:cNvSpPr txBox="1"/>
          <p:nvPr/>
        </p:nvSpPr>
        <p:spPr>
          <a:xfrm>
            <a:off x="1287005" y="5157334"/>
            <a:ext cx="2568303" cy="830997"/>
          </a:xfrm>
          <a:prstGeom prst="rect">
            <a:avLst/>
          </a:prstGeom>
          <a:noFill/>
        </p:spPr>
        <p:txBody>
          <a:bodyPr wrap="square">
            <a:spAutoFit/>
          </a:bodyPr>
          <a:lstStyle/>
          <a:p>
            <a:r>
              <a:rPr lang="en-GB" sz="1600">
                <a:solidFill>
                  <a:srgbClr val="202124"/>
                </a:solidFill>
                <a:latin typeface="Open Sans" panose="020B0606030504020204" pitchFamily="34" charset="0"/>
                <a:ea typeface="Open Sans" panose="020B0606030504020204" pitchFamily="34" charset="0"/>
                <a:cs typeface="Open Sans" panose="020B0606030504020204" pitchFamily="34" charset="0"/>
              </a:rPr>
              <a:t>Business and management consulting services</a:t>
            </a:r>
            <a:endPar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descr="A map of a country with green and orange colors&#10;&#10;Description automatically generated">
            <a:extLst>
              <a:ext uri="{FF2B5EF4-FFF2-40B4-BE49-F238E27FC236}">
                <a16:creationId xmlns:a16="http://schemas.microsoft.com/office/drawing/2014/main" id="{EBDD9BA7-96B4-4ACC-80E3-77B353CED510}"/>
              </a:ext>
            </a:extLst>
          </p:cNvPr>
          <p:cNvPicPr>
            <a:picLocks noChangeAspect="1"/>
          </p:cNvPicPr>
          <p:nvPr/>
        </p:nvPicPr>
        <p:blipFill>
          <a:blip r:embed="rId17"/>
          <a:stretch>
            <a:fillRect/>
          </a:stretch>
        </p:blipFill>
        <p:spPr>
          <a:xfrm>
            <a:off x="3893408" y="1496934"/>
            <a:ext cx="7650528" cy="3642695"/>
          </a:xfrm>
          <a:prstGeom prst="rect">
            <a:avLst/>
          </a:prstGeom>
        </p:spPr>
      </p:pic>
    </p:spTree>
    <p:extLst>
      <p:ext uri="{BB962C8B-B14F-4D97-AF65-F5344CB8AC3E}">
        <p14:creationId xmlns:p14="http://schemas.microsoft.com/office/powerpoint/2010/main" val="4269405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A6BC92-9FF9-4D4A-9F43-15DD4F558BEC}"/>
              </a:ext>
            </a:extLst>
          </p:cNvPr>
          <p:cNvPicPr>
            <a:picLocks noChangeAspect="1"/>
          </p:cNvPicPr>
          <p:nvPr/>
        </p:nvPicPr>
        <p:blipFill>
          <a:blip r:embed="rId2"/>
          <a:stretch>
            <a:fillRect/>
          </a:stretch>
        </p:blipFill>
        <p:spPr>
          <a:xfrm>
            <a:off x="3443843" y="960721"/>
            <a:ext cx="5304315" cy="5373743"/>
          </a:xfrm>
          <a:prstGeom prst="rect">
            <a:avLst/>
          </a:prstGeom>
        </p:spPr>
      </p:pic>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5</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72CC7480-6027-3DB9-EB15-00CA13818C8D}"/>
              </a:ext>
            </a:extLst>
          </p:cNvPr>
          <p:cNvSpPr txBox="1"/>
          <p:nvPr/>
        </p:nvSpPr>
        <p:spPr>
          <a:xfrm>
            <a:off x="7930070" y="2861570"/>
            <a:ext cx="1997766"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CUT FARM </a:t>
            </a:r>
            <a:endParaRPr lang="en-GB" b="1" dirty="0">
              <a:solidFill>
                <a:srgbClr val="FAA303"/>
              </a:solidFill>
            </a:endParaRPr>
          </a:p>
        </p:txBody>
      </p:sp>
      <p:sp>
        <p:nvSpPr>
          <p:cNvPr id="31" name="TextBox 30">
            <a:extLst>
              <a:ext uri="{FF2B5EF4-FFF2-40B4-BE49-F238E27FC236}">
                <a16:creationId xmlns:a16="http://schemas.microsoft.com/office/drawing/2014/main" id="{4A8832FF-BC1A-E352-6A62-900B87CC6FB4}"/>
              </a:ext>
            </a:extLst>
          </p:cNvPr>
          <p:cNvSpPr txBox="1"/>
          <p:nvPr/>
        </p:nvSpPr>
        <p:spPr>
          <a:xfrm>
            <a:off x="8013482" y="3216515"/>
            <a:ext cx="2900292"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2</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,2</a:t>
            </a: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dairy cattle</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50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300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
        <p:nvSpPr>
          <p:cNvPr id="38" name="TextBox 37">
            <a:extLst>
              <a:ext uri="{FF2B5EF4-FFF2-40B4-BE49-F238E27FC236}">
                <a16:creationId xmlns:a16="http://schemas.microsoft.com/office/drawing/2014/main" id="{82B01D6D-3B75-F156-BA52-395FA185C0B8}"/>
              </a:ext>
            </a:extLst>
          </p:cNvPr>
          <p:cNvSpPr txBox="1"/>
          <p:nvPr/>
        </p:nvSpPr>
        <p:spPr>
          <a:xfrm>
            <a:off x="1653052" y="2690146"/>
            <a:ext cx="2608880"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APOLD FARM </a:t>
            </a:r>
            <a:endParaRPr lang="en-GB" b="1" dirty="0">
              <a:solidFill>
                <a:srgbClr val="FAA303"/>
              </a:solidFill>
            </a:endParaRPr>
          </a:p>
        </p:txBody>
      </p:sp>
      <p:sp>
        <p:nvSpPr>
          <p:cNvPr id="39" name="TextBox 38">
            <a:extLst>
              <a:ext uri="{FF2B5EF4-FFF2-40B4-BE49-F238E27FC236}">
                <a16:creationId xmlns:a16="http://schemas.microsoft.com/office/drawing/2014/main" id="{26E858CD-216E-B367-BB3B-3D54B65770D2}"/>
              </a:ext>
            </a:extLst>
          </p:cNvPr>
          <p:cNvSpPr txBox="1"/>
          <p:nvPr/>
        </p:nvSpPr>
        <p:spPr>
          <a:xfrm>
            <a:off x="1638914" y="3002942"/>
            <a:ext cx="4046376" cy="1200329"/>
          </a:xfrm>
          <a:prstGeom prst="rect">
            <a:avLst/>
          </a:prstGeom>
          <a:noFill/>
        </p:spPr>
        <p:txBody>
          <a:bodyPr wrap="square" rtlCol="0">
            <a:spAutoFit/>
          </a:bodyPr>
          <a:lstStyle/>
          <a:p>
            <a:pPr marL="285750" indent="-285750">
              <a:buFont typeface="Arial" panose="020B0604020202020204" pitchFamily="34" charset="0"/>
              <a:buChar char="•"/>
            </a:pP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5,500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dairy cattle </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&amp;</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young stock</a:t>
            </a:r>
          </a:p>
          <a:p>
            <a:pPr marL="285750" indent="-285750">
              <a:buFont typeface="Arial" panose="020B0604020202020204" pitchFamily="34" charset="0"/>
              <a:buChar char="•"/>
            </a:pP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70,000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400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
        <p:nvSpPr>
          <p:cNvPr id="40" name="TextBox 39">
            <a:extLst>
              <a:ext uri="{FF2B5EF4-FFF2-40B4-BE49-F238E27FC236}">
                <a16:creationId xmlns:a16="http://schemas.microsoft.com/office/drawing/2014/main" id="{B0DFCCBF-BF91-34E8-B9CA-68C6A4DB84FC}"/>
              </a:ext>
            </a:extLst>
          </p:cNvPr>
          <p:cNvSpPr txBox="1"/>
          <p:nvPr/>
        </p:nvSpPr>
        <p:spPr>
          <a:xfrm>
            <a:off x="971276" y="4466003"/>
            <a:ext cx="2599042" cy="369332"/>
          </a:xfrm>
          <a:prstGeom prst="rect">
            <a:avLst/>
          </a:prstGeom>
          <a:noFill/>
        </p:spPr>
        <p:txBody>
          <a:bodyPr wrap="square">
            <a:spAutoFit/>
          </a:bodyPr>
          <a:lstStyle/>
          <a:p>
            <a:r>
              <a:rPr lang="ro-RO" b="1">
                <a:solidFill>
                  <a:srgbClr val="FAA303"/>
                </a:solidFill>
                <a:latin typeface="Open Sans" panose="020B0606030504020204" pitchFamily="34" charset="0"/>
                <a:ea typeface="Open Sans" panose="020B0606030504020204" pitchFamily="34" charset="0"/>
                <a:cs typeface="Open Sans" panose="020B0606030504020204" pitchFamily="34" charset="0"/>
              </a:rPr>
              <a:t>LACTO AGRAR FARM</a:t>
            </a:r>
            <a:endParaRPr lang="en-GB" b="1">
              <a:solidFill>
                <a:srgbClr val="FAA303"/>
              </a:solidFill>
            </a:endParaRPr>
          </a:p>
        </p:txBody>
      </p:sp>
      <p:sp>
        <p:nvSpPr>
          <p:cNvPr id="41" name="TextBox 40">
            <a:extLst>
              <a:ext uri="{FF2B5EF4-FFF2-40B4-BE49-F238E27FC236}">
                <a16:creationId xmlns:a16="http://schemas.microsoft.com/office/drawing/2014/main" id="{A88EBAE4-F161-20A8-2494-379708803898}"/>
              </a:ext>
            </a:extLst>
          </p:cNvPr>
          <p:cNvSpPr txBox="1"/>
          <p:nvPr/>
        </p:nvSpPr>
        <p:spPr>
          <a:xfrm>
            <a:off x="533880" y="4854976"/>
            <a:ext cx="3301299" cy="1477328"/>
          </a:xfrm>
          <a:prstGeom prst="rect">
            <a:avLst/>
          </a:prstGeom>
          <a:noFill/>
        </p:spPr>
        <p:txBody>
          <a:bodyPr wrap="square" rtlCol="0">
            <a:spAutoFit/>
          </a:bodyPr>
          <a:lstStyle/>
          <a:p>
            <a:pPr marL="285750" indent="-285750">
              <a:buFont typeface="Arial" panose="020B0604020202020204" pitchFamily="34" charset="0"/>
              <a:buChar char="•"/>
            </a:pPr>
            <a:r>
              <a:rPr lang="en-US" b="1">
                <a:solidFill>
                  <a:srgbClr val="017900"/>
                </a:solidFill>
                <a:latin typeface="Open Sans" panose="020B0606030504020204" pitchFamily="34" charset="0"/>
                <a:ea typeface="Open Sans" panose="020B0606030504020204" pitchFamily="34" charset="0"/>
                <a:cs typeface="Open Sans" panose="020B0606030504020204" pitchFamily="34" charset="0"/>
              </a:rPr>
              <a:t>4,000</a:t>
            </a:r>
            <a:r>
              <a:rPr lang="en-US">
                <a:solidFill>
                  <a:srgbClr val="017900"/>
                </a:solidFill>
                <a:latin typeface="Open Sans" panose="020B0606030504020204" pitchFamily="34" charset="0"/>
                <a:ea typeface="Open Sans" panose="020B0606030504020204" pitchFamily="34" charset="0"/>
                <a:cs typeface="Open Sans" panose="020B0606030504020204" pitchFamily="34" charset="0"/>
              </a:rPr>
              <a:t> dairy cattle &amp; young stock</a:t>
            </a:r>
          </a:p>
          <a:p>
            <a:pPr marL="285750" indent="-285750">
              <a:buFont typeface="Arial" panose="020B0604020202020204" pitchFamily="34" charset="0"/>
              <a:buChar char="•"/>
            </a:pPr>
            <a:r>
              <a:rPr lang="en-US" b="1">
                <a:solidFill>
                  <a:srgbClr val="017900"/>
                </a:solidFill>
                <a:latin typeface="Open Sans" panose="020B0606030504020204" pitchFamily="34" charset="0"/>
                <a:ea typeface="Open Sans" panose="020B0606030504020204" pitchFamily="34" charset="0"/>
                <a:cs typeface="Open Sans" panose="020B0606030504020204" pitchFamily="34" charset="0"/>
              </a:rPr>
              <a:t>63,000</a:t>
            </a:r>
            <a:r>
              <a:rPr lang="en-US">
                <a:solidFill>
                  <a:srgbClr val="017900"/>
                </a:solidFill>
                <a:latin typeface="Open Sans" panose="020B0606030504020204" pitchFamily="34" charset="0"/>
                <a:ea typeface="Open Sans" panose="020B0606030504020204" pitchFamily="34" charset="0"/>
                <a:cs typeface="Open Sans" panose="020B0606030504020204" pitchFamily="34" charset="0"/>
              </a:rPr>
              <a:t> liters/day</a:t>
            </a:r>
          </a:p>
          <a:p>
            <a:pPr marL="285750" indent="-285750">
              <a:buFont typeface="Arial" panose="020B0604020202020204" pitchFamily="34" charset="0"/>
              <a:buChar char="•"/>
            </a:pPr>
            <a:r>
              <a:rPr lang="en-US" b="1">
                <a:solidFill>
                  <a:srgbClr val="017900"/>
                </a:solidFill>
                <a:latin typeface="Open Sans" panose="020B0606030504020204" pitchFamily="34" charset="0"/>
                <a:ea typeface="Open Sans" panose="020B0606030504020204" pitchFamily="34" charset="0"/>
                <a:cs typeface="Open Sans" panose="020B0606030504020204" pitchFamily="34" charset="0"/>
              </a:rPr>
              <a:t>350 </a:t>
            </a:r>
            <a:r>
              <a:rPr lang="en-US">
                <a:solidFill>
                  <a:srgbClr val="017900"/>
                </a:solidFill>
                <a:latin typeface="Open Sans" panose="020B0606030504020204" pitchFamily="34" charset="0"/>
                <a:ea typeface="Open Sans" panose="020B0606030504020204" pitchFamily="34" charset="0"/>
                <a:cs typeface="Open Sans" panose="020B0606030504020204" pitchFamily="34" charset="0"/>
              </a:rPr>
              <a:t>cows milked/hour</a:t>
            </a:r>
            <a:r>
              <a:rPr lang="ro-RO" b="1">
                <a:solidFill>
                  <a:srgbClr val="017900"/>
                </a:solidFill>
                <a:latin typeface="Open Sans" panose="020B0606030504020204" pitchFamily="34" charset="0"/>
                <a:ea typeface="Open Sans" panose="020B0606030504020204" pitchFamily="34" charset="0"/>
                <a:cs typeface="Open Sans" panose="020B0606030504020204" pitchFamily="34" charset="0"/>
              </a:rPr>
              <a:t> </a:t>
            </a:r>
            <a:endParaRPr lang="en-GB" b="1">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a:solidFill>
                <a:srgbClr val="017900"/>
              </a:solidFill>
            </a:endParaRPr>
          </a:p>
        </p:txBody>
      </p:sp>
      <p:pic>
        <p:nvPicPr>
          <p:cNvPr id="42" name="Picture 41" descr="Logo&#10;&#10;Description automatically generated">
            <a:extLst>
              <a:ext uri="{FF2B5EF4-FFF2-40B4-BE49-F238E27FC236}">
                <a16:creationId xmlns:a16="http://schemas.microsoft.com/office/drawing/2014/main" id="{FC50C827-3979-4C23-D402-2DF762ED680A}"/>
              </a:ext>
            </a:extLst>
          </p:cNvPr>
          <p:cNvPicPr>
            <a:picLocks noChangeAspect="1"/>
          </p:cNvPicPr>
          <p:nvPr/>
        </p:nvPicPr>
        <p:blipFill>
          <a:blip r:embed="rId3"/>
          <a:stretch>
            <a:fillRect/>
          </a:stretch>
        </p:blipFill>
        <p:spPr>
          <a:xfrm>
            <a:off x="7603648" y="2875899"/>
            <a:ext cx="326422" cy="326422"/>
          </a:xfrm>
          <a:prstGeom prst="rect">
            <a:avLst/>
          </a:prstGeom>
        </p:spPr>
      </p:pic>
      <p:pic>
        <p:nvPicPr>
          <p:cNvPr id="43" name="Picture 42" descr="Logo&#10;&#10;Description automatically generated">
            <a:extLst>
              <a:ext uri="{FF2B5EF4-FFF2-40B4-BE49-F238E27FC236}">
                <a16:creationId xmlns:a16="http://schemas.microsoft.com/office/drawing/2014/main" id="{AA9E85B9-CD8E-D45D-DFD9-E4C96EC8E3B9}"/>
              </a:ext>
            </a:extLst>
          </p:cNvPr>
          <p:cNvPicPr>
            <a:picLocks noChangeAspect="1"/>
          </p:cNvPicPr>
          <p:nvPr/>
        </p:nvPicPr>
        <p:blipFill>
          <a:blip r:embed="rId3"/>
          <a:stretch>
            <a:fillRect/>
          </a:stretch>
        </p:blipFill>
        <p:spPr>
          <a:xfrm>
            <a:off x="598794" y="4469618"/>
            <a:ext cx="326422" cy="326422"/>
          </a:xfrm>
          <a:prstGeom prst="rect">
            <a:avLst/>
          </a:prstGeom>
        </p:spPr>
      </p:pic>
      <p:pic>
        <p:nvPicPr>
          <p:cNvPr id="45" name="Picture 44" descr="Logo&#10;&#10;Description automatically generated">
            <a:extLst>
              <a:ext uri="{FF2B5EF4-FFF2-40B4-BE49-F238E27FC236}">
                <a16:creationId xmlns:a16="http://schemas.microsoft.com/office/drawing/2014/main" id="{3AFAC50C-1F3B-E208-F928-9E20DA8C7E52}"/>
              </a:ext>
            </a:extLst>
          </p:cNvPr>
          <p:cNvPicPr>
            <a:picLocks noChangeAspect="1"/>
          </p:cNvPicPr>
          <p:nvPr/>
        </p:nvPicPr>
        <p:blipFill>
          <a:blip r:embed="rId3"/>
          <a:stretch>
            <a:fillRect/>
          </a:stretch>
        </p:blipFill>
        <p:spPr>
          <a:xfrm>
            <a:off x="1326630" y="2719814"/>
            <a:ext cx="326422" cy="326422"/>
          </a:xfrm>
          <a:prstGeom prst="rect">
            <a:avLst/>
          </a:prstGeom>
        </p:spPr>
      </p:pic>
      <p:sp>
        <p:nvSpPr>
          <p:cNvPr id="46" name="TextBox 45">
            <a:extLst>
              <a:ext uri="{FF2B5EF4-FFF2-40B4-BE49-F238E27FC236}">
                <a16:creationId xmlns:a16="http://schemas.microsoft.com/office/drawing/2014/main" id="{0FEFF14E-4891-B8ED-B01F-1E206CF5B248}"/>
              </a:ext>
            </a:extLst>
          </p:cNvPr>
          <p:cNvSpPr txBox="1"/>
          <p:nvPr/>
        </p:nvSpPr>
        <p:spPr>
          <a:xfrm>
            <a:off x="8562600" y="4433294"/>
            <a:ext cx="2599042" cy="369332"/>
          </a:xfrm>
          <a:prstGeom prst="rect">
            <a:avLst/>
          </a:prstGeom>
          <a:noFill/>
        </p:spPr>
        <p:txBody>
          <a:bodyPr wrap="square">
            <a:spAutoFit/>
          </a:bodyPr>
          <a:lstStyle/>
          <a:p>
            <a:r>
              <a:rPr lang="ro-RO" b="1">
                <a:solidFill>
                  <a:srgbClr val="FAA303"/>
                </a:solidFill>
                <a:latin typeface="Open Sans" panose="020B0606030504020204" pitchFamily="34" charset="0"/>
                <a:ea typeface="Open Sans" panose="020B0606030504020204" pitchFamily="34" charset="0"/>
                <a:cs typeface="Open Sans" panose="020B0606030504020204" pitchFamily="34" charset="0"/>
              </a:rPr>
              <a:t>PRODLACT FARM</a:t>
            </a:r>
            <a:endParaRPr lang="en-GB" b="1">
              <a:solidFill>
                <a:srgbClr val="FAA303"/>
              </a:solidFill>
            </a:endParaRPr>
          </a:p>
        </p:txBody>
      </p:sp>
      <p:pic>
        <p:nvPicPr>
          <p:cNvPr id="47" name="Picture 46" descr="Logo&#10;&#10;Description automatically generated">
            <a:extLst>
              <a:ext uri="{FF2B5EF4-FFF2-40B4-BE49-F238E27FC236}">
                <a16:creationId xmlns:a16="http://schemas.microsoft.com/office/drawing/2014/main" id="{FF59F62F-CB97-EBB6-8E19-8A5A1D51ED1E}"/>
              </a:ext>
            </a:extLst>
          </p:cNvPr>
          <p:cNvPicPr>
            <a:picLocks noChangeAspect="1"/>
          </p:cNvPicPr>
          <p:nvPr/>
        </p:nvPicPr>
        <p:blipFill>
          <a:blip r:embed="rId3"/>
          <a:stretch>
            <a:fillRect/>
          </a:stretch>
        </p:blipFill>
        <p:spPr>
          <a:xfrm>
            <a:off x="8279626" y="4410523"/>
            <a:ext cx="326422" cy="326422"/>
          </a:xfrm>
          <a:prstGeom prst="rect">
            <a:avLst/>
          </a:prstGeom>
        </p:spPr>
      </p:pic>
      <p:sp>
        <p:nvSpPr>
          <p:cNvPr id="48" name="TextBox 47">
            <a:extLst>
              <a:ext uri="{FF2B5EF4-FFF2-40B4-BE49-F238E27FC236}">
                <a16:creationId xmlns:a16="http://schemas.microsoft.com/office/drawing/2014/main" id="{1BD89CF9-8456-3B3F-879A-B7CFB2E56DDC}"/>
              </a:ext>
            </a:extLst>
          </p:cNvPr>
          <p:cNvSpPr txBox="1"/>
          <p:nvPr/>
        </p:nvSpPr>
        <p:spPr>
          <a:xfrm>
            <a:off x="8606048" y="4792176"/>
            <a:ext cx="3301300" cy="1200329"/>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Over 3,</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0</a:t>
            </a: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young stock animals</a:t>
            </a:r>
          </a:p>
          <a:p>
            <a:pPr marL="285750" indent="-285750" algn="just">
              <a:buFont typeface="Arial" panose="020B0604020202020204" pitchFamily="34" charset="0"/>
              <a:buChar char="•"/>
            </a:pP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Raising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young cattle </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for</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Apold and Cut farms </a:t>
            </a:r>
            <a:endParaRPr lang="ro-RO" b="1" dirty="0">
              <a:solidFill>
                <a:srgbClr val="017900"/>
              </a:solidFill>
            </a:endParaRPr>
          </a:p>
        </p:txBody>
      </p:sp>
      <p:cxnSp>
        <p:nvCxnSpPr>
          <p:cNvPr id="2" name="Straight Connector 1">
            <a:extLst>
              <a:ext uri="{FF2B5EF4-FFF2-40B4-BE49-F238E27FC236}">
                <a16:creationId xmlns:a16="http://schemas.microsoft.com/office/drawing/2014/main" id="{E579F733-F1A8-930F-703D-64D8BB386A30}"/>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37021D75-9BF8-32D7-5ADB-8B8D1B4DE559}"/>
              </a:ext>
            </a:extLst>
          </p:cNvPr>
          <p:cNvPicPr>
            <a:picLocks noChangeAspect="1"/>
          </p:cNvPicPr>
          <p:nvPr/>
        </p:nvPicPr>
        <p:blipFill>
          <a:blip r:embed="rId3"/>
          <a:stretch>
            <a:fillRect/>
          </a:stretch>
        </p:blipFill>
        <p:spPr>
          <a:xfrm>
            <a:off x="116564" y="313005"/>
            <a:ext cx="924971" cy="924971"/>
          </a:xfrm>
          <a:prstGeom prst="rect">
            <a:avLst/>
          </a:prstGeom>
        </p:spPr>
      </p:pic>
      <p:sp>
        <p:nvSpPr>
          <p:cNvPr id="6" name="TextBox 5">
            <a:extLst>
              <a:ext uri="{FF2B5EF4-FFF2-40B4-BE49-F238E27FC236}">
                <a16:creationId xmlns:a16="http://schemas.microsoft.com/office/drawing/2014/main" id="{7B9DC84F-4F1C-44C7-1B87-C220351438A6}"/>
              </a:ext>
            </a:extLst>
          </p:cNvPr>
          <p:cNvSpPr txBox="1"/>
          <p:nvPr/>
        </p:nvSpPr>
        <p:spPr>
          <a:xfrm>
            <a:off x="1211580" y="420564"/>
            <a:ext cx="4526280"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DN AGRAR </a:t>
            </a:r>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FARMS TODAY</a:t>
            </a:r>
          </a:p>
        </p:txBody>
      </p:sp>
    </p:spTree>
    <p:extLst>
      <p:ext uri="{BB962C8B-B14F-4D97-AF65-F5344CB8AC3E}">
        <p14:creationId xmlns:p14="http://schemas.microsoft.com/office/powerpoint/2010/main" val="3674461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C9F2766-0B04-FA49-AF84-8D43200963FB}"/>
              </a:ext>
            </a:extLst>
          </p:cNvPr>
          <p:cNvSpPr/>
          <p:nvPr/>
        </p:nvSpPr>
        <p:spPr>
          <a:xfrm>
            <a:off x="927491" y="1094753"/>
            <a:ext cx="6010188" cy="3108541"/>
          </a:xfrm>
          <a:prstGeom prst="roundRect">
            <a:avLst/>
          </a:prstGeom>
          <a:solidFill>
            <a:srgbClr val="0179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6</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79" y="420564"/>
            <a:ext cx="8237855"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DN AGRAR IN THE CAPITAL MARKET</a:t>
            </a:r>
          </a:p>
        </p:txBody>
      </p:sp>
      <p:sp>
        <p:nvSpPr>
          <p:cNvPr id="9" name="TextBox 8">
            <a:extLst>
              <a:ext uri="{FF2B5EF4-FFF2-40B4-BE49-F238E27FC236}">
                <a16:creationId xmlns:a16="http://schemas.microsoft.com/office/drawing/2014/main" id="{FE45C664-0742-C38F-B58C-758C579FF1C3}"/>
              </a:ext>
            </a:extLst>
          </p:cNvPr>
          <p:cNvSpPr txBox="1"/>
          <p:nvPr/>
        </p:nvSpPr>
        <p:spPr>
          <a:xfrm>
            <a:off x="997011" y="1107288"/>
            <a:ext cx="5752002" cy="3108543"/>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SzTx/>
              <a:buFont typeface="Arial" panose="020B0604020202020204" pitchFamily="34" charset="0"/>
              <a:buChar char="•"/>
              <a:tabLst/>
              <a:defRP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t>
            </a:r>
            <a:r>
              <a:rPr kumimoji="0" lang="en-GB" sz="14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isted</a:t>
            </a:r>
            <a:r>
              <a:rPr kumimoji="0" lang="en-GB"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on the Bucharest Stock Exchange, </a:t>
            </a:r>
            <a:r>
              <a:rPr kumimoji="0" lang="en-GB" sz="14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AeRO</a:t>
            </a:r>
            <a:r>
              <a:rPr kumimoji="0" lang="en-GB"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market since February 2, 2022</a:t>
            </a:r>
          </a:p>
          <a:p>
            <a:pPr marR="0" lvl="0" algn="just" defTabSz="914400" rtl="0" eaLnBrk="1" fontAlgn="auto" latinLnBrk="0" hangingPunct="1">
              <a:lnSpc>
                <a:spcPct val="100000"/>
              </a:lnSpc>
              <a:spcBef>
                <a:spcPts val="0"/>
              </a:spcBef>
              <a:spcAft>
                <a:spcPts val="0"/>
              </a:spcAft>
              <a:buSzTx/>
              <a:tabLst/>
              <a:defRPr/>
            </a:pPr>
            <a:endParaRPr lang="ro-RO"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GB"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123</a:t>
            </a:r>
            <a:r>
              <a:rPr kumimoji="0" lang="en-GB"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share price performance</a:t>
            </a: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 March 29, 2024, compared to March 31, 2023</a:t>
            </a: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SzTx/>
              <a:buFont typeface="Arial" panose="020B0604020202020204" pitchFamily="34" charset="0"/>
              <a:buChar char="•"/>
              <a:tabLst/>
              <a:defRP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Shares included in the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BETAeRO and MSCI Frontier Small Cap and MSCI Romania Small Cap indices </a:t>
            </a:r>
          </a:p>
          <a:p>
            <a:pPr marR="0" lvl="0" algn="just" defTabSz="914400" rtl="0" eaLnBrk="1" fontAlgn="auto" latinLnBrk="0" hangingPunct="1">
              <a:lnSpc>
                <a:spcPct val="100000"/>
              </a:lnSpc>
              <a:spcBef>
                <a:spcPts val="0"/>
              </a:spcBef>
              <a:spcAft>
                <a:spcPts val="0"/>
              </a:spcAft>
              <a:buSzTx/>
              <a:tabLst/>
              <a:defRPr/>
            </a:pPr>
            <a:endParaRPr lang="ro-RO"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defRPr/>
            </a:pP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Over 2.500</a:t>
            </a:r>
            <a:r>
              <a:rPr lang="ro-RO"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shareholders</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just">
              <a:defRPr/>
            </a:pPr>
            <a:endParaRPr lang="ro-RO"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defRPr/>
            </a:pP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Market-Making services</a:t>
            </a:r>
            <a:r>
              <a:rPr kumimoji="0" lang="ro-RO"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ro-RO"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provided by BRK Financial Group</a:t>
            </a:r>
            <a:endParaRPr lang="ro-RO"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just" defTabSz="914400" rtl="0" eaLnBrk="1" fontAlgn="auto" latinLnBrk="0" hangingPunct="1">
              <a:lnSpc>
                <a:spcPct val="100000"/>
              </a:lnSpc>
              <a:spcBef>
                <a:spcPts val="0"/>
              </a:spcBef>
              <a:spcAft>
                <a:spcPts val="0"/>
              </a:spcAft>
              <a:buClr>
                <a:srgbClr val="017900"/>
              </a:buClr>
              <a:buSzTx/>
              <a:tabLst/>
              <a:defRPr/>
            </a:pPr>
            <a:endParaRPr kumimoji="0" lang="ro-RO" sz="1400" b="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8464CB24-CD16-0B22-184E-A8F077163317}"/>
              </a:ext>
            </a:extLst>
          </p:cNvPr>
          <p:cNvSpPr txBox="1"/>
          <p:nvPr/>
        </p:nvSpPr>
        <p:spPr>
          <a:xfrm>
            <a:off x="7129476" y="1746206"/>
            <a:ext cx="3821553"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17900"/>
              </a:buClr>
              <a:buSzTx/>
              <a:buFontTx/>
              <a:buNone/>
              <a:tabLst/>
              <a:defRPr/>
            </a:pP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Analyst</a:t>
            </a:r>
            <a:r>
              <a:rPr lang="en-US"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s</a:t>
            </a: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c</a:t>
            </a: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over</a:t>
            </a:r>
            <a:r>
              <a:rPr lang="en-US" sz="1400" b="1"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ing</a:t>
            </a:r>
            <a:r>
              <a:rPr lang="en-US"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 DN share</a:t>
            </a:r>
            <a:endPar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kumimoji="0" lang="ro-RO" sz="1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algn="just">
              <a:defRPr/>
            </a:pP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Prime Transaction </a:t>
            </a:r>
            <a:r>
              <a:rPr kumimoji="0" lang="ro-RO"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December</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18</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updated </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target price 1.</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6922</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RON</a:t>
            </a:r>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defRPr/>
            </a:pP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Prime Transaction – </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November 22, target price 1.595</a:t>
            </a:r>
            <a:r>
              <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4</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RON</a:t>
            </a:r>
          </a:p>
          <a:p>
            <a:pPr marR="0" lvl="0" algn="just" defTabSz="914400" rtl="0" eaLnBrk="1" fontAlgn="auto" latinLnBrk="0" hangingPunct="1">
              <a:lnSpc>
                <a:spcPct val="100000"/>
              </a:lnSpc>
              <a:spcBef>
                <a:spcPts val="0"/>
              </a:spcBef>
              <a:spcAft>
                <a:spcPts val="0"/>
              </a:spcAft>
              <a:buSzTx/>
              <a:tabLst/>
              <a:defRPr/>
            </a:pP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BRK Financial Group </a:t>
            </a:r>
            <a:r>
              <a:rPr kumimoji="0" lang="ro-RO"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June 30, target price 0.91 RON</a:t>
            </a:r>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Clr>
                <a:srgbClr val="017900"/>
              </a:buClr>
              <a:buSzTx/>
              <a:buFont typeface="Arial" panose="020B0604020202020204" pitchFamily="34" charset="0"/>
              <a:buChar char="•"/>
              <a:tabLst/>
              <a:defRPr/>
            </a:pPr>
            <a:endParaRPr kumimoji="0" lang="ro-RO"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1E2FDDB9-DC62-2E65-584A-EFDA2394EC8F}"/>
              </a:ext>
            </a:extLst>
          </p:cNvPr>
          <p:cNvSpPr txBox="1"/>
          <p:nvPr/>
        </p:nvSpPr>
        <p:spPr>
          <a:xfrm>
            <a:off x="1041535" y="4554504"/>
            <a:ext cx="540665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17900"/>
              </a:buClr>
              <a:buSzTx/>
              <a:buFontTx/>
              <a:buNone/>
              <a:tabLst/>
              <a:defRPr/>
            </a:pPr>
            <a:r>
              <a:rPr kumimoji="0" lang="ro-RO"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Recognition</a:t>
            </a:r>
          </a:p>
          <a:p>
            <a:pPr marL="0" marR="0" lvl="0" indent="0" algn="just" defTabSz="914400" rtl="0" eaLnBrk="1" fontAlgn="auto" latinLnBrk="0" hangingPunct="1">
              <a:lnSpc>
                <a:spcPct val="100000"/>
              </a:lnSpc>
              <a:spcBef>
                <a:spcPts val="0"/>
              </a:spcBef>
              <a:spcAft>
                <a:spcPts val="0"/>
              </a:spcAft>
              <a:buClr>
                <a:srgbClr val="017900"/>
              </a:buClr>
              <a:buSzTx/>
              <a:buFontTx/>
              <a:buNone/>
              <a:tabLst/>
              <a:defRPr/>
            </a:pPr>
            <a:endParaRPr kumimoji="0" lang="ro-RO"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defRPr/>
            </a:pPr>
            <a:r>
              <a:rPr kumimoji="0" lang="en-GB"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en-GB" sz="1400" b="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in the second VEKTOR by ARIR 2023 evaluation</a:t>
            </a:r>
            <a:endPar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defRPr/>
            </a:pPr>
            <a:endParaRPr kumimoji="0" lang="ro-RO"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defRPr/>
            </a:pPr>
            <a:r>
              <a:rPr kumimoji="0" lang="ro-RO" sz="1400" b="1"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Best Company in IR – AeRO Market</a:t>
            </a:r>
            <a:r>
              <a:rPr kumimoji="0" lang="ro-RO" sz="1400" b="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awarded by ARIR after being voted by individual investors</a:t>
            </a:r>
            <a:endParaRPr kumimoji="0" lang="ro-RO" sz="1400" b="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4" name="Straight Connector 33">
            <a:extLst>
              <a:ext uri="{FF2B5EF4-FFF2-40B4-BE49-F238E27FC236}">
                <a16:creationId xmlns:a16="http://schemas.microsoft.com/office/drawing/2014/main" id="{C5ED200E-F2CD-6573-C70D-445A3DA0605E}"/>
              </a:ext>
            </a:extLst>
          </p:cNvPr>
          <p:cNvCxnSpPr>
            <a:cxnSpLocks/>
          </p:cNvCxnSpPr>
          <p:nvPr/>
        </p:nvCxnSpPr>
        <p:spPr>
          <a:xfrm>
            <a:off x="7182303" y="2079014"/>
            <a:ext cx="3791034"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060AFBA-192A-83D3-2FF4-636C2B1E791D}"/>
              </a:ext>
            </a:extLst>
          </p:cNvPr>
          <p:cNvCxnSpPr>
            <a:cxnSpLocks/>
          </p:cNvCxnSpPr>
          <p:nvPr/>
        </p:nvCxnSpPr>
        <p:spPr>
          <a:xfrm>
            <a:off x="1119549" y="4871731"/>
            <a:ext cx="3791034" cy="0"/>
          </a:xfrm>
          <a:prstGeom prst="line">
            <a:avLst/>
          </a:prstGeom>
          <a:ln w="19050">
            <a:solidFill>
              <a:srgbClr val="017900"/>
            </a:solidFill>
          </a:ln>
        </p:spPr>
        <p:style>
          <a:lnRef idx="1">
            <a:schemeClr val="accent1"/>
          </a:lnRef>
          <a:fillRef idx="0">
            <a:schemeClr val="accent1"/>
          </a:fillRef>
          <a:effectRef idx="0">
            <a:schemeClr val="accent1"/>
          </a:effectRef>
          <a:fontRef idx="minor">
            <a:schemeClr val="tx1"/>
          </a:fontRef>
        </p:style>
      </p:cxnSp>
      <p:pic>
        <p:nvPicPr>
          <p:cNvPr id="39" name="Picture 38" descr="Logo&#10;&#10;Description automatically generated">
            <a:extLst>
              <a:ext uri="{FF2B5EF4-FFF2-40B4-BE49-F238E27FC236}">
                <a16:creationId xmlns:a16="http://schemas.microsoft.com/office/drawing/2014/main" id="{871AF779-7A1C-893D-EA8D-1C41B37396C0}"/>
              </a:ext>
            </a:extLst>
          </p:cNvPr>
          <p:cNvPicPr>
            <a:picLocks noChangeAspect="1"/>
          </p:cNvPicPr>
          <p:nvPr/>
        </p:nvPicPr>
        <p:blipFill>
          <a:blip r:embed="rId2"/>
          <a:stretch>
            <a:fillRect/>
          </a:stretch>
        </p:blipFill>
        <p:spPr>
          <a:xfrm>
            <a:off x="4818438" y="4612378"/>
            <a:ext cx="403013" cy="403013"/>
          </a:xfrm>
          <a:prstGeom prst="rect">
            <a:avLst/>
          </a:prstGeom>
        </p:spPr>
      </p:pic>
      <p:pic>
        <p:nvPicPr>
          <p:cNvPr id="40" name="Picture 39" descr="Logo&#10;&#10;Description automatically generated">
            <a:extLst>
              <a:ext uri="{FF2B5EF4-FFF2-40B4-BE49-F238E27FC236}">
                <a16:creationId xmlns:a16="http://schemas.microsoft.com/office/drawing/2014/main" id="{787702F4-E3C7-EBC0-E885-082BA6423C21}"/>
              </a:ext>
            </a:extLst>
          </p:cNvPr>
          <p:cNvPicPr>
            <a:picLocks noChangeAspect="1"/>
          </p:cNvPicPr>
          <p:nvPr/>
        </p:nvPicPr>
        <p:blipFill>
          <a:blip r:embed="rId2"/>
          <a:stretch>
            <a:fillRect/>
          </a:stretch>
        </p:blipFill>
        <p:spPr>
          <a:xfrm>
            <a:off x="10950787" y="1814285"/>
            <a:ext cx="403013" cy="403013"/>
          </a:xfrm>
          <a:prstGeom prst="rect">
            <a:avLst/>
          </a:prstGeom>
        </p:spPr>
      </p:pic>
      <p:pic>
        <p:nvPicPr>
          <p:cNvPr id="6" name="Picture 5">
            <a:extLst>
              <a:ext uri="{FF2B5EF4-FFF2-40B4-BE49-F238E27FC236}">
                <a16:creationId xmlns:a16="http://schemas.microsoft.com/office/drawing/2014/main" id="{3489613D-DFB1-C4C6-DF92-F44132BC79A2}"/>
              </a:ext>
            </a:extLst>
          </p:cNvPr>
          <p:cNvPicPr>
            <a:picLocks noChangeAspect="1"/>
          </p:cNvPicPr>
          <p:nvPr/>
        </p:nvPicPr>
        <p:blipFill>
          <a:blip r:embed="rId3"/>
          <a:srcRect l="2922" r="2922"/>
          <a:stretch/>
        </p:blipFill>
        <p:spPr>
          <a:xfrm>
            <a:off x="7872748" y="3846033"/>
            <a:ext cx="2940395" cy="2051396"/>
          </a:xfrm>
          <a:prstGeom prst="roundRect">
            <a:avLst/>
          </a:prstGeom>
        </p:spPr>
      </p:pic>
    </p:spTree>
    <p:extLst>
      <p:ext uri="{BB962C8B-B14F-4D97-AF65-F5344CB8AC3E}">
        <p14:creationId xmlns:p14="http://schemas.microsoft.com/office/powerpoint/2010/main" val="1006071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F90D17-AFB1-6E57-C9C4-4918441618E1}"/>
              </a:ext>
            </a:extLst>
          </p:cNvPr>
          <p:cNvPicPr>
            <a:picLocks noChangeAspect="1"/>
          </p:cNvPicPr>
          <p:nvPr/>
        </p:nvPicPr>
        <p:blipFill rotWithShape="1">
          <a:blip r:embed="rId2"/>
          <a:srcRect r="11868" b="11868"/>
          <a:stretch/>
        </p:blipFill>
        <p:spPr>
          <a:xfrm>
            <a:off x="0" y="0"/>
            <a:ext cx="12192000" cy="6858000"/>
          </a:xfrm>
          <a:prstGeom prst="rect">
            <a:avLst/>
          </a:prstGeom>
        </p:spPr>
      </p:pic>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93667352-62E5-B914-E5D0-E0184A7DAB3A}"/>
              </a:ext>
            </a:extLst>
          </p:cNvPr>
          <p:cNvSpPr>
            <a:spLocks noGrp="1"/>
          </p:cNvSpPr>
          <p:nvPr>
            <p:ph type="sldNum" sz="quarter" idx="12"/>
          </p:nvPr>
        </p:nvSpPr>
        <p:spPr/>
        <p:txBody>
          <a:bodyPr/>
          <a:lstStyle/>
          <a:p>
            <a:fld id="{109FEF71-21C0-0D4A-A648-3BAF92E3EBF2}" type="slidenum">
              <a:rPr lang="ro-RO" smtClean="0"/>
              <a:t>7</a:t>
            </a:fld>
            <a:endParaRPr lang="ro-RO"/>
          </a:p>
        </p:txBody>
      </p:sp>
      <p:pic>
        <p:nvPicPr>
          <p:cNvPr id="3" name="Graphic 2" descr="Badge outline">
            <a:extLst>
              <a:ext uri="{FF2B5EF4-FFF2-40B4-BE49-F238E27FC236}">
                <a16:creationId xmlns:a16="http://schemas.microsoft.com/office/drawing/2014/main" id="{1E3752DE-B69B-4562-4A3B-E849810F6B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180" y="211725"/>
            <a:ext cx="2282276" cy="2282276"/>
          </a:xfrm>
          <a:prstGeom prst="rect">
            <a:avLst/>
          </a:prstGeom>
        </p:spPr>
      </p:pic>
      <p:sp>
        <p:nvSpPr>
          <p:cNvPr id="4" name="TextBox 3">
            <a:extLst>
              <a:ext uri="{FF2B5EF4-FFF2-40B4-BE49-F238E27FC236}">
                <a16:creationId xmlns:a16="http://schemas.microsoft.com/office/drawing/2014/main" id="{705CE63C-E0EA-37DB-F51E-302670614398}"/>
              </a:ext>
            </a:extLst>
          </p:cNvPr>
          <p:cNvSpPr txBox="1"/>
          <p:nvPr/>
        </p:nvSpPr>
        <p:spPr>
          <a:xfrm>
            <a:off x="346675" y="2705725"/>
            <a:ext cx="3395146" cy="2123658"/>
          </a:xfrm>
          <a:prstGeom prst="rect">
            <a:avLst/>
          </a:prstGeom>
          <a:noFill/>
        </p:spPr>
        <p:txBody>
          <a:bodyPr wrap="square" rtlCol="0">
            <a:spAutoFit/>
          </a:bodyPr>
          <a:lstStyle/>
          <a:p>
            <a:r>
              <a:rPr lang="en-GB"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Q1</a:t>
            </a:r>
            <a:r>
              <a:rPr lang="ro-RO"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 202</a:t>
            </a:r>
            <a:r>
              <a:rPr lang="en-GB"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4</a:t>
            </a:r>
            <a:r>
              <a:rPr lang="ro-RO"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 RESULTS &amp; OUTLOOK</a:t>
            </a:r>
          </a:p>
        </p:txBody>
      </p:sp>
      <p:pic>
        <p:nvPicPr>
          <p:cNvPr id="5" name="Picture 4" descr="Logo&#10;&#10;Description automatically generated">
            <a:extLst>
              <a:ext uri="{FF2B5EF4-FFF2-40B4-BE49-F238E27FC236}">
                <a16:creationId xmlns:a16="http://schemas.microsoft.com/office/drawing/2014/main" id="{B7A1B24A-B490-347A-3C59-4001FF302BE2}"/>
              </a:ext>
            </a:extLst>
          </p:cNvPr>
          <p:cNvPicPr>
            <a:picLocks noChangeAspect="1"/>
          </p:cNvPicPr>
          <p:nvPr/>
        </p:nvPicPr>
        <p:blipFill>
          <a:blip r:embed="rId5"/>
          <a:stretch>
            <a:fillRect/>
          </a:stretch>
        </p:blipFill>
        <p:spPr>
          <a:xfrm>
            <a:off x="10103508" y="211725"/>
            <a:ext cx="1640817" cy="1640817"/>
          </a:xfrm>
          <a:prstGeom prst="rect">
            <a:avLst/>
          </a:prstGeom>
        </p:spPr>
      </p:pic>
    </p:spTree>
    <p:extLst>
      <p:ext uri="{BB962C8B-B14F-4D97-AF65-F5344CB8AC3E}">
        <p14:creationId xmlns:p14="http://schemas.microsoft.com/office/powerpoint/2010/main" val="645487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8</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79" y="420564"/>
            <a:ext cx="8237855" cy="461665"/>
          </a:xfrm>
          <a:prstGeom prst="rect">
            <a:avLst/>
          </a:prstGeom>
          <a:noFill/>
        </p:spPr>
        <p:txBody>
          <a:bodyPr wrap="square" rtlCol="0">
            <a:spAutoFit/>
          </a:bodyPr>
          <a:lstStyle/>
          <a:p>
            <a:r>
              <a:rPr lang="en-US"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MILK PRODUCTION EVOLUTION</a:t>
            </a:r>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9" name="TextBox 8">
            <a:extLst>
              <a:ext uri="{FF2B5EF4-FFF2-40B4-BE49-F238E27FC236}">
                <a16:creationId xmlns:a16="http://schemas.microsoft.com/office/drawing/2014/main" id="{FE45C664-0742-C38F-B58C-758C579FF1C3}"/>
              </a:ext>
            </a:extLst>
          </p:cNvPr>
          <p:cNvSpPr txBox="1"/>
          <p:nvPr/>
        </p:nvSpPr>
        <p:spPr>
          <a:xfrm>
            <a:off x="797935" y="1619952"/>
            <a:ext cx="4267969" cy="3323987"/>
          </a:xfrm>
          <a:prstGeom prst="rect">
            <a:avLst/>
          </a:prstGeom>
          <a:noFill/>
        </p:spPr>
        <p:txBody>
          <a:bodyPr wrap="square">
            <a:spAutoFit/>
          </a:bodyPr>
          <a:lstStyle/>
          <a:p>
            <a:pPr marL="285750" indent="-285750" algn="just">
              <a:buClr>
                <a:srgbClr val="017900"/>
              </a:buClr>
              <a:buFont typeface="Wingdings" pitchFamily="2" charset="2"/>
              <a:buChar char="ü"/>
            </a:pPr>
            <a:r>
              <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recorded an 18% increase in the first quarter of 2024 compared to the same period of last year.</a:t>
            </a:r>
          </a:p>
          <a:p>
            <a:pPr marL="285750" indent="-285750" algn="just">
              <a:buClr>
                <a:srgbClr val="017900"/>
              </a:buClr>
              <a:buFont typeface="Wingdings" pitchFamily="2" charset="2"/>
              <a:buChar char="ü"/>
            </a:pPr>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Clr>
                <a:srgbClr val="017900"/>
              </a:buClr>
              <a:buFont typeface="Wingdings" pitchFamily="2" charset="2"/>
              <a:buChar char="ü"/>
            </a:pP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exceeded the threshold of 5 million </a:t>
            </a:r>
            <a:r>
              <a:rPr lang="en-GB" sz="1400"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liters</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delivered monthly, in each month of the current year's first quarter. In March 2024, the quantity of milk delivered increased by 1</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8</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compared to March 2023.</a:t>
            </a:r>
          </a:p>
          <a:p>
            <a:pPr algn="just">
              <a:buClr>
                <a:srgbClr val="017900"/>
              </a:buClr>
            </a:pPr>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Clr>
                <a:srgbClr val="017900"/>
              </a:buClr>
              <a:buFont typeface="Wingdings" pitchFamily="2" charset="2"/>
              <a:buChar char="ü"/>
            </a:pP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For the next quarters of this year, we expect to maintain the current pace of our operational activity, including milk production, thereby consolidating the growth of milk deliveries to our customers.</a:t>
            </a:r>
            <a:endPar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BDD58480-0DCF-1647-71E5-6F44F3C62BC2}"/>
              </a:ext>
            </a:extLst>
          </p:cNvPr>
          <p:cNvPicPr>
            <a:picLocks noChangeAspect="1"/>
          </p:cNvPicPr>
          <p:nvPr/>
        </p:nvPicPr>
        <p:blipFill>
          <a:blip r:embed="rId2"/>
          <a:stretch>
            <a:fillRect/>
          </a:stretch>
        </p:blipFill>
        <p:spPr>
          <a:xfrm>
            <a:off x="770976" y="1622229"/>
            <a:ext cx="326422" cy="326422"/>
          </a:xfrm>
          <a:prstGeom prst="rect">
            <a:avLst/>
          </a:prstGeom>
        </p:spPr>
      </p:pic>
      <p:pic>
        <p:nvPicPr>
          <p:cNvPr id="8" name="Picture 7" descr="Logo&#10;&#10;Description automatically generated">
            <a:extLst>
              <a:ext uri="{FF2B5EF4-FFF2-40B4-BE49-F238E27FC236}">
                <a16:creationId xmlns:a16="http://schemas.microsoft.com/office/drawing/2014/main" id="{1753E4AF-CD03-58BA-1CFB-D31760830B9B}"/>
              </a:ext>
            </a:extLst>
          </p:cNvPr>
          <p:cNvPicPr>
            <a:picLocks noChangeAspect="1"/>
          </p:cNvPicPr>
          <p:nvPr/>
        </p:nvPicPr>
        <p:blipFill>
          <a:blip r:embed="rId2"/>
          <a:stretch>
            <a:fillRect/>
          </a:stretch>
        </p:blipFill>
        <p:spPr>
          <a:xfrm>
            <a:off x="731383" y="2479483"/>
            <a:ext cx="326422" cy="326422"/>
          </a:xfrm>
          <a:prstGeom prst="rect">
            <a:avLst/>
          </a:prstGeom>
        </p:spPr>
      </p:pic>
      <p:pic>
        <p:nvPicPr>
          <p:cNvPr id="12" name="Picture 11" descr="Logo&#10;&#10;Description automatically generated">
            <a:extLst>
              <a:ext uri="{FF2B5EF4-FFF2-40B4-BE49-F238E27FC236}">
                <a16:creationId xmlns:a16="http://schemas.microsoft.com/office/drawing/2014/main" id="{FCEE9423-19A6-C35D-5A03-0ED721D433BA}"/>
              </a:ext>
            </a:extLst>
          </p:cNvPr>
          <p:cNvPicPr>
            <a:picLocks noChangeAspect="1"/>
          </p:cNvPicPr>
          <p:nvPr/>
        </p:nvPicPr>
        <p:blipFill>
          <a:blip r:embed="rId2"/>
          <a:stretch>
            <a:fillRect/>
          </a:stretch>
        </p:blipFill>
        <p:spPr>
          <a:xfrm>
            <a:off x="771955" y="3781200"/>
            <a:ext cx="326422" cy="326422"/>
          </a:xfrm>
          <a:prstGeom prst="rect">
            <a:avLst/>
          </a:prstGeom>
        </p:spPr>
      </p:pic>
      <p:pic>
        <p:nvPicPr>
          <p:cNvPr id="11" name="Picture 10">
            <a:extLst>
              <a:ext uri="{FF2B5EF4-FFF2-40B4-BE49-F238E27FC236}">
                <a16:creationId xmlns:a16="http://schemas.microsoft.com/office/drawing/2014/main" id="{16A610BD-A225-AC99-5E55-1DE554C20D0F}"/>
              </a:ext>
            </a:extLst>
          </p:cNvPr>
          <p:cNvPicPr>
            <a:picLocks noChangeAspect="1"/>
          </p:cNvPicPr>
          <p:nvPr/>
        </p:nvPicPr>
        <p:blipFill>
          <a:blip r:embed="rId3"/>
          <a:stretch>
            <a:fillRect/>
          </a:stretch>
        </p:blipFill>
        <p:spPr>
          <a:xfrm>
            <a:off x="5300871" y="2011283"/>
            <a:ext cx="6476305" cy="2883092"/>
          </a:xfrm>
          <a:prstGeom prst="rect">
            <a:avLst/>
          </a:prstGeom>
        </p:spPr>
      </p:pic>
      <p:pic>
        <p:nvPicPr>
          <p:cNvPr id="14" name="Picture 13">
            <a:extLst>
              <a:ext uri="{FF2B5EF4-FFF2-40B4-BE49-F238E27FC236}">
                <a16:creationId xmlns:a16="http://schemas.microsoft.com/office/drawing/2014/main" id="{7845F779-59D6-25FC-EE6B-32425A9F72FB}"/>
              </a:ext>
            </a:extLst>
          </p:cNvPr>
          <p:cNvPicPr>
            <a:picLocks noChangeAspect="1"/>
          </p:cNvPicPr>
          <p:nvPr/>
        </p:nvPicPr>
        <p:blipFill>
          <a:blip r:embed="rId4"/>
          <a:stretch>
            <a:fillRect/>
          </a:stretch>
        </p:blipFill>
        <p:spPr>
          <a:xfrm>
            <a:off x="10691721" y="1149933"/>
            <a:ext cx="1293263" cy="1194916"/>
          </a:xfrm>
          <a:prstGeom prst="rect">
            <a:avLst/>
          </a:prstGeom>
        </p:spPr>
      </p:pic>
      <p:sp>
        <p:nvSpPr>
          <p:cNvPr id="16" name="Rectangle 15">
            <a:extLst>
              <a:ext uri="{FF2B5EF4-FFF2-40B4-BE49-F238E27FC236}">
                <a16:creationId xmlns:a16="http://schemas.microsoft.com/office/drawing/2014/main" id="{CF6BDDDA-CA56-2F39-DF7D-459A343949AE}"/>
              </a:ext>
            </a:extLst>
          </p:cNvPr>
          <p:cNvSpPr/>
          <p:nvPr/>
        </p:nvSpPr>
        <p:spPr>
          <a:xfrm>
            <a:off x="9634230" y="972487"/>
            <a:ext cx="1229072" cy="424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52AE226-8EAE-FCDE-9EFB-1843CBDE6C9D}"/>
              </a:ext>
            </a:extLst>
          </p:cNvPr>
          <p:cNvSpPr/>
          <p:nvPr/>
        </p:nvSpPr>
        <p:spPr>
          <a:xfrm>
            <a:off x="9940413" y="4681898"/>
            <a:ext cx="1413387" cy="424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637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9</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34" name="TextBox 33">
            <a:extLst>
              <a:ext uri="{FF2B5EF4-FFF2-40B4-BE49-F238E27FC236}">
                <a16:creationId xmlns:a16="http://schemas.microsoft.com/office/drawing/2014/main" id="{0472BB47-0405-1EBC-23C7-91E62615902B}"/>
              </a:ext>
            </a:extLst>
          </p:cNvPr>
          <p:cNvSpPr txBox="1"/>
          <p:nvPr/>
        </p:nvSpPr>
        <p:spPr>
          <a:xfrm>
            <a:off x="1196261" y="421136"/>
            <a:ext cx="1014222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CEREAL PRODUCTION EVOLUTION</a:t>
            </a:r>
          </a:p>
        </p:txBody>
      </p:sp>
      <p:sp>
        <p:nvSpPr>
          <p:cNvPr id="2" name="Rectangle 1">
            <a:extLst>
              <a:ext uri="{FF2B5EF4-FFF2-40B4-BE49-F238E27FC236}">
                <a16:creationId xmlns:a16="http://schemas.microsoft.com/office/drawing/2014/main" id="{E05CBFC3-AB4C-7CA9-2F6B-F171A5E6BC41}"/>
              </a:ext>
            </a:extLst>
          </p:cNvPr>
          <p:cNvSpPr>
            <a:spLocks noChangeArrowheads="1"/>
          </p:cNvSpPr>
          <p:nvPr/>
        </p:nvSpPr>
        <p:spPr bwMode="auto">
          <a:xfrm>
            <a:off x="-116564" y="121750"/>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28C3FED0-BC2D-0FD5-AB52-F89B8EA33267}"/>
              </a:ext>
            </a:extLst>
          </p:cNvPr>
          <p:cNvSpPr txBox="1"/>
          <p:nvPr/>
        </p:nvSpPr>
        <p:spPr>
          <a:xfrm>
            <a:off x="579049" y="1481906"/>
            <a:ext cx="6157912" cy="2862322"/>
          </a:xfrm>
          <a:prstGeom prst="rect">
            <a:avLst/>
          </a:prstGeom>
          <a:noFill/>
        </p:spPr>
        <p:txBody>
          <a:bodyPr wrap="square">
            <a:spAutoFit/>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Lucerne: </a:t>
            </a:r>
            <a:endParaRPr lang="ro-RO" sz="18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Wingdings" panose="05000000000000000000" pitchFamily="2" charset="2"/>
              <a:buChar char="ü"/>
            </a:pPr>
            <a:r>
              <a:rPr lang="en-US" dirty="0">
                <a:effectLst/>
                <a:latin typeface="Aptos" panose="020B0004020202020204" pitchFamily="34" charset="0"/>
                <a:ea typeface="Aptos" panose="020B0004020202020204" pitchFamily="34" charset="0"/>
                <a:cs typeface="Aptos" panose="020B0004020202020204" pitchFamily="34" charset="0"/>
              </a:rPr>
              <a:t>2 harvests</a:t>
            </a:r>
            <a:r>
              <a:rPr lang="ro-RO" dirty="0">
                <a:effectLst/>
                <a:latin typeface="Aptos" panose="020B0004020202020204" pitchFamily="34" charset="0"/>
                <a:ea typeface="Aptos" panose="020B0004020202020204" pitchFamily="34" charset="0"/>
                <a:cs typeface="Aptos" panose="020B0004020202020204" pitchFamily="34" charset="0"/>
              </a:rPr>
              <a:t>, with a production of </a:t>
            </a:r>
            <a:r>
              <a:rPr lang="en-US" dirty="0">
                <a:effectLst/>
                <a:latin typeface="Aptos" panose="020B0004020202020204" pitchFamily="34" charset="0"/>
                <a:ea typeface="Aptos" panose="020B0004020202020204" pitchFamily="34" charset="0"/>
                <a:cs typeface="Aptos" panose="020B0004020202020204" pitchFamily="34" charset="0"/>
              </a:rPr>
              <a:t>13 ton</a:t>
            </a:r>
            <a:r>
              <a:rPr lang="ro-RO" dirty="0">
                <a:effectLst/>
                <a:latin typeface="Aptos" panose="020B0004020202020204" pitchFamily="34" charset="0"/>
                <a:ea typeface="Aptos" panose="020B0004020202020204" pitchFamily="34" charset="0"/>
                <a:cs typeface="Aptos" panose="020B0004020202020204" pitchFamily="34" charset="0"/>
              </a:rPr>
              <a:t>s</a:t>
            </a:r>
            <a:r>
              <a:rPr lang="en-US" dirty="0">
                <a:effectLst/>
                <a:latin typeface="Aptos" panose="020B0004020202020204" pitchFamily="34" charset="0"/>
                <a:ea typeface="Aptos" panose="020B0004020202020204" pitchFamily="34" charset="0"/>
                <a:cs typeface="Aptos" panose="020B0004020202020204" pitchFamily="34" charset="0"/>
              </a:rPr>
              <a:t>/ha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Triticale </a:t>
            </a:r>
            <a:endParaRPr lang="ro-RO" sz="18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Wingdings" panose="05000000000000000000" pitchFamily="2" charset="2"/>
              <a:buChar char="ü"/>
            </a:pPr>
            <a:r>
              <a:rPr lang="en-US" dirty="0">
                <a:effectLst/>
                <a:latin typeface="Aptos" panose="020B0004020202020204" pitchFamily="34" charset="0"/>
                <a:ea typeface="Aptos" panose="020B0004020202020204" pitchFamily="34" charset="0"/>
                <a:cs typeface="Aptos" panose="020B0004020202020204" pitchFamily="34" charset="0"/>
              </a:rPr>
              <a:t>800 ha harvested </a:t>
            </a:r>
            <a:endParaRPr lang="ro-RO"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Wingdings" panose="05000000000000000000" pitchFamily="2" charset="2"/>
              <a:buChar char="ü"/>
            </a:pPr>
            <a:r>
              <a:rPr lang="ro-RO" dirty="0">
                <a:effectLst/>
                <a:latin typeface="Aptos" panose="020B0004020202020204" pitchFamily="34" charset="0"/>
                <a:ea typeface="Aptos" panose="020B0004020202020204" pitchFamily="34" charset="0"/>
                <a:cs typeface="Aptos" panose="020B0004020202020204" pitchFamily="34" charset="0"/>
              </a:rPr>
              <a:t>Production of </a:t>
            </a:r>
            <a:r>
              <a:rPr lang="en-US" dirty="0">
                <a:effectLst/>
                <a:latin typeface="Aptos" panose="020B0004020202020204" pitchFamily="34" charset="0"/>
                <a:ea typeface="Aptos" panose="020B0004020202020204" pitchFamily="34" charset="0"/>
                <a:cs typeface="Aptos" panose="020B0004020202020204" pitchFamily="34" charset="0"/>
              </a:rPr>
              <a:t>30 tons</a:t>
            </a:r>
            <a:r>
              <a:rPr lang="ro-RO" dirty="0">
                <a:effectLst/>
                <a:latin typeface="Aptos" panose="020B0004020202020204" pitchFamily="34" charset="0"/>
                <a:ea typeface="Aptos" panose="020B0004020202020204" pitchFamily="34" charset="0"/>
                <a:cs typeface="Aptos" panose="020B0004020202020204" pitchFamily="34" charset="0"/>
              </a:rPr>
              <a:t>/ha</a:t>
            </a:r>
            <a:r>
              <a:rPr lang="en-US" dirty="0">
                <a:effectLst/>
                <a:latin typeface="Aptos" panose="020B0004020202020204" pitchFamily="34" charset="0"/>
                <a:ea typeface="Aptos" panose="020B0004020202020204" pitchFamily="34" charset="0"/>
                <a:cs typeface="Aptos" panose="020B0004020202020204" pitchFamily="34" charset="0"/>
              </a:rPr>
              <a:t> </a:t>
            </a:r>
            <a:endParaRPr lang="ro-RO" dirty="0">
              <a:latin typeface="Aptos" panose="020B0004020202020204" pitchFamily="34" charset="0"/>
              <a:ea typeface="Aptos" panose="020B0004020202020204" pitchFamily="34" charset="0"/>
              <a:cs typeface="Aptos" panose="020B0004020202020204" pitchFamily="34" charset="0"/>
            </a:endParaRPr>
          </a:p>
          <a:p>
            <a:pPr lvl="1"/>
            <a:r>
              <a:rPr lang="ro-RO" i="1" dirty="0">
                <a:effectLst/>
                <a:latin typeface="Aptos" panose="020B0004020202020204" pitchFamily="34" charset="0"/>
                <a:ea typeface="Aptos" panose="020B0004020202020204" pitchFamily="34" charset="0"/>
                <a:cs typeface="Aptos" panose="020B0004020202020204" pitchFamily="34" charset="0"/>
              </a:rPr>
              <a:t>In 2023, we had a production of </a:t>
            </a:r>
            <a:r>
              <a:rPr lang="en-US" i="1" dirty="0">
                <a:effectLst/>
                <a:latin typeface="Aptos" panose="020B0004020202020204" pitchFamily="34" charset="0"/>
                <a:ea typeface="Aptos" panose="020B0004020202020204" pitchFamily="34" charset="0"/>
                <a:cs typeface="Aptos" panose="020B0004020202020204" pitchFamily="34" charset="0"/>
              </a:rPr>
              <a:t>23 ton</a:t>
            </a:r>
            <a:r>
              <a:rPr lang="ro-RO" i="1" dirty="0">
                <a:effectLst/>
                <a:latin typeface="Aptos" panose="020B0004020202020204" pitchFamily="34" charset="0"/>
                <a:ea typeface="Aptos" panose="020B0004020202020204" pitchFamily="34" charset="0"/>
                <a:cs typeface="Aptos" panose="020B0004020202020204" pitchFamily="34" charset="0"/>
              </a:rPr>
              <a:t>s/ha</a:t>
            </a:r>
          </a:p>
          <a:p>
            <a:pPr marL="742950" lvl="1" indent="-285750">
              <a:buFont typeface="Wingdings" panose="05000000000000000000" pitchFamily="2" charset="2"/>
              <a:buChar char="ü"/>
            </a:pPr>
            <a:r>
              <a:rPr lang="en-US" dirty="0">
                <a:effectLst/>
                <a:latin typeface="Aptos" panose="020B0004020202020204" pitchFamily="34" charset="0"/>
                <a:ea typeface="Aptos" panose="020B0004020202020204" pitchFamily="34" charset="0"/>
                <a:cs typeface="Aptos" panose="020B0004020202020204" pitchFamily="34" charset="0"/>
              </a:rPr>
              <a:t>Still need to harvest 400 ha</a:t>
            </a:r>
            <a:endParaRPr lang="ro-RO"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Wingdings" panose="05000000000000000000" pitchFamily="2" charset="2"/>
              <a:buChar char="ü"/>
            </a:pPr>
            <a:r>
              <a:rPr lang="en-US" sz="1800" dirty="0">
                <a:effectLst/>
                <a:latin typeface="Aptos" panose="020B0004020202020204" pitchFamily="34" charset="0"/>
                <a:ea typeface="Aptos" panose="020B0004020202020204" pitchFamily="34" charset="0"/>
                <a:cs typeface="Aptos" panose="020B0004020202020204" pitchFamily="34" charset="0"/>
              </a:rPr>
              <a:t>After </a:t>
            </a:r>
            <a:r>
              <a:rPr lang="ro-RO" dirty="0">
                <a:latin typeface="Aptos" panose="020B0004020202020204" pitchFamily="34" charset="0"/>
                <a:ea typeface="Aptos" panose="020B0004020202020204" pitchFamily="34" charset="0"/>
                <a:cs typeface="Aptos" panose="020B0004020202020204" pitchFamily="34" charset="0"/>
              </a:rPr>
              <a:t>the harvest, seeding </a:t>
            </a:r>
            <a:r>
              <a:rPr lang="en-US" sz="1800" dirty="0">
                <a:effectLst/>
                <a:latin typeface="Aptos" panose="020B0004020202020204" pitchFamily="34" charset="0"/>
                <a:ea typeface="Aptos" panose="020B0004020202020204" pitchFamily="34" charset="0"/>
                <a:cs typeface="Aptos" panose="020B0004020202020204" pitchFamily="34" charset="0"/>
              </a:rPr>
              <a:t>corn as a </a:t>
            </a:r>
            <a:endParaRPr lang="ro-RO" sz="1800" dirty="0">
              <a:effectLst/>
              <a:latin typeface="Aptos" panose="020B0004020202020204" pitchFamily="34" charset="0"/>
              <a:ea typeface="Aptos" panose="020B0004020202020204" pitchFamily="34" charset="0"/>
              <a:cs typeface="Aptos" panose="020B0004020202020204" pitchFamily="34" charset="0"/>
            </a:endParaRPr>
          </a:p>
          <a:p>
            <a:pPr lvl="1"/>
            <a:r>
              <a:rPr lang="en-US" sz="1800" dirty="0">
                <a:effectLst/>
                <a:latin typeface="Aptos" panose="020B0004020202020204" pitchFamily="34" charset="0"/>
                <a:ea typeface="Aptos" panose="020B0004020202020204" pitchFamily="34" charset="0"/>
                <a:cs typeface="Aptos" panose="020B0004020202020204" pitchFamily="34" charset="0"/>
              </a:rPr>
              <a:t>second crop </a:t>
            </a:r>
          </a:p>
        </p:txBody>
      </p:sp>
      <p:pic>
        <p:nvPicPr>
          <p:cNvPr id="1027" name="Picture 3">
            <a:extLst>
              <a:ext uri="{FF2B5EF4-FFF2-40B4-BE49-F238E27FC236}">
                <a16:creationId xmlns:a16="http://schemas.microsoft.com/office/drawing/2014/main" id="{AB43E5B1-B597-EA98-64F4-61AE07856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4005" y="1343942"/>
            <a:ext cx="3278207" cy="437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42D19579-99F9-DAC2-679F-8ABAF9915B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1156" y="1343942"/>
            <a:ext cx="2547938" cy="191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BA03A508-3480-EFDD-341A-33557F77D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1156" y="3803942"/>
            <a:ext cx="2547938" cy="19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506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2343</Words>
  <Application>Microsoft Office PowerPoint</Application>
  <PresentationFormat>Widescreen</PresentationFormat>
  <Paragraphs>397</Paragraphs>
  <Slides>28</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Aptos</vt:lpstr>
      <vt:lpstr>Arial</vt:lpstr>
      <vt:lpstr>Calibri</vt:lpstr>
      <vt:lpstr>Calibri Light</vt:lpstr>
      <vt:lpstr>Courier New</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Sarca G V Andreea</dc:creator>
  <cp:lastModifiedBy>Daniela Aldescu (VERTIK)</cp:lastModifiedBy>
  <cp:revision>385</cp:revision>
  <cp:lastPrinted>2024-05-30T06:14:44Z</cp:lastPrinted>
  <dcterms:created xsi:type="dcterms:W3CDTF">2022-09-22T10:57:14Z</dcterms:created>
  <dcterms:modified xsi:type="dcterms:W3CDTF">2024-05-30T14:03:49Z</dcterms:modified>
</cp:coreProperties>
</file>